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7" r:id="rId3"/>
    <p:sldId id="262" r:id="rId4"/>
    <p:sldId id="270" r:id="rId5"/>
    <p:sldId id="271" r:id="rId6"/>
    <p:sldId id="272" r:id="rId7"/>
    <p:sldId id="274" r:id="rId8"/>
    <p:sldId id="284" r:id="rId9"/>
    <p:sldId id="273" r:id="rId10"/>
    <p:sldId id="280" r:id="rId11"/>
    <p:sldId id="281" r:id="rId12"/>
    <p:sldId id="275" r:id="rId13"/>
    <p:sldId id="256" r:id="rId14"/>
    <p:sldId id="296" r:id="rId15"/>
    <p:sldId id="319" r:id="rId16"/>
    <p:sldId id="342" r:id="rId17"/>
    <p:sldId id="286" r:id="rId18"/>
    <p:sldId id="341" r:id="rId19"/>
    <p:sldId id="288" r:id="rId20"/>
    <p:sldId id="289" r:id="rId21"/>
    <p:sldId id="290" r:id="rId22"/>
    <p:sldId id="291" r:id="rId23"/>
    <p:sldId id="293" r:id="rId24"/>
    <p:sldId id="345" r:id="rId25"/>
    <p:sldId id="295" r:id="rId26"/>
    <p:sldId id="294" r:id="rId27"/>
    <p:sldId id="344" r:id="rId28"/>
    <p:sldId id="279" r:id="rId29"/>
    <p:sldId id="372" r:id="rId30"/>
    <p:sldId id="297" r:id="rId31"/>
    <p:sldId id="346" r:id="rId32"/>
    <p:sldId id="373" r:id="rId33"/>
    <p:sldId id="298" r:id="rId34"/>
    <p:sldId id="375" r:id="rId35"/>
    <p:sldId id="299" r:id="rId36"/>
    <p:sldId id="374" r:id="rId37"/>
    <p:sldId id="376" r:id="rId38"/>
    <p:sldId id="377" r:id="rId39"/>
    <p:sldId id="348" r:id="rId40"/>
    <p:sldId id="379" r:id="rId41"/>
    <p:sldId id="380" r:id="rId42"/>
    <p:sldId id="386" r:id="rId43"/>
    <p:sldId id="378" r:id="rId44"/>
    <p:sldId id="392" r:id="rId45"/>
    <p:sldId id="350" r:id="rId46"/>
    <p:sldId id="316" r:id="rId47"/>
    <p:sldId id="349" r:id="rId48"/>
    <p:sldId id="277" r:id="rId49"/>
    <p:sldId id="259" r:id="rId50"/>
    <p:sldId id="260" r:id="rId51"/>
    <p:sldId id="321" r:id="rId52"/>
    <p:sldId id="278" r:id="rId53"/>
    <p:sldId id="382" r:id="rId54"/>
    <p:sldId id="383" r:id="rId55"/>
    <p:sldId id="388" r:id="rId56"/>
    <p:sldId id="389" r:id="rId57"/>
    <p:sldId id="354" r:id="rId58"/>
    <p:sldId id="355" r:id="rId59"/>
    <p:sldId id="362" r:id="rId60"/>
    <p:sldId id="356" r:id="rId61"/>
    <p:sldId id="357" r:id="rId62"/>
    <p:sldId id="387" r:id="rId63"/>
    <p:sldId id="369" r:id="rId64"/>
    <p:sldId id="358" r:id="rId65"/>
    <p:sldId id="359" r:id="rId66"/>
    <p:sldId id="395" r:id="rId67"/>
    <p:sldId id="360" r:id="rId68"/>
    <p:sldId id="331" r:id="rId69"/>
    <p:sldId id="332" r:id="rId70"/>
    <p:sldId id="333" r:id="rId71"/>
    <p:sldId id="396" r:id="rId72"/>
    <p:sldId id="336" r:id="rId73"/>
    <p:sldId id="338" r:id="rId74"/>
    <p:sldId id="397" r:id="rId75"/>
    <p:sldId id="339" r:id="rId76"/>
    <p:sldId id="394" r:id="rId7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83" autoAdjust="0"/>
    <p:restoredTop sz="94660"/>
  </p:normalViewPr>
  <p:slideViewPr>
    <p:cSldViewPr snapToGrid="0">
      <p:cViewPr varScale="1">
        <p:scale>
          <a:sx n="114" d="100"/>
          <a:sy n="114" d="100"/>
        </p:scale>
        <p:origin x="156"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7E0A0E-7631-4639-882E-3D7E2C6A6C60}"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048817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E0A0E-7631-4639-882E-3D7E2C6A6C60}"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43084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E0A0E-7631-4639-882E-3D7E2C6A6C60}"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54946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7E0A0E-7631-4639-882E-3D7E2C6A6C60}"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14657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7E0A0E-7631-4639-882E-3D7E2C6A6C60}" type="datetimeFigureOut">
              <a:rPr lang="en-US" smtClean="0"/>
              <a:t>4/7/2017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73214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7E0A0E-7631-4639-882E-3D7E2C6A6C60}"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156158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7E0A0E-7631-4639-882E-3D7E2C6A6C60}" type="datetimeFigureOut">
              <a:rPr lang="en-US" smtClean="0"/>
              <a:t>4/7/2017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2127739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7E0A0E-7631-4639-882E-3D7E2C6A6C60}" type="datetimeFigureOut">
              <a:rPr lang="en-US" smtClean="0"/>
              <a:t>4/7/2017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130944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E0A0E-7631-4639-882E-3D7E2C6A6C60}" type="datetimeFigureOut">
              <a:rPr lang="en-US" smtClean="0"/>
              <a:t>4/7/2017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410924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7E0A0E-7631-4639-882E-3D7E2C6A6C60}"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248562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7E0A0E-7631-4639-882E-3D7E2C6A6C60}" type="datetimeFigureOut">
              <a:rPr lang="en-US" smtClean="0"/>
              <a:t>4/7/2017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7B9B9-5F83-4A0C-B0FB-55EF8FC4905F}" type="slidenum">
              <a:rPr lang="en-US" smtClean="0"/>
              <a:t>‹#›</a:t>
            </a:fld>
            <a:endParaRPr lang="en-US"/>
          </a:p>
        </p:txBody>
      </p:sp>
    </p:spTree>
    <p:extLst>
      <p:ext uri="{BB962C8B-B14F-4D97-AF65-F5344CB8AC3E}">
        <p14:creationId xmlns:p14="http://schemas.microsoft.com/office/powerpoint/2010/main" val="343491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E0A0E-7631-4639-882E-3D7E2C6A6C60}" type="datetimeFigureOut">
              <a:rPr lang="en-US" smtClean="0"/>
              <a:t>4/7/2017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7B9B9-5F83-4A0C-B0FB-55EF8FC4905F}" type="slidenum">
              <a:rPr lang="en-US" smtClean="0"/>
              <a:t>‹#›</a:t>
            </a:fld>
            <a:endParaRPr lang="en-US"/>
          </a:p>
        </p:txBody>
      </p:sp>
    </p:spTree>
    <p:extLst>
      <p:ext uri="{BB962C8B-B14F-4D97-AF65-F5344CB8AC3E}">
        <p14:creationId xmlns:p14="http://schemas.microsoft.com/office/powerpoint/2010/main" val="161542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8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61.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330.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0.png"/></Relationships>
</file>

<file path=ppt/slides/_rels/slide2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390.png"/></Relationships>
</file>

<file path=ppt/slides/_rels/slide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79.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32878" y="69129"/>
                <a:ext cx="11700587" cy="6124882"/>
              </a:xfrm>
              <a:prstGeom prst="rect">
                <a:avLst/>
              </a:prstGeom>
            </p:spPr>
            <p:txBody>
              <a:bodyPr wrap="square">
                <a:spAutoFit/>
              </a:bodyPr>
              <a:lstStyle/>
              <a:p>
                <a:pPr lvl="0" algn="ctr"/>
                <a:r>
                  <a:rPr lang="en-US" sz="2600" dirty="0" smtClean="0">
                    <a:solidFill>
                      <a:prstClr val="black"/>
                    </a:solidFill>
                    <a:latin typeface="Times New Roman" panose="02020603050405020304" pitchFamily="18" charset="0"/>
                    <a:cs typeface="Times New Roman" panose="02020603050405020304" pitchFamily="18" charset="0"/>
                  </a:rPr>
                  <a:t>Factor </a:t>
                </a:r>
                <a:r>
                  <a:rPr lang="en-US" sz="2600" dirty="0">
                    <a:solidFill>
                      <a:prstClr val="black"/>
                    </a:solidFill>
                    <a:latin typeface="Times New Roman" panose="02020603050405020304" pitchFamily="18" charset="0"/>
                    <a:cs typeface="Times New Roman" panose="02020603050405020304" pitchFamily="18" charset="0"/>
                  </a:rPr>
                  <a:t>Analysis </a:t>
                </a:r>
                <a:endParaRPr lang="en-US" sz="2600" dirty="0" smtClean="0">
                  <a:solidFill>
                    <a:prstClr val="black"/>
                  </a:solidFill>
                  <a:latin typeface="Times New Roman" panose="02020603050405020304" pitchFamily="18" charset="0"/>
                  <a:cs typeface="Times New Roman" panose="02020603050405020304" pitchFamily="18" charset="0"/>
                </a:endParaRPr>
              </a:p>
              <a:p>
                <a:pPr lvl="0" algn="ctr"/>
                <a:endParaRPr lang="en-US" sz="2600" dirty="0">
                  <a:solidFill>
                    <a:prstClr val="black"/>
                  </a:solidFill>
                  <a:latin typeface="Times New Roman" panose="02020603050405020304" pitchFamily="18" charset="0"/>
                  <a:cs typeface="Times New Roman" panose="02020603050405020304" pitchFamily="18" charset="0"/>
                </a:endParaRPr>
              </a:p>
              <a:p>
                <a:pPr lvl="0"/>
                <a:r>
                  <a:rPr lang="en-US" sz="2600" dirty="0">
                    <a:solidFill>
                      <a:prstClr val="black"/>
                    </a:solidFill>
                    <a:latin typeface="Times New Roman" panose="02020603050405020304" pitchFamily="18" charset="0"/>
                    <a:cs typeface="Times New Roman" panose="02020603050405020304" pitchFamily="18" charset="0"/>
                  </a:rPr>
                  <a:t>• In many studies, we may </a:t>
                </a:r>
                <a:r>
                  <a:rPr lang="en-US" sz="2600" dirty="0">
                    <a:solidFill>
                      <a:srgbClr val="0070C0"/>
                    </a:solidFill>
                    <a:latin typeface="Times New Roman" panose="02020603050405020304" pitchFamily="18" charset="0"/>
                    <a:cs typeface="Times New Roman" panose="02020603050405020304" pitchFamily="18" charset="0"/>
                  </a:rPr>
                  <a:t>not be able to measure directly the variables of interest</a:t>
                </a:r>
                <a:r>
                  <a:rPr lang="en-US" sz="2600" dirty="0">
                    <a:solidFill>
                      <a:prstClr val="black"/>
                    </a:solidFill>
                    <a:latin typeface="Times New Roman" panose="02020603050405020304" pitchFamily="18" charset="0"/>
                    <a:cs typeface="Times New Roman" panose="02020603050405020304" pitchFamily="18" charset="0"/>
                  </a:rPr>
                  <a:t>. This type of </a:t>
                </a:r>
                <a:r>
                  <a:rPr lang="en-US" sz="2600" dirty="0" smtClean="0">
                    <a:solidFill>
                      <a:prstClr val="black"/>
                    </a:solidFill>
                    <a:latin typeface="Times New Roman" panose="02020603050405020304" pitchFamily="18" charset="0"/>
                    <a:cs typeface="Times New Roman" panose="02020603050405020304" pitchFamily="18" charset="0"/>
                  </a:rPr>
                  <a:t>variables </a:t>
                </a:r>
                <a:r>
                  <a:rPr lang="en-US" sz="2600" dirty="0">
                    <a:solidFill>
                      <a:prstClr val="black"/>
                    </a:solidFill>
                    <a:latin typeface="Times New Roman" panose="02020603050405020304" pitchFamily="18" charset="0"/>
                    <a:cs typeface="Times New Roman" panose="02020603050405020304" pitchFamily="18" charset="0"/>
                  </a:rPr>
                  <a:t>is called </a:t>
                </a:r>
                <a:r>
                  <a:rPr lang="en-US" sz="2600" dirty="0" smtClean="0">
                    <a:solidFill>
                      <a:srgbClr val="C00000"/>
                    </a:solidFill>
                    <a:latin typeface="Times New Roman" panose="02020603050405020304" pitchFamily="18" charset="0"/>
                    <a:cs typeface="Times New Roman" panose="02020603050405020304" pitchFamily="18" charset="0"/>
                  </a:rPr>
                  <a:t>latent variable, hidden variable, common factor, blind sources.</a:t>
                </a:r>
              </a:p>
              <a:p>
                <a:pPr lvl="0"/>
                <a:r>
                  <a:rPr lang="en-US" sz="2600" dirty="0" smtClean="0">
                    <a:solidFill>
                      <a:srgbClr val="C00000"/>
                    </a:solidFill>
                    <a:latin typeface="Times New Roman" panose="02020603050405020304" pitchFamily="18" charset="0"/>
                    <a:cs typeface="Times New Roman" panose="02020603050405020304" pitchFamily="18" charset="0"/>
                  </a:rPr>
                  <a:t>e.g. </a:t>
                </a:r>
                <a:r>
                  <a:rPr lang="en-US" sz="2600" dirty="0" smtClean="0">
                    <a:solidFill>
                      <a:prstClr val="black"/>
                    </a:solidFill>
                    <a:latin typeface="Times New Roman" panose="02020603050405020304" pitchFamily="18" charset="0"/>
                    <a:cs typeface="Times New Roman" panose="02020603050405020304" pitchFamily="18" charset="0"/>
                  </a:rPr>
                  <a:t>Intelligence </a:t>
                </a:r>
                <a:r>
                  <a:rPr lang="en-US" sz="2600" dirty="0">
                    <a:solidFill>
                      <a:prstClr val="black"/>
                    </a:solidFill>
                    <a:latin typeface="Times New Roman" panose="02020603050405020304" pitchFamily="18" charset="0"/>
                    <a:cs typeface="Times New Roman" panose="02020603050405020304" pitchFamily="18" charset="0"/>
                  </a:rPr>
                  <a:t>or social class</a:t>
                </a:r>
                <a:r>
                  <a:rPr lang="en-US" sz="2600" dirty="0" smtClean="0">
                    <a:solidFill>
                      <a:prstClr val="black"/>
                    </a:solidFill>
                    <a:latin typeface="Times New Roman" panose="02020603050405020304" pitchFamily="18" charset="0"/>
                    <a:cs typeface="Times New Roman" panose="02020603050405020304" pitchFamily="18" charset="0"/>
                  </a:rPr>
                  <a:t>.</a:t>
                </a: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Goal of factor analysis (FA) is to relate the unobservable latent variables of interest to the observed manifest variables. </a:t>
                </a:r>
                <a:endParaRPr lang="en-US" sz="2600" dirty="0" smtClean="0">
                  <a:solidFill>
                    <a:prstClr val="black"/>
                  </a:solidFill>
                  <a:latin typeface="Times New Roman" panose="02020603050405020304" pitchFamily="18" charset="0"/>
                  <a:cs typeface="Times New Roman" panose="02020603050405020304" pitchFamily="18" charset="0"/>
                </a:endParaRP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The technique used to relate the latent variables </a:t>
                </a:r>
                <a:r>
                  <a:rPr lang="en-US" sz="2600" dirty="0" smtClean="0">
                    <a:solidFill>
                      <a:prstClr val="black"/>
                    </a:solidFill>
                    <a:latin typeface="Times New Roman" panose="02020603050405020304" pitchFamily="18" charset="0"/>
                    <a:cs typeface="Times New Roman" panose="02020603050405020304" pitchFamily="18" charset="0"/>
                  </a:rPr>
                  <a:t>(factors</a:t>
                </a:r>
                <a:r>
                  <a:rPr lang="en-US" sz="2600" dirty="0">
                    <a:solidFill>
                      <a:prstClr val="black"/>
                    </a:solidFill>
                    <a:latin typeface="Times New Roman" panose="02020603050405020304" pitchFamily="18" charset="0"/>
                    <a:cs typeface="Times New Roman" panose="02020603050405020304" pitchFamily="18" charset="0"/>
                  </a:rPr>
                  <a:t>) to the manifest variables is similar to </a:t>
                </a:r>
                <a:r>
                  <a:rPr lang="en-US" sz="2600" dirty="0">
                    <a:solidFill>
                      <a:srgbClr val="0070C0"/>
                    </a:solidFill>
                    <a:latin typeface="Times New Roman" panose="02020603050405020304" pitchFamily="18" charset="0"/>
                    <a:cs typeface="Times New Roman" panose="02020603050405020304" pitchFamily="18" charset="0"/>
                  </a:rPr>
                  <a:t>multiple regression</a:t>
                </a: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Latent variable models assume the observable random variables </a:t>
                </a:r>
                <a14:m>
                  <m:oMath xmlns:m="http://schemas.openxmlformats.org/officeDocument/2006/math">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smtClean="0">
                            <a:latin typeface="Cambria Math" panose="02040503050406030204" pitchFamily="18" charset="0"/>
                            <a:cs typeface="Times New Roman" panose="02020603050405020304" pitchFamily="18" charset="0"/>
                          </a:rPr>
                          <m:t>𝑋</m:t>
                        </m:r>
                      </m:e>
                      <m:sub>
                        <m:r>
                          <a:rPr lang="en-US" sz="2600" i="1" dirty="0" smtClean="0">
                            <a:latin typeface="Cambria Math" panose="02040503050406030204" pitchFamily="18" charset="0"/>
                            <a:cs typeface="Times New Roman" panose="02020603050405020304" pitchFamily="18" charset="0"/>
                          </a:rPr>
                          <m:t>1</m:t>
                        </m:r>
                      </m:sub>
                    </m:sSub>
                    <m:r>
                      <a:rPr lang="en-US" sz="2600" i="1" dirty="0" smtClean="0">
                        <a:latin typeface="Cambria Math" panose="02040503050406030204" pitchFamily="18" charset="0"/>
                        <a:cs typeface="Times New Roman" panose="02020603050405020304" pitchFamily="18" charset="0"/>
                      </a:rPr>
                      <m:t>, . . . , </m:t>
                    </m:r>
                    <m:sSub>
                      <m:sSubPr>
                        <m:ctrlPr>
                          <a:rPr lang="en-US" sz="2600" b="0" i="1" dirty="0" smtClean="0">
                            <a:latin typeface="Cambria Math" panose="02040503050406030204" pitchFamily="18" charset="0"/>
                            <a:cs typeface="Times New Roman" panose="02020603050405020304" pitchFamily="18" charset="0"/>
                          </a:rPr>
                        </m:ctrlPr>
                      </m:sSubPr>
                      <m:e>
                        <m:r>
                          <a:rPr lang="en-US" sz="2600" i="1" dirty="0" err="1" smtClean="0">
                            <a:latin typeface="Cambria Math" panose="02040503050406030204" pitchFamily="18" charset="0"/>
                            <a:cs typeface="Times New Roman" panose="02020603050405020304" pitchFamily="18" charset="0"/>
                          </a:rPr>
                          <m:t>𝑋</m:t>
                        </m:r>
                      </m:e>
                      <m:sub>
                        <m:r>
                          <a:rPr lang="en-US" sz="2600" b="0" i="1" dirty="0" smtClean="0">
                            <a:latin typeface="Cambria Math" panose="02040503050406030204" pitchFamily="18" charset="0"/>
                            <a:cs typeface="Times New Roman" panose="02020603050405020304" pitchFamily="18" charset="0"/>
                          </a:rPr>
                          <m:t>𝑞</m:t>
                        </m:r>
                      </m:sub>
                    </m:sSub>
                    <m:r>
                      <a:rPr lang="en-US" sz="2600" i="1" dirty="0" smtClean="0">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are explained by </a:t>
                </a:r>
                <a:r>
                  <a:rPr lang="en-US" sz="2600" dirty="0" smtClean="0">
                    <a:solidFill>
                      <a:srgbClr val="0070C0"/>
                    </a:solidFill>
                    <a:latin typeface="Times New Roman" panose="02020603050405020304" pitchFamily="18" charset="0"/>
                    <a:cs typeface="Times New Roman" panose="02020603050405020304" pitchFamily="18" charset="0"/>
                  </a:rPr>
                  <a:t>a smaller set of unobservable latent variables. </a:t>
                </a: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r>
                  <a:rPr lang="en-US" sz="2600" dirty="0" smtClean="0">
                    <a:solidFill>
                      <a:prstClr val="black"/>
                    </a:solidFill>
                    <a:latin typeface="Times New Roman" panose="02020603050405020304" pitchFamily="18" charset="0"/>
                    <a:cs typeface="Times New Roman" panose="02020603050405020304" pitchFamily="18" charset="0"/>
                  </a:rPr>
                  <a:t> </a:t>
                </a: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32878" y="69129"/>
                <a:ext cx="11700587" cy="6124882"/>
              </a:xfrm>
              <a:prstGeom prst="rect">
                <a:avLst/>
              </a:prstGeom>
              <a:blipFill rotWithShape="0">
                <a:blip r:embed="rId2"/>
                <a:stretch>
                  <a:fillRect l="-938" t="-896"/>
                </a:stretch>
              </a:blipFill>
            </p:spPr>
            <p:txBody>
              <a:bodyPr/>
              <a:lstStyle/>
              <a:p>
                <a:r>
                  <a:rPr lang="en-US">
                    <a:noFill/>
                  </a:rPr>
                  <a:t> </a:t>
                </a:r>
              </a:p>
            </p:txBody>
          </p:sp>
        </mc:Fallback>
      </mc:AlternateContent>
    </p:spTree>
    <p:extLst>
      <p:ext uri="{BB962C8B-B14F-4D97-AF65-F5344CB8AC3E}">
        <p14:creationId xmlns:p14="http://schemas.microsoft.com/office/powerpoint/2010/main" val="389160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5426"/>
                <a:ext cx="12092472" cy="2116733"/>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manifest variables: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latent variables or factors: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a:t>
                </a:r>
                <a:endParaRPr lang="en-US" sz="2800" b="0" i="1" dirty="0" smtClean="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1</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11</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1</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12</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2</m:t>
                          </m:r>
                        </m:sub>
                      </m:sSub>
                      <m:r>
                        <a:rPr lang="en-US" i="1" dirty="0" smtClean="0">
                          <a:solidFill>
                            <a:srgbClr val="0070C0"/>
                          </a:solidFill>
                          <a:latin typeface="Cambria Math" panose="02040503050406030204" pitchFamily="18" charset="0"/>
                        </a:rPr>
                        <m:t> + · · ·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1</m:t>
                          </m:r>
                          <m:r>
                            <a:rPr lang="en-US" i="1" dirty="0" smtClean="0">
                              <a:solidFill>
                                <a:srgbClr val="0070C0"/>
                              </a:solidFill>
                              <a:latin typeface="Cambria Math" panose="02040503050406030204" pitchFamily="18" charset="0"/>
                            </a:rPr>
                            <m:t>𝑘</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𝑘</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𝑢</m:t>
                          </m:r>
                        </m:e>
                        <m:sub>
                          <m:r>
                            <a:rPr lang="en-US" i="1" dirty="0" smtClean="0">
                              <a:solidFill>
                                <a:srgbClr val="0070C0"/>
                              </a:solidFill>
                              <a:latin typeface="Cambria Math" panose="02040503050406030204" pitchFamily="18" charset="0"/>
                            </a:rPr>
                            <m:t>1</m:t>
                          </m:r>
                        </m:sub>
                      </m:sSub>
                      <m:r>
                        <a:rPr lang="en-US" i="1" dirty="0" smtClean="0">
                          <a:solidFill>
                            <a:srgbClr val="0070C0"/>
                          </a:solidFill>
                          <a:latin typeface="Cambria Math" panose="02040503050406030204" pitchFamily="18" charset="0"/>
                        </a:rPr>
                        <m:t> </m:t>
                      </m:r>
                    </m:oMath>
                  </m:oMathPara>
                </a14:m>
                <a:endParaRPr lang="en-US"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2</m:t>
                          </m:r>
                        </m:sub>
                      </m:sSub>
                      <m:r>
                        <a:rPr lang="en-US" i="1" dirty="0" smtClean="0">
                          <a:solidFill>
                            <a:srgbClr val="0070C0"/>
                          </a:solidFill>
                          <a:latin typeface="Cambria Math" panose="02040503050406030204" pitchFamily="18" charset="0"/>
                        </a:rPr>
                        <m:t>=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21</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1</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22</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2</m:t>
                          </m:r>
                        </m:sub>
                      </m:sSub>
                      <m:r>
                        <a:rPr lang="en-US" i="1" dirty="0" smtClean="0">
                          <a:solidFill>
                            <a:srgbClr val="0070C0"/>
                          </a:solidFill>
                          <a:latin typeface="Cambria Math" panose="02040503050406030204" pitchFamily="18" charset="0"/>
                        </a:rPr>
                        <m:t> + · · ·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2</m:t>
                          </m:r>
                          <m:r>
                            <a:rPr lang="en-US" i="1" dirty="0" smtClean="0">
                              <a:solidFill>
                                <a:srgbClr val="0070C0"/>
                              </a:solidFill>
                              <a:latin typeface="Cambria Math" panose="02040503050406030204" pitchFamily="18" charset="0"/>
                            </a:rPr>
                            <m:t>𝑘</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𝑘</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𝑢</m:t>
                          </m:r>
                        </m:e>
                        <m:sub>
                          <m:r>
                            <a:rPr lang="en-US" i="1" dirty="0" smtClean="0">
                              <a:solidFill>
                                <a:srgbClr val="0070C0"/>
                              </a:solidFill>
                              <a:latin typeface="Cambria Math" panose="02040503050406030204" pitchFamily="18" charset="0"/>
                            </a:rPr>
                            <m:t>2</m:t>
                          </m:r>
                        </m:sub>
                      </m:sSub>
                      <m:r>
                        <a:rPr lang="en-US" i="1" dirty="0" smtClean="0">
                          <a:solidFill>
                            <a:srgbClr val="0070C0"/>
                          </a:solidFill>
                          <a:latin typeface="Cambria Math" panose="02040503050406030204" pitchFamily="18" charset="0"/>
                        </a:rPr>
                        <m:t> </m:t>
                      </m:r>
                    </m:oMath>
                  </m:oMathPara>
                </a14:m>
                <a:endParaRPr lang="en-US"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dirty="0" smtClean="0">
                          <a:solidFill>
                            <a:srgbClr val="0070C0"/>
                          </a:solidFill>
                          <a:latin typeface="Cambria Math" panose="02040503050406030204" pitchFamily="18" charset="0"/>
                        </a:rPr>
                        <m:t>… </m:t>
                      </m:r>
                    </m:oMath>
                  </m:oMathPara>
                </a14:m>
                <a:endParaRPr lang="en-US"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𝑥</m:t>
                          </m:r>
                        </m:e>
                        <m:sub>
                          <m:r>
                            <a:rPr lang="en-US" i="1" dirty="0" smtClean="0">
                              <a:solidFill>
                                <a:srgbClr val="0070C0"/>
                              </a:solidFill>
                              <a:latin typeface="Cambria Math" panose="02040503050406030204" pitchFamily="18" charset="0"/>
                            </a:rPr>
                            <m:t>𝑞</m:t>
                          </m:r>
                        </m:sub>
                      </m:sSub>
                      <m:r>
                        <a:rPr lang="en-US" i="1" dirty="0" smtClean="0">
                          <a:solidFill>
                            <a:srgbClr val="0070C0"/>
                          </a:solidFill>
                          <a:latin typeface="Cambria Math" panose="02040503050406030204" pitchFamily="18" charset="0"/>
                        </a:rPr>
                        <m:t>=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𝑞</m:t>
                          </m:r>
                          <m:r>
                            <a:rPr lang="en-US" i="1" dirty="0" smtClean="0">
                              <a:solidFill>
                                <a:srgbClr val="0070C0"/>
                              </a:solidFill>
                              <a:latin typeface="Cambria Math" panose="02040503050406030204" pitchFamily="18" charset="0"/>
                            </a:rPr>
                            <m:t>1</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1</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𝜆</m:t>
                          </m:r>
                        </m:e>
                        <m:sub>
                          <m:r>
                            <a:rPr lang="en-US" i="1" dirty="0" smtClean="0">
                              <a:solidFill>
                                <a:srgbClr val="0070C0"/>
                              </a:solidFill>
                              <a:latin typeface="Cambria Math" panose="02040503050406030204" pitchFamily="18" charset="0"/>
                            </a:rPr>
                            <m:t>𝑞</m:t>
                          </m:r>
                          <m:r>
                            <a:rPr lang="en-US" i="1" dirty="0" smtClean="0">
                              <a:solidFill>
                                <a:srgbClr val="0070C0"/>
                              </a:solidFill>
                              <a:latin typeface="Cambria Math" panose="02040503050406030204" pitchFamily="18" charset="0"/>
                            </a:rPr>
                            <m:t>2</m:t>
                          </m:r>
                        </m:sub>
                      </m:sSub>
                      <m:sSub>
                        <m:sSubPr>
                          <m:ctrlPr>
                            <a:rPr lang="en-US" b="0" i="1" dirty="0" smtClean="0">
                              <a:solidFill>
                                <a:srgbClr val="0070C0"/>
                              </a:solidFill>
                              <a:latin typeface="Cambria Math" panose="02040503050406030204" pitchFamily="18" charset="0"/>
                            </a:rPr>
                          </m:ctrlPr>
                        </m:sSubPr>
                        <m:e>
                          <m:r>
                            <a:rPr lang="en-US" i="1" dirty="0" smtClean="0">
                              <a:solidFill>
                                <a:srgbClr val="0070C0"/>
                              </a:solidFill>
                              <a:latin typeface="Cambria Math" panose="02040503050406030204" pitchFamily="18" charset="0"/>
                            </a:rPr>
                            <m:t>𝑓</m:t>
                          </m:r>
                        </m:e>
                        <m:sub>
                          <m:r>
                            <a:rPr lang="en-US" i="1" dirty="0" smtClean="0">
                              <a:solidFill>
                                <a:srgbClr val="0070C0"/>
                              </a:solidFill>
                              <a:latin typeface="Cambria Math" panose="02040503050406030204" pitchFamily="18" charset="0"/>
                            </a:rPr>
                            <m:t>2</m:t>
                          </m:r>
                        </m:sub>
                      </m:sSub>
                      <m:r>
                        <a:rPr lang="en-US" i="1" dirty="0" smtClean="0">
                          <a:solidFill>
                            <a:srgbClr val="0070C0"/>
                          </a:solidFill>
                          <a:latin typeface="Cambria Math" panose="02040503050406030204" pitchFamily="18" charset="0"/>
                        </a:rPr>
                        <m:t> + · · · + </m:t>
                      </m:r>
                      <m:sSub>
                        <m:sSubPr>
                          <m:ctrlPr>
                            <a:rPr lang="en-US" b="0" i="1" dirty="0" smtClean="0">
                              <a:solidFill>
                                <a:srgbClr val="0070C0"/>
                              </a:solidFill>
                              <a:latin typeface="Cambria Math" panose="02040503050406030204" pitchFamily="18" charset="0"/>
                            </a:rPr>
                          </m:ctrlPr>
                        </m:sSubPr>
                        <m:e>
                          <m:r>
                            <a:rPr lang="en-US" i="1" dirty="0" err="1" smtClean="0">
                              <a:solidFill>
                                <a:srgbClr val="0070C0"/>
                              </a:solidFill>
                              <a:latin typeface="Cambria Math" panose="02040503050406030204" pitchFamily="18" charset="0"/>
                            </a:rPr>
                            <m:t>𝜆</m:t>
                          </m:r>
                        </m:e>
                        <m:sub>
                          <m:r>
                            <a:rPr lang="en-US" i="1" dirty="0" err="1" smtClean="0">
                              <a:solidFill>
                                <a:srgbClr val="0070C0"/>
                              </a:solidFill>
                              <a:latin typeface="Cambria Math" panose="02040503050406030204" pitchFamily="18" charset="0"/>
                            </a:rPr>
                            <m:t>𝑞𝑘</m:t>
                          </m:r>
                        </m:sub>
                      </m:sSub>
                      <m:sSub>
                        <m:sSubPr>
                          <m:ctrlPr>
                            <a:rPr lang="en-US" b="0" i="1" dirty="0" smtClean="0">
                              <a:solidFill>
                                <a:srgbClr val="0070C0"/>
                              </a:solidFill>
                              <a:latin typeface="Cambria Math" panose="02040503050406030204" pitchFamily="18" charset="0"/>
                            </a:rPr>
                          </m:ctrlPr>
                        </m:sSubPr>
                        <m:e>
                          <m:r>
                            <a:rPr lang="en-US" i="1" dirty="0" err="1" smtClean="0">
                              <a:solidFill>
                                <a:srgbClr val="0070C0"/>
                              </a:solidFill>
                              <a:latin typeface="Cambria Math" panose="02040503050406030204" pitchFamily="18" charset="0"/>
                            </a:rPr>
                            <m:t>𝑓</m:t>
                          </m:r>
                        </m:e>
                        <m:sub>
                          <m:r>
                            <a:rPr lang="en-US" i="1" dirty="0" err="1" smtClean="0">
                              <a:solidFill>
                                <a:srgbClr val="0070C0"/>
                              </a:solidFill>
                              <a:latin typeface="Cambria Math" panose="02040503050406030204" pitchFamily="18" charset="0"/>
                            </a:rPr>
                            <m:t>𝑘</m:t>
                          </m:r>
                        </m:sub>
                      </m:sSub>
                      <m:r>
                        <a:rPr lang="en-US" i="1" dirty="0" smtClean="0">
                          <a:solidFill>
                            <a:srgbClr val="0070C0"/>
                          </a:solidFill>
                          <a:latin typeface="Cambria Math" panose="02040503050406030204" pitchFamily="18" charset="0"/>
                        </a:rPr>
                        <m:t> + </m:t>
                      </m:r>
                      <m:sSub>
                        <m:sSubPr>
                          <m:ctrlPr>
                            <a:rPr lang="en-US" b="0" i="1" dirty="0" smtClean="0">
                              <a:solidFill>
                                <a:srgbClr val="0070C0"/>
                              </a:solidFill>
                              <a:latin typeface="Cambria Math" panose="02040503050406030204" pitchFamily="18" charset="0"/>
                            </a:rPr>
                          </m:ctrlPr>
                        </m:sSubPr>
                        <m:e>
                          <m:r>
                            <a:rPr lang="en-US" i="1" dirty="0" err="1" smtClean="0">
                              <a:solidFill>
                                <a:srgbClr val="0070C0"/>
                              </a:solidFill>
                              <a:latin typeface="Cambria Math" panose="02040503050406030204" pitchFamily="18" charset="0"/>
                            </a:rPr>
                            <m:t>𝑢</m:t>
                          </m:r>
                        </m:e>
                        <m:sub>
                          <m:r>
                            <a:rPr lang="en-US" i="1" dirty="0" err="1" smtClean="0">
                              <a:solidFill>
                                <a:srgbClr val="0070C0"/>
                              </a:solidFill>
                              <a:latin typeface="Cambria Math" panose="02040503050406030204" pitchFamily="18" charset="0"/>
                            </a:rPr>
                            <m:t>𝑞</m:t>
                          </m:r>
                        </m:sub>
                      </m:sSub>
                      <m:r>
                        <a:rPr lang="en-US" i="1" dirty="0" smtClean="0">
                          <a:solidFill>
                            <a:srgbClr val="0070C0"/>
                          </a:solidFill>
                          <a:latin typeface="Cambria Math" panose="02040503050406030204" pitchFamily="18" charset="0"/>
                        </a:rPr>
                        <m:t> </m:t>
                      </m:r>
                    </m:oMath>
                  </m:oMathPara>
                </a14:m>
                <a:endParaRPr lang="en-US"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426"/>
                <a:ext cx="12092472" cy="2116733"/>
              </a:xfrm>
              <a:prstGeom prst="rect">
                <a:avLst/>
              </a:prstGeom>
              <a:blipFill rotWithShape="0">
                <a:blip r:embed="rId4"/>
                <a:stretch>
                  <a:fillRect l="-1008" t="-2882" b="-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9528" y="2111307"/>
                <a:ext cx="12092472" cy="4646721"/>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variance of </a:t>
                </a:r>
                <a14:m>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oMath>
                </a14:m>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i="1" dirty="0" smtClean="0">
                            <a:latin typeface="Cambria Math" panose="02040503050406030204" pitchFamily="18" charset="0"/>
                            <a:cs typeface="Times New Roman" panose="02020603050405020304" pitchFamily="18" charset="0"/>
                          </a:rPr>
                          <m:t>𝜎</m:t>
                        </m:r>
                      </m:e>
                      <m:sub>
                        <m:r>
                          <a:rPr lang="en-US" sz="2400" i="1" dirty="0" smtClean="0">
                            <a:latin typeface="Cambria Math" panose="02040503050406030204" pitchFamily="18" charset="0"/>
                            <a:cs typeface="Times New Roman" panose="02020603050405020304" pitchFamily="18" charset="0"/>
                          </a:rPr>
                          <m:t>𝑖</m:t>
                        </m:r>
                      </m:sub>
                      <m:sup>
                        <m:r>
                          <a:rPr lang="en-US" sz="2400" i="1" dirty="0" smtClean="0">
                            <a:latin typeface="Cambria Math" panose="02040503050406030204" pitchFamily="18" charset="0"/>
                            <a:cs typeface="Times New Roman" panose="02020603050405020304" pitchFamily="18" charset="0"/>
                          </a:rPr>
                          <m:t>2</m:t>
                        </m:r>
                      </m:sup>
                    </m:sSubSup>
                    <m:r>
                      <a:rPr lang="en-US" sz="2400" i="1" dirty="0" smtClean="0">
                        <a:latin typeface="Cambria Math" panose="02040503050406030204" pitchFamily="18" charset="0"/>
                        <a:cs typeface="Times New Roman" panose="02020603050405020304" pitchFamily="18" charset="0"/>
                      </a:rPr>
                      <m:t>=</m:t>
                    </m:r>
                    <m:r>
                      <a:rPr lang="en-US" sz="2400" i="1" dirty="0" smtClean="0">
                        <a:latin typeface="Cambria Math" panose="02040503050406030204" pitchFamily="18" charset="0"/>
                        <a:cs typeface="Times New Roman" panose="02020603050405020304" pitchFamily="18" charset="0"/>
                      </a:rPr>
                      <m:t>𝑣𝑎𝑟</m:t>
                    </m:r>
                    <m:d>
                      <m:dPr>
                        <m:ctrlPr>
                          <a:rPr lang="en-US" sz="2400" i="1" dirty="0" smtClean="0">
                            <a:latin typeface="Cambria Math" panose="02040503050406030204" pitchFamily="18" charset="0"/>
                            <a:cs typeface="Times New Roman" panose="02020603050405020304" pitchFamily="18" charset="0"/>
                          </a:rPr>
                        </m:ctrlPr>
                      </m:dPr>
                      <m:e>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e>
                    </m:d>
                    <m:r>
                      <a:rPr lang="en-US" sz="2400" i="1" dirty="0" smtClean="0">
                        <a:latin typeface="Cambria Math" panose="02040503050406030204" pitchFamily="18" charset="0"/>
                        <a:cs typeface="Times New Roman" panose="02020603050405020304" pitchFamily="18" charset="0"/>
                      </a:rPr>
                      <m:t>=</m:t>
                    </m:r>
                    <m:nary>
                      <m:naryPr>
                        <m:chr m:val="∑"/>
                        <m:ctrlPr>
                          <a:rPr lang="en-US" sz="2400" i="1" dirty="0" smtClean="0">
                            <a:latin typeface="Cambria Math" panose="02040503050406030204" pitchFamily="18" charset="0"/>
                            <a:cs typeface="Times New Roman" panose="02020603050405020304" pitchFamily="18" charset="0"/>
                          </a:rPr>
                        </m:ctrlPr>
                      </m:naryPr>
                      <m:sub>
                        <m:r>
                          <m:rPr>
                            <m:brk m:alnAt="23"/>
                          </m:rPr>
                          <a:rPr lang="en-US" sz="2400" b="0" i="1" dirty="0" smtClean="0">
                            <a:latin typeface="Cambria Math" panose="02040503050406030204" pitchFamily="18" charset="0"/>
                            <a:cs typeface="Times New Roman" panose="02020603050405020304" pitchFamily="18" charset="0"/>
                          </a:rPr>
                          <m:t>𝑗</m:t>
                        </m:r>
                        <m:r>
                          <a:rPr lang="en-US" sz="2400" b="0" i="1" dirty="0" smtClean="0">
                            <a:latin typeface="Cambria Math" panose="02040503050406030204" pitchFamily="18" charset="0"/>
                            <a:cs typeface="Times New Roman" panose="02020603050405020304" pitchFamily="18" charset="0"/>
                          </a:rPr>
                          <m:t>=1</m:t>
                        </m:r>
                      </m:sub>
                      <m:sup>
                        <m:r>
                          <a:rPr lang="en-US" sz="2400" b="0" i="1" dirty="0" smtClean="0">
                            <a:latin typeface="Cambria Math" panose="02040503050406030204" pitchFamily="18" charset="0"/>
                            <a:cs typeface="Times New Roman" panose="02020603050405020304" pitchFamily="18" charset="0"/>
                          </a:rPr>
                          <m:t>𝑘</m:t>
                        </m:r>
                      </m:sup>
                      <m:e>
                        <m:sSubSup>
                          <m:sSubSupPr>
                            <m:ctrlPr>
                              <a:rPr lang="en-US" sz="2400" b="0" i="1" dirty="0" smtClean="0">
                                <a:latin typeface="Cambria Math" panose="02040503050406030204" pitchFamily="18" charset="0"/>
                                <a:cs typeface="Times New Roman" panose="02020603050405020304" pitchFamily="18" charset="0"/>
                              </a:rPr>
                            </m:ctrlPr>
                          </m:sSubSupPr>
                          <m:e>
                            <m:r>
                              <m:rPr>
                                <m:sty m:val="p"/>
                              </m:rPr>
                              <a:rPr lang="el-GR" sz="2400" b="0" i="1" dirty="0" smtClean="0">
                                <a:latin typeface="Cambria Math" panose="02040503050406030204" pitchFamily="18" charset="0"/>
                                <a:cs typeface="Times New Roman" panose="02020603050405020304" pitchFamily="18" charset="0"/>
                              </a:rPr>
                              <m:t>λ</m:t>
                            </m:r>
                          </m:e>
                          <m:sub>
                            <m:r>
                              <a:rPr lang="en-US" sz="2400" b="0" i="1" dirty="0" smtClean="0">
                                <a:latin typeface="Cambria Math" panose="02040503050406030204" pitchFamily="18" charset="0"/>
                                <a:cs typeface="Times New Roman" panose="02020603050405020304" pitchFamily="18" charset="0"/>
                              </a:rPr>
                              <m:t>𝑖𝑗</m:t>
                            </m:r>
                          </m:sub>
                          <m:sup>
                            <m:r>
                              <a:rPr lang="en-US" sz="2400" b="0" i="1" dirty="0" smtClean="0">
                                <a:latin typeface="Cambria Math" panose="02040503050406030204" pitchFamily="18" charset="0"/>
                                <a:cs typeface="Times New Roman" panose="02020603050405020304" pitchFamily="18" charset="0"/>
                              </a:rPr>
                              <m:t>2</m:t>
                            </m:r>
                          </m:sup>
                        </m:sSubSup>
                      </m:e>
                    </m:nary>
                    <m:r>
                      <a:rPr lang="en-US" sz="2400" b="0" i="1" dirty="0" smtClean="0">
                        <a:solidFill>
                          <a:srgbClr val="0070C0"/>
                        </a:solidFill>
                        <a:latin typeface="Cambria Math" panose="020405030504060302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𝜓</m:t>
                        </m:r>
                      </m:e>
                      <m:sub>
                        <m:r>
                          <a:rPr lang="en-US" sz="2400" i="1" dirty="0" smtClean="0">
                            <a:latin typeface="Cambria Math" panose="02040503050406030204" pitchFamily="18" charset="0"/>
                            <a:cs typeface="Times New Roman" panose="02020603050405020304" pitchFamily="18" charset="0"/>
                          </a:rPr>
                          <m:t>𝑖</m:t>
                        </m:r>
                      </m:sub>
                    </m:sSub>
                  </m:oMath>
                </a14:m>
                <a:r>
                  <a:rPr lang="en-US" sz="2400" dirty="0" smtClean="0">
                    <a:latin typeface="Times New Roman" panose="02020603050405020304" pitchFamily="18" charset="0"/>
                    <a:cs typeface="Times New Roman" panose="02020603050405020304" pitchFamily="18" charset="0"/>
                  </a:rPr>
                  <a:t>. The portion of the variance of the </a:t>
                </a:r>
                <a:r>
                  <a:rPr lang="en-US" sz="2400" dirty="0" err="1" smtClean="0">
                    <a:latin typeface="Times New Roman" panose="02020603050405020304" pitchFamily="18" charset="0"/>
                    <a:cs typeface="Times New Roman" panose="02020603050405020304" pitchFamily="18" charset="0"/>
                  </a:rPr>
                  <a:t>ith</a:t>
                </a:r>
                <a:r>
                  <a:rPr lang="en-US" sz="2400" dirty="0" smtClean="0">
                    <a:latin typeface="Times New Roman" panose="02020603050405020304" pitchFamily="18" charset="0"/>
                    <a:cs typeface="Times New Roman" panose="02020603050405020304" pitchFamily="18" charset="0"/>
                  </a:rPr>
                  <a:t> variable </a:t>
                </a:r>
                <a14:m>
                  <m:oMath xmlns:m="http://schemas.openxmlformats.org/officeDocument/2006/math">
                    <m:sSubSup>
                      <m:sSubSupPr>
                        <m:ctrlPr>
                          <a:rPr lang="en-US" sz="2400" i="1" dirty="0" smtClean="0">
                            <a:solidFill>
                              <a:srgbClr val="0070C0"/>
                            </a:solidFill>
                            <a:latin typeface="Cambria Math" panose="02040503050406030204" pitchFamily="18" charset="0"/>
                            <a:cs typeface="Times New Roman" panose="02020603050405020304" pitchFamily="18" charset="0"/>
                          </a:rPr>
                        </m:ctrlPr>
                      </m:sSubSupPr>
                      <m:e>
                        <m:r>
                          <a:rPr lang="en-US" sz="2400" i="1" dirty="0">
                            <a:solidFill>
                              <a:srgbClr val="0070C0"/>
                            </a:solidFill>
                            <a:latin typeface="Cambria Math" panose="02040503050406030204" pitchFamily="18" charset="0"/>
                            <a:cs typeface="Times New Roman" panose="02020603050405020304" pitchFamily="18" charset="0"/>
                          </a:rPr>
                          <m:t>𝜎</m:t>
                        </m:r>
                      </m:e>
                      <m:sub>
                        <m:r>
                          <a:rPr lang="en-US" sz="2400" i="1" dirty="0">
                            <a:solidFill>
                              <a:srgbClr val="0070C0"/>
                            </a:solidFill>
                            <a:latin typeface="Cambria Math" panose="02040503050406030204" pitchFamily="18" charset="0"/>
                            <a:cs typeface="Times New Roman" panose="02020603050405020304" pitchFamily="18" charset="0"/>
                          </a:rPr>
                          <m:t>𝑖</m:t>
                        </m:r>
                      </m:sub>
                      <m:sup>
                        <m:r>
                          <a:rPr lang="en-US" sz="2400" i="1" dirty="0">
                            <a:solidFill>
                              <a:srgbClr val="0070C0"/>
                            </a:solidFill>
                            <a:latin typeface="Cambria Math" panose="02040503050406030204" pitchFamily="18" charset="0"/>
                            <a:cs typeface="Times New Roman" panose="02020603050405020304" pitchFamily="18" charset="0"/>
                          </a:rPr>
                          <m:t>2</m:t>
                        </m:r>
                      </m:sup>
                    </m:sSubSup>
                  </m:oMath>
                </a14:m>
                <a:r>
                  <a:rPr lang="en-US" sz="2400" dirty="0" smtClean="0">
                    <a:latin typeface="Times New Roman" panose="02020603050405020304" pitchFamily="18" charset="0"/>
                    <a:cs typeface="Times New Roman" panose="02020603050405020304" pitchFamily="18" charset="0"/>
                  </a:rPr>
                  <a:t>, contributed by the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𝑘</m:t>
                    </m:r>
                  </m:oMath>
                </a14:m>
                <a:r>
                  <a:rPr lang="en-US" sz="2400" dirty="0" smtClean="0">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common factors </a:t>
                </a:r>
                <a:r>
                  <a:rPr lang="en-US" sz="2400" dirty="0" smtClean="0">
                    <a:latin typeface="Times New Roman" panose="02020603050405020304" pitchFamily="18" charset="0"/>
                    <a:cs typeface="Times New Roman" panose="02020603050405020304" pitchFamily="18" charset="0"/>
                  </a:rPr>
                  <a:t>is called the </a:t>
                </a:r>
                <a:r>
                  <a:rPr lang="en-US" sz="2400" dirty="0" err="1" smtClean="0">
                    <a:latin typeface="Times New Roman" panose="02020603050405020304" pitchFamily="18" charset="0"/>
                    <a:cs typeface="Times New Roman" panose="02020603050405020304" pitchFamily="18" charset="0"/>
                  </a:rPr>
                  <a:t>ith</a:t>
                </a:r>
                <a:r>
                  <a:rPr lang="en-US" sz="2400" dirty="0" smtClean="0">
                    <a:latin typeface="Times New Roman" panose="02020603050405020304" pitchFamily="18" charset="0"/>
                    <a:cs typeface="Times New Roman" panose="02020603050405020304" pitchFamily="18" charset="0"/>
                  </a:rPr>
                  <a:t> communality. 		</a:t>
                </a:r>
              </a:p>
              <a:p>
                <a:pPr/>
                <a14:m>
                  <m:oMathPara xmlns:m="http://schemas.openxmlformats.org/officeDocument/2006/math">
                    <m:oMathParaPr>
                      <m:jc m:val="centerGroup"/>
                    </m:oMathParaPr>
                    <m:oMath xmlns:m="http://schemas.openxmlformats.org/officeDocument/2006/math">
                      <m:r>
                        <a:rPr lang="en-US" sz="2400" b="1" i="1" dirty="0" smtClean="0">
                          <a:solidFill>
                            <a:srgbClr val="C00000"/>
                          </a:solidFill>
                          <a:latin typeface="Cambria Math" panose="02040503050406030204" pitchFamily="18" charset="0"/>
                          <a:cs typeface="Times New Roman" panose="02020603050405020304" pitchFamily="18" charset="0"/>
                        </a:rPr>
                        <m:t>𝑪𝒐𝒎𝒎𝒖𝒏𝒂𝒍𝒊𝒕𝒚</m:t>
                      </m:r>
                      <m:r>
                        <a:rPr lang="en-US" sz="2400" b="0" i="1" dirty="0" smtClean="0">
                          <a:latin typeface="Cambria Math" panose="02040503050406030204" pitchFamily="18" charset="0"/>
                          <a:cs typeface="Times New Roman" panose="02020603050405020304" pitchFamily="18" charset="0"/>
                        </a:rPr>
                        <m:t>=</m:t>
                      </m:r>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b="0" i="1" dirty="0" smtClean="0">
                              <a:latin typeface="Cambria Math" panose="02040503050406030204" pitchFamily="18" charset="0"/>
                              <a:cs typeface="Times New Roman" panose="02020603050405020304" pitchFamily="18" charset="0"/>
                            </a:rPr>
                            <m:t>h</m:t>
                          </m:r>
                        </m:e>
                        <m:sub>
                          <m:r>
                            <a:rPr lang="en-US" sz="2400" b="0" i="1" dirty="0" smtClean="0">
                              <a:latin typeface="Cambria Math" panose="02040503050406030204" pitchFamily="18" charset="0"/>
                              <a:cs typeface="Times New Roman" panose="02020603050405020304" pitchFamily="18" charset="0"/>
                            </a:rPr>
                            <m:t>𝑖</m:t>
                          </m:r>
                        </m:sub>
                        <m:sup>
                          <m:r>
                            <a:rPr lang="en-US" sz="2400" b="0" i="1" dirty="0" smtClean="0">
                              <a:latin typeface="Cambria Math" panose="02040503050406030204" pitchFamily="18" charset="0"/>
                              <a:cs typeface="Times New Roman" panose="02020603050405020304" pitchFamily="18" charset="0"/>
                            </a:rPr>
                            <m:t>2</m:t>
                          </m:r>
                        </m:sup>
                      </m:sSubSup>
                      <m:r>
                        <a:rPr lang="en-US" sz="2400" i="1" dirty="0" smtClean="0">
                          <a:latin typeface="Cambria Math" panose="02040503050406030204" pitchFamily="18" charset="0"/>
                          <a:cs typeface="Times New Roman" panose="02020603050405020304" pitchFamily="18" charset="0"/>
                        </a:rPr>
                        <m:t>=</m:t>
                      </m:r>
                      <m:nary>
                        <m:naryPr>
                          <m:chr m:val="∑"/>
                          <m:ctrlPr>
                            <a:rPr lang="en-US" sz="2400" i="1" dirty="0">
                              <a:latin typeface="Cambria Math" panose="02040503050406030204" pitchFamily="18" charset="0"/>
                              <a:cs typeface="Times New Roman" panose="02020603050405020304" pitchFamily="18" charset="0"/>
                            </a:rPr>
                          </m:ctrlPr>
                        </m:naryPr>
                        <m:sub>
                          <m:r>
                            <m:rPr>
                              <m:brk m:alnAt="23"/>
                            </m:rPr>
                            <a:rPr lang="en-US" sz="2400" i="1" dirty="0">
                              <a:latin typeface="Cambria Math" panose="02040503050406030204" pitchFamily="18" charset="0"/>
                              <a:cs typeface="Times New Roman" panose="02020603050405020304" pitchFamily="18" charset="0"/>
                            </a:rPr>
                            <m:t>𝑗</m:t>
                          </m:r>
                          <m:r>
                            <a:rPr lang="en-US" sz="2400" i="1" dirty="0">
                              <a:latin typeface="Cambria Math" panose="02040503050406030204" pitchFamily="18" charset="0"/>
                              <a:cs typeface="Times New Roman" panose="02020603050405020304" pitchFamily="18" charset="0"/>
                            </a:rPr>
                            <m:t>=1</m:t>
                          </m:r>
                        </m:sub>
                        <m:sup>
                          <m:r>
                            <a:rPr lang="en-US" sz="2400" i="1" dirty="0">
                              <a:latin typeface="Cambria Math" panose="02040503050406030204" pitchFamily="18" charset="0"/>
                              <a:cs typeface="Times New Roman" panose="02020603050405020304" pitchFamily="18" charset="0"/>
                            </a:rPr>
                            <m:t>𝑘</m:t>
                          </m:r>
                        </m:sup>
                        <m:e>
                          <m:sSubSup>
                            <m:sSubSupPr>
                              <m:ctrlPr>
                                <a:rPr lang="en-US" sz="2400" i="1" dirty="0">
                                  <a:latin typeface="Cambria Math" panose="02040503050406030204" pitchFamily="18" charset="0"/>
                                  <a:cs typeface="Times New Roman" panose="02020603050405020304" pitchFamily="18" charset="0"/>
                                </a:rPr>
                              </m:ctrlPr>
                            </m:sSubSup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𝑖𝑗</m:t>
                              </m:r>
                            </m:sub>
                            <m:sup>
                              <m:r>
                                <a:rPr lang="en-US" sz="2400" i="1" dirty="0">
                                  <a:latin typeface="Cambria Math" panose="02040503050406030204" pitchFamily="18" charset="0"/>
                                  <a:cs typeface="Times New Roman" panose="02020603050405020304" pitchFamily="18" charset="0"/>
                                </a:rPr>
                                <m:t>2</m:t>
                              </m:r>
                            </m:sup>
                          </m:sSubSup>
                          <m:r>
                            <a:rPr lang="en-US" sz="2400" b="0" i="1" dirty="0" smtClean="0">
                              <a:latin typeface="Cambria Math" panose="02040503050406030204" pitchFamily="18" charset="0"/>
                              <a:cs typeface="Times New Roman" panose="02020603050405020304" pitchFamily="18" charset="0"/>
                            </a:rPr>
                            <m:t>=</m:t>
                          </m:r>
                          <m:sSubSup>
                            <m:sSubSupPr>
                              <m:ctrlPr>
                                <a:rPr lang="en-US" sz="2400" i="1" dirty="0">
                                  <a:latin typeface="Cambria Math" panose="02040503050406030204" pitchFamily="18" charset="0"/>
                                  <a:cs typeface="Times New Roman" panose="02020603050405020304" pitchFamily="18" charset="0"/>
                                </a:rPr>
                              </m:ctrlPr>
                            </m:sSubSup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1</m:t>
                              </m:r>
                            </m:sub>
                            <m:sup>
                              <m:r>
                                <a:rPr lang="en-US" sz="2400" i="1" dirty="0">
                                  <a:latin typeface="Cambria Math" panose="02040503050406030204" pitchFamily="18" charset="0"/>
                                  <a:cs typeface="Times New Roman" panose="02020603050405020304" pitchFamily="18" charset="0"/>
                                </a:rPr>
                                <m:t>2</m:t>
                              </m:r>
                            </m:sup>
                          </m:sSubSup>
                          <m:r>
                            <a:rPr lang="en-US" sz="2400" b="0" i="1" dirty="0" smtClean="0">
                              <a:latin typeface="Cambria Math" panose="02040503050406030204" pitchFamily="18" charset="0"/>
                              <a:cs typeface="Times New Roman" panose="02020603050405020304" pitchFamily="18" charset="0"/>
                            </a:rPr>
                            <m:t>+</m:t>
                          </m:r>
                          <m:sSubSup>
                            <m:sSubSupPr>
                              <m:ctrlPr>
                                <a:rPr lang="en-US" sz="2400" i="1" dirty="0">
                                  <a:latin typeface="Cambria Math" panose="02040503050406030204" pitchFamily="18" charset="0"/>
                                  <a:cs typeface="Times New Roman" panose="02020603050405020304" pitchFamily="18" charset="0"/>
                                </a:rPr>
                              </m:ctrlPr>
                            </m:sSubSup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2</m:t>
                              </m:r>
                            </m:sub>
                            <m:sup>
                              <m:r>
                                <a:rPr lang="en-US" sz="2400" i="1" dirty="0">
                                  <a:latin typeface="Cambria Math" panose="02040503050406030204" pitchFamily="18" charset="0"/>
                                  <a:cs typeface="Times New Roman" panose="02020603050405020304" pitchFamily="18" charset="0"/>
                                </a:rPr>
                                <m:t>2</m:t>
                              </m:r>
                            </m:sup>
                          </m:sSubSup>
                          <m:r>
                            <a:rPr lang="en-US" sz="2400" b="0" i="1" dirty="0" smtClean="0">
                              <a:latin typeface="Cambria Math" panose="02040503050406030204" pitchFamily="18" charset="0"/>
                              <a:cs typeface="Times New Roman" panose="02020603050405020304" pitchFamily="18" charset="0"/>
                            </a:rPr>
                            <m:t>+…+</m:t>
                          </m:r>
                          <m:sSubSup>
                            <m:sSubSupPr>
                              <m:ctrlPr>
                                <a:rPr lang="en-US" sz="2400" i="1" dirty="0">
                                  <a:latin typeface="Cambria Math" panose="02040503050406030204" pitchFamily="18" charset="0"/>
                                  <a:cs typeface="Times New Roman" panose="02020603050405020304" pitchFamily="18" charset="0"/>
                                </a:rPr>
                              </m:ctrlPr>
                            </m:sSubSup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𝑘</m:t>
                              </m:r>
                            </m:sub>
                            <m:sup>
                              <m:r>
                                <a:rPr lang="en-US" sz="2400" i="1" dirty="0">
                                  <a:latin typeface="Cambria Math" panose="02040503050406030204" pitchFamily="18" charset="0"/>
                                  <a:cs typeface="Times New Roman" panose="02020603050405020304" pitchFamily="18" charset="0"/>
                                </a:rPr>
                                <m:t>2</m:t>
                              </m:r>
                            </m:sup>
                          </m:sSubSup>
                          <m:r>
                            <a:rPr lang="en-US" sz="2400" b="0" i="1" dirty="0" smtClean="0">
                              <a:latin typeface="Cambria Math" panose="02040503050406030204" pitchFamily="18" charset="0"/>
                              <a:cs typeface="Times New Roman" panose="02020603050405020304" pitchFamily="18" charset="0"/>
                            </a:rPr>
                            <m:t>,  </m:t>
                          </m:r>
                          <m:r>
                            <a:rPr lang="en-US" sz="2400" b="0" i="1" dirty="0" smtClean="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=1, 2, …, </m:t>
                          </m:r>
                          <m:r>
                            <a:rPr lang="en-US" sz="2400" b="0" i="1" dirty="0" smtClean="0">
                              <a:latin typeface="Cambria Math" panose="02040503050406030204" pitchFamily="18" charset="0"/>
                              <a:cs typeface="Times New Roman" panose="02020603050405020304" pitchFamily="18" charset="0"/>
                            </a:rPr>
                            <m:t>𝑞</m:t>
                          </m:r>
                          <m:r>
                            <a:rPr lang="en-US" sz="2400" b="0" i="1" dirty="0" smtClean="0">
                              <a:latin typeface="Cambria Math" panose="02040503050406030204" pitchFamily="18" charset="0"/>
                              <a:cs typeface="Times New Roman" panose="02020603050405020304" pitchFamily="18" charset="0"/>
                            </a:rPr>
                            <m:t>.</m:t>
                          </m:r>
                        </m:e>
                      </m:nary>
                    </m:oMath>
                  </m:oMathPara>
                </a14:m>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communality for a given variable can be interpreted as the proportion of variation in that variable explained by the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𝑘</m:t>
                    </m:r>
                  </m:oMath>
                </a14:m>
                <a:r>
                  <a:rPr lang="en-US" sz="2400" dirty="0" smtClean="0">
                    <a:latin typeface="Times New Roman" panose="02020603050405020304" pitchFamily="18" charset="0"/>
                    <a:cs typeface="Times New Roman" panose="02020603050405020304" pitchFamily="18" charset="0"/>
                  </a:rPr>
                  <a:t> factors. </a:t>
                </a:r>
              </a:p>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covariance between pairs of </a:t>
                </a:r>
                <a14:m>
                  <m:oMath xmlns:m="http://schemas.openxmlformats.org/officeDocument/2006/math">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i="1" dirty="0">
                            <a:solidFill>
                              <a:srgbClr val="0070C0"/>
                            </a:solidFill>
                            <a:latin typeface="Cambria Math" panose="02040503050406030204" pitchFamily="18" charset="0"/>
                          </a:rPr>
                        </m:ctrlPr>
                      </m:sSubPr>
                      <m:e>
                        <m:r>
                          <a:rPr lang="en-US" sz="2400" i="1" dirty="0">
                            <a:solidFill>
                              <a:srgbClr val="0070C0"/>
                            </a:solidFill>
                            <a:latin typeface="Cambria Math" panose="02040503050406030204" pitchFamily="18" charset="0"/>
                          </a:rPr>
                          <m:t>𝑥</m:t>
                        </m:r>
                      </m:e>
                      <m:sub>
                        <m:r>
                          <a:rPr lang="en-US" sz="2400" i="1" dirty="0">
                            <a:solidFill>
                              <a:srgbClr val="0070C0"/>
                            </a:solidFill>
                            <a:latin typeface="Cambria Math" panose="02040503050406030204" pitchFamily="18" charset="0"/>
                          </a:rPr>
                          <m:t>𝑗</m:t>
                        </m:r>
                      </m:sub>
                    </m:sSub>
                  </m:oMath>
                </a14:m>
                <a:r>
                  <a:rPr lang="en-US" sz="24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𝜎</m:t>
                        </m:r>
                      </m:e>
                      <m:sub>
                        <m:r>
                          <a:rPr lang="en-US" sz="2400" i="1" dirty="0">
                            <a:latin typeface="Cambria Math" panose="02040503050406030204" pitchFamily="18" charset="0"/>
                            <a:cs typeface="Times New Roman" panose="02020603050405020304" pitchFamily="18" charset="0"/>
                          </a:rPr>
                          <m:t>𝑖𝑗</m:t>
                        </m:r>
                      </m:sub>
                    </m:sSub>
                    <m:r>
                      <a:rPr lang="en-US" sz="2400" i="1" dirty="0">
                        <a:latin typeface="Cambria Math" panose="02040503050406030204" pitchFamily="18" charset="0"/>
                        <a:cs typeface="Times New Roman" panose="02020603050405020304" pitchFamily="18" charset="0"/>
                      </a:rPr>
                      <m:t>=</m:t>
                    </m:r>
                    <m:r>
                      <a:rPr lang="en-US" sz="2400" i="1" dirty="0" err="1">
                        <a:latin typeface="Cambria Math" panose="02040503050406030204" pitchFamily="18" charset="0"/>
                        <a:cs typeface="Times New Roman" panose="02020603050405020304" pitchFamily="18" charset="0"/>
                      </a:rPr>
                      <m:t>𝑐𝑜𝑣</m:t>
                    </m:r>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𝑥</m:t>
                        </m:r>
                      </m:e>
                      <m:sub>
                        <m:r>
                          <a:rPr lang="en-US" sz="2400" i="1" dirty="0" err="1">
                            <a:latin typeface="Cambria Math" panose="02040503050406030204" pitchFamily="18" charset="0"/>
                            <a:cs typeface="Times New Roman" panose="02020603050405020304" pitchFamily="18" charset="0"/>
                          </a:rPr>
                          <m:t>𝑖</m:t>
                        </m:r>
                      </m:sub>
                    </m:sSub>
                    <m:r>
                      <a:rPr lang="en-US" sz="2400" i="1" dirty="0" err="1">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𝑥</m:t>
                        </m:r>
                      </m:e>
                      <m:sub>
                        <m:r>
                          <a:rPr lang="en-US" sz="2400" i="1" dirty="0" err="1">
                            <a:latin typeface="Cambria Math" panose="02040503050406030204" pitchFamily="18" charset="0"/>
                            <a:cs typeface="Times New Roman" panose="02020603050405020304" pitchFamily="18" charset="0"/>
                          </a:rPr>
                          <m:t>𝑗</m:t>
                        </m:r>
                      </m:sub>
                    </m:sSub>
                    <m:r>
                      <a:rPr lang="en-US" sz="2400" i="1" dirty="0">
                        <a:latin typeface="Cambria Math" panose="02040503050406030204" pitchFamily="18" charset="0"/>
                        <a:cs typeface="Times New Roman" panose="02020603050405020304" pitchFamily="18" charset="0"/>
                      </a:rPr>
                      <m:t>)=</m:t>
                    </m:r>
                    <m:nary>
                      <m:naryPr>
                        <m:chr m:val="∑"/>
                        <m:ctrlPr>
                          <a:rPr lang="en-US" sz="2400" i="1" dirty="0">
                            <a:latin typeface="Cambria Math" panose="02040503050406030204" pitchFamily="18" charset="0"/>
                            <a:cs typeface="Times New Roman" panose="02020603050405020304" pitchFamily="18" charset="0"/>
                          </a:rPr>
                        </m:ctrlPr>
                      </m:naryPr>
                      <m:sub>
                        <m:r>
                          <a:rPr lang="en-US" sz="2400" b="0" i="1" dirty="0" smtClean="0">
                            <a:latin typeface="Cambria Math" panose="02040503050406030204" pitchFamily="18" charset="0"/>
                            <a:cs typeface="Times New Roman" panose="02020603050405020304" pitchFamily="18" charset="0"/>
                          </a:rPr>
                          <m:t>𝑚</m:t>
                        </m:r>
                        <m:r>
                          <a:rPr lang="en-US" sz="2400" i="1" dirty="0">
                            <a:latin typeface="Cambria Math" panose="02040503050406030204" pitchFamily="18" charset="0"/>
                            <a:cs typeface="Times New Roman" panose="02020603050405020304" pitchFamily="18" charset="0"/>
                          </a:rPr>
                          <m:t>=1</m:t>
                        </m:r>
                      </m:sub>
                      <m:sup>
                        <m:r>
                          <a:rPr lang="en-US" sz="2400" i="1" dirty="0">
                            <a:latin typeface="Cambria Math" panose="02040503050406030204" pitchFamily="18" charset="0"/>
                            <a:cs typeface="Times New Roman" panose="02020603050405020304" pitchFamily="18" charset="0"/>
                          </a:rPr>
                          <m:t>𝑘</m:t>
                        </m:r>
                      </m:sup>
                      <m:e>
                        <m:sSub>
                          <m:sSubPr>
                            <m:ctrlPr>
                              <a:rPr lang="en-US" sz="2400" i="1" dirty="0">
                                <a:latin typeface="Cambria Math" panose="02040503050406030204" pitchFamily="18" charset="0"/>
                                <a:cs typeface="Times New Roman" panose="02020603050405020304" pitchFamily="18" charset="0"/>
                              </a:rPr>
                            </m:ctrlPr>
                          </m:sSub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𝑖𝑚</m:t>
                            </m:r>
                          </m:sub>
                        </m:sSub>
                        <m:sSub>
                          <m:sSubPr>
                            <m:ctrlPr>
                              <a:rPr lang="en-US" sz="2400" i="1" dirty="0">
                                <a:latin typeface="Cambria Math" panose="02040503050406030204" pitchFamily="18" charset="0"/>
                                <a:cs typeface="Times New Roman" panose="02020603050405020304" pitchFamily="18" charset="0"/>
                              </a:rPr>
                            </m:ctrlPr>
                          </m:sSubPr>
                          <m:e>
                            <m:r>
                              <m:rPr>
                                <m:sty m:val="p"/>
                              </m:rPr>
                              <a:rPr lang="el-GR" sz="2400" i="1" dirty="0">
                                <a:latin typeface="Cambria Math" panose="02040503050406030204" pitchFamily="18" charset="0"/>
                                <a:cs typeface="Times New Roman" panose="02020603050405020304" pitchFamily="18" charset="0"/>
                              </a:rPr>
                              <m:t>λ</m:t>
                            </m:r>
                          </m:e>
                          <m:sub>
                            <m:r>
                              <a:rPr lang="en-US" sz="2400" i="1" dirty="0">
                                <a:latin typeface="Cambria Math" panose="02040503050406030204" pitchFamily="18" charset="0"/>
                                <a:cs typeface="Times New Roman" panose="02020603050405020304" pitchFamily="18" charset="0"/>
                              </a:rPr>
                              <m:t>𝑗𝑚</m:t>
                            </m:r>
                          </m:sub>
                        </m:sSub>
                      </m:e>
                    </m:nary>
                  </m:oMath>
                </a14:m>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The factor model assumes that the </a:t>
                </a:r>
                <a14:m>
                  <m:oMath xmlns:m="http://schemas.openxmlformats.org/officeDocument/2006/math">
                    <m:r>
                      <a:rPr lang="en-US" sz="2400" i="1" dirty="0" smtClean="0">
                        <a:solidFill>
                          <a:srgbClr val="0070C0"/>
                        </a:solidFill>
                        <a:latin typeface="Cambria Math" panose="02040503050406030204" pitchFamily="18" charset="0"/>
                        <a:cs typeface="Times New Roman" panose="02020603050405020304" pitchFamily="18" charset="0"/>
                      </a:rPr>
                      <m:t>𝑞</m:t>
                    </m:r>
                    <m:r>
                      <a:rPr lang="en-US" sz="2400" i="1" dirty="0" smtClean="0">
                        <a:solidFill>
                          <a:srgbClr val="0070C0"/>
                        </a:solidFill>
                        <a:latin typeface="Cambria Math" panose="02040503050406030204" pitchFamily="18" charset="0"/>
                        <a:cs typeface="Times New Roman" panose="02020603050405020304" pitchFamily="18" charset="0"/>
                      </a:rPr>
                      <m:t>(</m:t>
                    </m:r>
                    <m:r>
                      <a:rPr lang="en-US" sz="2400" i="1" dirty="0" smtClean="0">
                        <a:solidFill>
                          <a:srgbClr val="0070C0"/>
                        </a:solidFill>
                        <a:latin typeface="Cambria Math" panose="02040503050406030204" pitchFamily="18" charset="0"/>
                        <a:cs typeface="Times New Roman" panose="02020603050405020304" pitchFamily="18" charset="0"/>
                      </a:rPr>
                      <m:t>𝑞</m:t>
                    </m:r>
                    <m:r>
                      <a:rPr lang="en-US" sz="2400" b="0" i="1" dirty="0" smtClean="0">
                        <a:solidFill>
                          <a:srgbClr val="0070C0"/>
                        </a:solidFill>
                        <a:latin typeface="Cambria Math" panose="02040503050406030204" pitchFamily="18" charset="0"/>
                        <a:cs typeface="Times New Roman" panose="02020603050405020304" pitchFamily="18" charset="0"/>
                      </a:rPr>
                      <m:t>+</m:t>
                    </m:r>
                    <m:r>
                      <a:rPr lang="en-US" sz="2400" i="1" dirty="0" smtClean="0">
                        <a:solidFill>
                          <a:srgbClr val="0070C0"/>
                        </a:solidFill>
                        <a:latin typeface="Cambria Math" panose="02040503050406030204" pitchFamily="18" charset="0"/>
                        <a:cs typeface="Times New Roman" panose="02020603050405020304" pitchFamily="18" charset="0"/>
                      </a:rPr>
                      <m:t>1)/2</m:t>
                    </m:r>
                  </m:oMath>
                </a14:m>
                <a:r>
                  <a:rPr lang="en-US" sz="2400" dirty="0" smtClean="0">
                    <a:solidFill>
                      <a:srgbClr val="0070C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variances in </a:t>
                </a:r>
                <a:r>
                  <a:rPr lang="el-GR" sz="2400" dirty="0" smtClean="0">
                    <a:latin typeface="Times New Roman" panose="02020603050405020304" pitchFamily="18" charset="0"/>
                    <a:cs typeface="Times New Roman" panose="02020603050405020304" pitchFamily="18" charset="0"/>
                  </a:rPr>
                  <a:t>Σ</a:t>
                </a:r>
                <a:r>
                  <a:rPr lang="en-US" sz="2400" dirty="0" smtClean="0">
                    <a:latin typeface="Times New Roman" panose="02020603050405020304" pitchFamily="18" charset="0"/>
                    <a:cs typeface="Times New Roman" panose="02020603050405020304" pitchFamily="18" charset="0"/>
                  </a:rPr>
                  <a:t> and covariance for </a:t>
                </a:r>
                <a14:m>
                  <m:oMath xmlns:m="http://schemas.openxmlformats.org/officeDocument/2006/math">
                    <m:r>
                      <a:rPr lang="en-US" sz="2400" b="1" i="1" dirty="0" smtClean="0">
                        <a:latin typeface="Cambria Math" panose="02040503050406030204" pitchFamily="18" charset="0"/>
                        <a:cs typeface="Times New Roman" panose="02020603050405020304" pitchFamily="18" charset="0"/>
                      </a:rPr>
                      <m:t>𝑿</m:t>
                    </m:r>
                  </m:oMath>
                </a14:m>
                <a:r>
                  <a:rPr lang="en-US" sz="2400" dirty="0" smtClean="0">
                    <a:latin typeface="Times New Roman" panose="02020603050405020304" pitchFamily="18" charset="0"/>
                    <a:cs typeface="Times New Roman" panose="02020603050405020304" pitchFamily="18" charset="0"/>
                  </a:rPr>
                  <a:t> can be reproduced from the </a:t>
                </a:r>
                <a14:m>
                  <m:oMath xmlns:m="http://schemas.openxmlformats.org/officeDocument/2006/math">
                    <m:r>
                      <a:rPr lang="en-US" sz="2400" i="1" dirty="0" smtClean="0">
                        <a:solidFill>
                          <a:srgbClr val="0070C0"/>
                        </a:solidFill>
                        <a:latin typeface="Cambria Math" panose="02040503050406030204" pitchFamily="18" charset="0"/>
                        <a:cs typeface="Times New Roman" panose="02020603050405020304" pitchFamily="18" charset="0"/>
                      </a:rPr>
                      <m:t>𝑞𝑘</m:t>
                    </m:r>
                  </m:oMath>
                </a14:m>
                <a:r>
                  <a:rPr lang="en-US" sz="2400" dirty="0" smtClean="0">
                    <a:latin typeface="Times New Roman" panose="02020603050405020304" pitchFamily="18" charset="0"/>
                    <a:cs typeface="Times New Roman" panose="02020603050405020304" pitchFamily="18" charset="0"/>
                  </a:rPr>
                  <a:t> factor loading and the </a:t>
                </a:r>
                <a14:m>
                  <m:oMath xmlns:m="http://schemas.openxmlformats.org/officeDocument/2006/math">
                    <m:r>
                      <a:rPr lang="en-US" sz="2400" b="0" i="1" dirty="0" smtClean="0">
                        <a:latin typeface="Cambria Math" panose="02040503050406030204" pitchFamily="18" charset="0"/>
                        <a:cs typeface="Times New Roman" panose="02020603050405020304" pitchFamily="18" charset="0"/>
                      </a:rPr>
                      <m:t>𝑞</m:t>
                    </m:r>
                    <m:r>
                      <a:rPr lang="en-US" sz="2400" i="1" dirty="0" smtClean="0">
                        <a:latin typeface="Cambria Math" panose="02040503050406030204" pitchFamily="18" charset="0"/>
                        <a:cs typeface="Times New Roman" panose="02020603050405020304" pitchFamily="18" charset="0"/>
                      </a:rPr>
                      <m:t> </m:t>
                    </m:r>
                  </m:oMath>
                </a14:m>
                <a:r>
                  <a:rPr lang="en-US" sz="2400" dirty="0" smtClean="0">
                    <a:latin typeface="Times New Roman" panose="02020603050405020304" pitchFamily="18" charset="0"/>
                    <a:cs typeface="Times New Roman" panose="02020603050405020304" pitchFamily="18" charset="0"/>
                  </a:rPr>
                  <a:t>specific variances. </a:t>
                </a:r>
                <a:endParaRPr 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9528" y="2111307"/>
                <a:ext cx="12092472" cy="4646721"/>
              </a:xfrm>
              <a:prstGeom prst="rect">
                <a:avLst/>
              </a:prstGeom>
              <a:blipFill rotWithShape="0">
                <a:blip r:embed="rId5"/>
                <a:stretch>
                  <a:fillRect l="-756" t="-524" b="-1966"/>
                </a:stretch>
              </a:blipFill>
            </p:spPr>
            <p:txBody>
              <a:bodyPr/>
              <a:lstStyle/>
              <a:p>
                <a:r>
                  <a:rPr lang="en-US">
                    <a:noFill/>
                  </a:rPr>
                  <a:t> </a:t>
                </a:r>
              </a:p>
            </p:txBody>
          </p:sp>
        </mc:Fallback>
      </mc:AlternateContent>
    </p:spTree>
    <p:extLst>
      <p:ext uri="{BB962C8B-B14F-4D97-AF65-F5344CB8AC3E}">
        <p14:creationId xmlns:p14="http://schemas.microsoft.com/office/powerpoint/2010/main" val="3887818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21717" y="1052531"/>
                <a:ext cx="3054554" cy="5704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solidFill>
                                <a:prstClr val="black"/>
                              </a:solidFill>
                              <a:latin typeface="Cambria Math" panose="02040503050406030204" pitchFamily="18" charset="0"/>
                            </a:rPr>
                          </m:ctrlPr>
                        </m:sSubPr>
                        <m:e>
                          <m:r>
                            <m:rPr>
                              <m:sty m:val="p"/>
                            </m:rPr>
                            <a:rPr lang="el-GR" sz="2800" i="1" dirty="0" smtClean="0">
                              <a:solidFill>
                                <a:prstClr val="black"/>
                              </a:solidFill>
                              <a:latin typeface="Cambria Math" panose="02040503050406030204" pitchFamily="18" charset="0"/>
                            </a:rPr>
                            <m:t>Σ</m:t>
                          </m:r>
                        </m:e>
                        <m:sub>
                          <m:r>
                            <a:rPr lang="en-US" sz="2800" b="0" i="1" dirty="0" smtClean="0">
                              <a:solidFill>
                                <a:prstClr val="black"/>
                              </a:solidFill>
                              <a:latin typeface="Cambria Math" panose="02040503050406030204" pitchFamily="18" charset="0"/>
                            </a:rPr>
                            <m:t>𝑞</m:t>
                          </m:r>
                          <m:r>
                            <a:rPr lang="en-US" sz="2800" b="0" i="1" dirty="0" smtClean="0">
                              <a:solidFill>
                                <a:prstClr val="black"/>
                              </a:solidFill>
                              <a:latin typeface="Cambria Math" panose="02040503050406030204" pitchFamily="18" charset="0"/>
                              <a:ea typeface="Cambria Math" panose="02040503050406030204" pitchFamily="18" charset="0"/>
                            </a:rPr>
                            <m:t>×</m:t>
                          </m:r>
                          <m:r>
                            <m:rPr>
                              <m:sty m:val="p"/>
                            </m:rPr>
                            <a:rPr lang="en-US" sz="2800" b="0" i="0" dirty="0" smtClean="0">
                              <a:solidFill>
                                <a:prstClr val="black"/>
                              </a:solidFill>
                              <a:latin typeface="Cambria Math" panose="02040503050406030204" pitchFamily="18" charset="0"/>
                              <a:ea typeface="Cambria Math" panose="02040503050406030204" pitchFamily="18" charset="0"/>
                            </a:rPr>
                            <m:t>q</m:t>
                          </m:r>
                        </m:sub>
                      </m:sSub>
                      <m:r>
                        <a:rPr lang="en-US" sz="2800" dirty="0">
                          <a:solidFill>
                            <a:prstClr val="black"/>
                          </a:solidFill>
                          <a:latin typeface="Cambria Math" panose="02040503050406030204" pitchFamily="18" charset="0"/>
                        </a:rPr>
                        <m:t> =</m:t>
                      </m:r>
                      <m:sSub>
                        <m:sSubPr>
                          <m:ctrlPr>
                            <a:rPr lang="en-US" sz="2800" i="1" dirty="0">
                              <a:solidFill>
                                <a:prstClr val="black"/>
                              </a:solidFill>
                              <a:latin typeface="Cambria Math" panose="02040503050406030204" pitchFamily="18" charset="0"/>
                            </a:rPr>
                          </m:ctrlPr>
                        </m:sSubPr>
                        <m:e>
                          <m:r>
                            <m:rPr>
                              <m:sty m:val="p"/>
                            </m:rPr>
                            <a:rPr lang="en-US" sz="2800" dirty="0">
                              <a:solidFill>
                                <a:prstClr val="black"/>
                              </a:solidFill>
                              <a:latin typeface="Cambria Math" panose="02040503050406030204" pitchFamily="18" charset="0"/>
                            </a:rPr>
                            <m:t>Λ</m:t>
                          </m:r>
                        </m:e>
                        <m:sub>
                          <m:r>
                            <a:rPr lang="en-US" sz="2800" i="1" dirty="0">
                              <a:solidFill>
                                <a:prstClr val="black"/>
                              </a:solidFill>
                              <a:latin typeface="Cambria Math" panose="02040503050406030204" pitchFamily="18" charset="0"/>
                            </a:rPr>
                            <m:t>𝑞</m:t>
                          </m:r>
                          <m:r>
                            <a:rPr lang="en-US" sz="2800" i="1" dirty="0">
                              <a:solidFill>
                                <a:prstClr val="black"/>
                              </a:solidFill>
                              <a:latin typeface="Cambria Math" panose="02040503050406030204" pitchFamily="18" charset="0"/>
                              <a:ea typeface="Cambria Math" panose="02040503050406030204" pitchFamily="18" charset="0"/>
                            </a:rPr>
                            <m:t>×</m:t>
                          </m:r>
                          <m:r>
                            <m:rPr>
                              <m:sty m:val="p"/>
                            </m:rPr>
                            <a:rPr lang="en-US" sz="2800" dirty="0">
                              <a:solidFill>
                                <a:prstClr val="black"/>
                              </a:solidFill>
                              <a:latin typeface="Cambria Math" panose="02040503050406030204" pitchFamily="18" charset="0"/>
                              <a:ea typeface="Cambria Math" panose="02040503050406030204" pitchFamily="18" charset="0"/>
                            </a:rPr>
                            <m:t>q</m:t>
                          </m:r>
                        </m:sub>
                      </m:sSub>
                      <m:sSubSup>
                        <m:sSubSupPr>
                          <m:ctrlPr>
                            <a:rPr lang="en-US" sz="2800" b="0" i="1" dirty="0" smtClean="0">
                              <a:solidFill>
                                <a:prstClr val="black"/>
                              </a:solidFill>
                              <a:latin typeface="Cambria Math" panose="02040503050406030204" pitchFamily="18" charset="0"/>
                            </a:rPr>
                          </m:ctrlPr>
                        </m:sSubSupPr>
                        <m:e>
                          <m:r>
                            <m:rPr>
                              <m:sty m:val="p"/>
                            </m:rPr>
                            <a:rPr lang="en-US" sz="2800" dirty="0">
                              <a:solidFill>
                                <a:prstClr val="black"/>
                              </a:solidFill>
                              <a:latin typeface="Cambria Math" panose="02040503050406030204" pitchFamily="18" charset="0"/>
                            </a:rPr>
                            <m:t>Λ</m:t>
                          </m:r>
                        </m:e>
                        <m:sub>
                          <m:r>
                            <a:rPr lang="en-US" sz="2800" i="1" dirty="0">
                              <a:solidFill>
                                <a:prstClr val="black"/>
                              </a:solidFill>
                              <a:latin typeface="Cambria Math" panose="02040503050406030204" pitchFamily="18" charset="0"/>
                            </a:rPr>
                            <m:t>𝑞</m:t>
                          </m:r>
                          <m:r>
                            <a:rPr lang="en-US" sz="2800" i="1" dirty="0">
                              <a:solidFill>
                                <a:prstClr val="black"/>
                              </a:solidFill>
                              <a:latin typeface="Cambria Math" panose="02040503050406030204" pitchFamily="18" charset="0"/>
                              <a:ea typeface="Cambria Math" panose="02040503050406030204" pitchFamily="18" charset="0"/>
                            </a:rPr>
                            <m:t>×</m:t>
                          </m:r>
                          <m:r>
                            <m:rPr>
                              <m:sty m:val="p"/>
                            </m:rPr>
                            <a:rPr lang="en-US" sz="2800" dirty="0">
                              <a:solidFill>
                                <a:prstClr val="black"/>
                              </a:solidFill>
                              <a:latin typeface="Cambria Math" panose="02040503050406030204" pitchFamily="18" charset="0"/>
                              <a:ea typeface="Cambria Math" panose="02040503050406030204" pitchFamily="18" charset="0"/>
                            </a:rPr>
                            <m:t>q</m:t>
                          </m:r>
                        </m:sub>
                        <m:sup>
                          <m:r>
                            <a:rPr lang="en-US" sz="2800" b="0" i="1" dirty="0" smtClean="0">
                              <a:solidFill>
                                <a:prstClr val="black"/>
                              </a:solidFill>
                              <a:latin typeface="Cambria Math" panose="02040503050406030204" pitchFamily="18" charset="0"/>
                            </a:rPr>
                            <m:t>𝑇</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21717" y="1052531"/>
                <a:ext cx="3054554" cy="57047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 y="282462"/>
                <a:ext cx="12028713" cy="2328330"/>
              </a:xfrm>
              <a:prstGeom prst="rect">
                <a:avLst/>
              </a:prstGeom>
            </p:spPr>
            <p:txBody>
              <a:bodyPr wrap="square">
                <a:spAutoFit/>
              </a:bodyPr>
              <a:lstStyle/>
              <a:p>
                <a:r>
                  <a:rPr lang="en-US" sz="2400" dirty="0" smtClean="0">
                    <a:solidFill>
                      <a:prstClr val="black"/>
                    </a:solidFill>
                    <a:latin typeface="Times New Roman" panose="02020603050405020304" pitchFamily="18" charset="0"/>
                    <a:cs typeface="Times New Roman" panose="02020603050405020304" pitchFamily="18" charset="0"/>
                  </a:rPr>
                  <a:t>When </a:t>
                </a:r>
                <a14:m>
                  <m:oMath xmlns:m="http://schemas.openxmlformats.org/officeDocument/2006/math">
                    <m:r>
                      <a:rPr lang="en-US" sz="2400" i="1" dirty="0" smtClean="0">
                        <a:solidFill>
                          <a:prstClr val="black"/>
                        </a:solidFill>
                        <a:latin typeface="Cambria Math" panose="02040503050406030204" pitchFamily="18" charset="0"/>
                        <a:cs typeface="Times New Roman" panose="02020603050405020304" pitchFamily="18" charset="0"/>
                      </a:rPr>
                      <m:t>𝑘</m:t>
                    </m:r>
                    <m:r>
                      <a:rPr lang="en-US" sz="2400" i="1" dirty="0" smtClean="0">
                        <a:solidFill>
                          <a:prstClr val="black"/>
                        </a:solidFill>
                        <a:latin typeface="Cambria Math" panose="02040503050406030204" pitchFamily="18" charset="0"/>
                        <a:cs typeface="Times New Roman" panose="02020603050405020304" pitchFamily="18" charset="0"/>
                      </a:rPr>
                      <m:t>=</m:t>
                    </m:r>
                    <m:r>
                      <a:rPr lang="en-US" sz="2400" i="1" dirty="0" smtClean="0">
                        <a:solidFill>
                          <a:prstClr val="black"/>
                        </a:solidFill>
                        <a:latin typeface="Cambria Math" panose="02040503050406030204" pitchFamily="18" charset="0"/>
                        <a:cs typeface="Times New Roman" panose="02020603050405020304" pitchFamily="18" charset="0"/>
                      </a:rPr>
                      <m:t>𝑞</m:t>
                    </m:r>
                  </m:oMath>
                </a14:m>
                <a:r>
                  <a:rPr lang="en-US" sz="2400" dirty="0" smtClean="0">
                    <a:solidFill>
                      <a:prstClr val="black"/>
                    </a:solidFill>
                    <a:latin typeface="Times New Roman" panose="02020603050405020304" pitchFamily="18" charset="0"/>
                    <a:cs typeface="Times New Roman" panose="02020603050405020304" pitchFamily="18" charset="0"/>
                  </a:rPr>
                  <a:t>, that is, </a:t>
                </a:r>
                <a:r>
                  <a:rPr lang="en-US" sz="2400" dirty="0" smtClean="0">
                    <a:solidFill>
                      <a:srgbClr val="0070C0"/>
                    </a:solidFill>
                    <a:latin typeface="Times New Roman" panose="02020603050405020304" pitchFamily="18" charset="0"/>
                    <a:cs typeface="Times New Roman" panose="02020603050405020304" pitchFamily="18" charset="0"/>
                  </a:rPr>
                  <a:t>q</a:t>
                </a:r>
                <a:r>
                  <a:rPr lang="en-US" sz="2400" dirty="0" smtClean="0">
                    <a:solidFill>
                      <a:prstClr val="black"/>
                    </a:solidFill>
                    <a:latin typeface="Times New Roman" panose="02020603050405020304" pitchFamily="18" charset="0"/>
                    <a:cs typeface="Times New Roman" panose="02020603050405020304" pitchFamily="18" charset="0"/>
                  </a:rPr>
                  <a:t> manifest variables and </a:t>
                </a:r>
                <a:r>
                  <a:rPr lang="en-US" sz="2400" dirty="0" smtClean="0">
                    <a:solidFill>
                      <a:srgbClr val="0070C0"/>
                    </a:solidFill>
                    <a:latin typeface="Times New Roman" panose="02020603050405020304" pitchFamily="18" charset="0"/>
                    <a:cs typeface="Times New Roman" panose="02020603050405020304" pitchFamily="18" charset="0"/>
                  </a:rPr>
                  <a:t>q</a:t>
                </a:r>
                <a:r>
                  <a:rPr lang="en-US" sz="2400" dirty="0" smtClean="0">
                    <a:solidFill>
                      <a:prstClr val="black"/>
                    </a:solidFill>
                    <a:latin typeface="Times New Roman" panose="02020603050405020304" pitchFamily="18" charset="0"/>
                    <a:cs typeface="Times New Roman" panose="02020603050405020304" pitchFamily="18" charset="0"/>
                  </a:rPr>
                  <a:t> factors. Based spectral decomposition of symmetric matrix, the covariance matrix can be reproduced exactly as </a:t>
                </a:r>
              </a:p>
              <a:p>
                <a:endParaRPr lang="en-US" sz="2400" dirty="0" smtClean="0">
                  <a:solidFill>
                    <a:prstClr val="black"/>
                  </a:solidFill>
                  <a:latin typeface="Times New Roman" panose="02020603050405020304" pitchFamily="18" charset="0"/>
                  <a:cs typeface="Times New Roman" panose="02020603050405020304" pitchFamily="18" charset="0"/>
                </a:endParaRPr>
              </a:p>
              <a:p>
                <a:endParaRPr lang="en-US" sz="2400" dirty="0">
                  <a:solidFill>
                    <a:prstClr val="black"/>
                  </a:solidFill>
                  <a:latin typeface="Times New Roman" panose="02020603050405020304" pitchFamily="18" charset="0"/>
                  <a:cs typeface="Times New Roman" panose="02020603050405020304" pitchFamily="18" charset="0"/>
                </a:endParaRPr>
              </a:p>
              <a:p>
                <a:endParaRPr lang="en-US" sz="2400" dirty="0" smtClean="0">
                  <a:solidFill>
                    <a:prstClr val="black"/>
                  </a:solidFill>
                  <a:latin typeface="Times New Roman" panose="02020603050405020304" pitchFamily="18" charset="0"/>
                  <a:cs typeface="Times New Roman" panose="02020603050405020304" pitchFamily="18" charset="0"/>
                </a:endParaRPr>
              </a:p>
              <a:p>
                <a:r>
                  <a:rPr lang="en-US" sz="2400" dirty="0" smtClean="0">
                    <a:solidFill>
                      <a:prstClr val="black"/>
                    </a:solidFill>
                    <a:latin typeface="Times New Roman" panose="02020603050405020304" pitchFamily="18" charset="0"/>
                    <a:cs typeface="Times New Roman" panose="02020603050405020304" pitchFamily="18" charset="0"/>
                  </a:rPr>
                  <a:t> </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 y="282462"/>
                <a:ext cx="12028713" cy="2328330"/>
              </a:xfrm>
              <a:prstGeom prst="rect">
                <a:avLst/>
              </a:prstGeom>
              <a:blipFill rotWithShape="0">
                <a:blip r:embed="rId5"/>
                <a:stretch>
                  <a:fillRect l="-760" t="-2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 y="1779687"/>
                <a:ext cx="12028713" cy="4893647"/>
              </a:xfrm>
              <a:prstGeom prst="rect">
                <a:avLst/>
              </a:prstGeom>
            </p:spPr>
            <p:txBody>
              <a:bodyPr wrap="square">
                <a:spAutoFit/>
              </a:bodyPr>
              <a:lstStyle/>
              <a:p>
                <a:r>
                  <a:rPr lang="en-US" sz="2600" dirty="0" smtClean="0">
                    <a:solidFill>
                      <a:prstClr val="black"/>
                    </a:solidFill>
                    <a:latin typeface="Times New Roman" panose="02020603050405020304" pitchFamily="18" charset="0"/>
                    <a:cs typeface="Times New Roman" panose="02020603050405020304" pitchFamily="18" charset="0"/>
                  </a:rPr>
                  <a:t>Although the FA representation of  </a:t>
                </a:r>
                <a14:m>
                  <m:oMath xmlns:m="http://schemas.openxmlformats.org/officeDocument/2006/math">
                    <m:r>
                      <m:rPr>
                        <m:sty m:val="p"/>
                      </m:rPr>
                      <a:rPr lang="el-GR" altLang="en-US" sz="2600" dirty="0">
                        <a:solidFill>
                          <a:srgbClr val="0070C0"/>
                        </a:solidFill>
                        <a:latin typeface="Cambria Math" panose="02040503050406030204" pitchFamily="18" charset="0"/>
                        <a:cs typeface="Times New Roman" panose="02020603050405020304" pitchFamily="18" charset="0"/>
                      </a:rPr>
                      <m:t>Σ</m:t>
                    </m:r>
                    <m:r>
                      <a:rPr lang="el-GR" altLang="en-US" sz="2600" i="1" dirty="0">
                        <a:solidFill>
                          <a:srgbClr val="0070C0"/>
                        </a:solidFill>
                        <a:latin typeface="Cambria Math" panose="02040503050406030204" pitchFamily="18" charset="0"/>
                        <a:cs typeface="Times New Roman" panose="02020603050405020304" pitchFamily="18" charset="0"/>
                      </a:rPr>
                      <m:t>=</m:t>
                    </m:r>
                    <m:r>
                      <m:rPr>
                        <m:sty m:val="p"/>
                      </m:rPr>
                      <a:rPr lang="el-GR" altLang="en-US" sz="2600" i="1" dirty="0">
                        <a:solidFill>
                          <a:srgbClr val="0070C0"/>
                        </a:solidFill>
                        <a:latin typeface="Cambria Math" panose="02040503050406030204" pitchFamily="18" charset="0"/>
                        <a:cs typeface="Times New Roman" panose="02020603050405020304" pitchFamily="18" charset="0"/>
                      </a:rPr>
                      <m:t>Λ</m:t>
                    </m:r>
                    <m:sSup>
                      <m:sSupPr>
                        <m:ctrlPr>
                          <a:rPr lang="en-US" altLang="en-US" sz="2600" i="1" dirty="0">
                            <a:solidFill>
                              <a:srgbClr val="0070C0"/>
                            </a:solidFill>
                            <a:latin typeface="Cambria Math" panose="02040503050406030204" pitchFamily="18" charset="0"/>
                            <a:cs typeface="Times New Roman" panose="02020603050405020304" pitchFamily="18" charset="0"/>
                          </a:rPr>
                        </m:ctrlPr>
                      </m:sSupPr>
                      <m:e>
                        <m:r>
                          <m:rPr>
                            <m:sty m:val="p"/>
                          </m:rPr>
                          <a:rPr lang="el-GR" altLang="en-US" sz="2600" i="1" dirty="0">
                            <a:solidFill>
                              <a:srgbClr val="0070C0"/>
                            </a:solidFill>
                            <a:latin typeface="Cambria Math" panose="02040503050406030204" pitchFamily="18" charset="0"/>
                            <a:cs typeface="Times New Roman" panose="02020603050405020304" pitchFamily="18" charset="0"/>
                          </a:rPr>
                          <m:t>Λ</m:t>
                        </m:r>
                      </m:e>
                      <m:sup>
                        <m:r>
                          <a:rPr lang="en-US" altLang="en-US" sz="2600" i="1" dirty="0">
                            <a:solidFill>
                              <a:srgbClr val="0070C0"/>
                            </a:solidFill>
                            <a:latin typeface="Cambria Math" panose="02040503050406030204" pitchFamily="18" charset="0"/>
                            <a:cs typeface="Times New Roman" panose="02020603050405020304" pitchFamily="18" charset="0"/>
                          </a:rPr>
                          <m:t>𝑇</m:t>
                        </m:r>
                      </m:sup>
                    </m:sSup>
                  </m:oMath>
                </a14:m>
                <a:r>
                  <a:rPr lang="en-US" altLang="en-US" sz="2600" dirty="0" smtClean="0">
                    <a:solidFill>
                      <a:srgbClr val="0070C0"/>
                    </a:solidFill>
                    <a:latin typeface="Times New Roman" panose="02020603050405020304" pitchFamily="18" charset="0"/>
                    <a:cs typeface="Times New Roman" panose="02020603050405020304" pitchFamily="18" charset="0"/>
                  </a:rPr>
                  <a:t>is exact, it is not particularly useful: it employs as many common factors as there are variables and does not allow for any variation in the specific factors </a:t>
                </a:r>
                <a14:m>
                  <m:oMath xmlns:m="http://schemas.openxmlformats.org/officeDocument/2006/math">
                    <m:r>
                      <a:rPr lang="en-US" altLang="en-US" sz="2600" b="1" i="1" dirty="0" smtClean="0">
                        <a:solidFill>
                          <a:srgbClr val="0070C0"/>
                        </a:solidFill>
                        <a:latin typeface="Cambria Math" panose="02040503050406030204" pitchFamily="18" charset="0"/>
                        <a:cs typeface="Times New Roman" panose="02020603050405020304" pitchFamily="18" charset="0"/>
                      </a:rPr>
                      <m:t>𝒖</m:t>
                    </m:r>
                  </m:oMath>
                </a14:m>
                <a:r>
                  <a:rPr lang="en-US" altLang="en-US" sz="2600" dirty="0" smtClean="0">
                    <a:solidFill>
                      <a:srgbClr val="0070C0"/>
                    </a:solidFill>
                    <a:latin typeface="Times New Roman" panose="02020603050405020304" pitchFamily="18" charset="0"/>
                    <a:cs typeface="Times New Roman" panose="02020603050405020304" pitchFamily="18" charset="0"/>
                  </a:rPr>
                  <a:t>. </a:t>
                </a:r>
              </a:p>
              <a:p>
                <a:endParaRPr lang="en-US" altLang="en-US" sz="2600" dirty="0" smtClean="0">
                  <a:solidFill>
                    <a:srgbClr val="0070C0"/>
                  </a:solidFill>
                  <a:latin typeface="Times New Roman" panose="02020603050405020304" pitchFamily="18" charset="0"/>
                  <a:cs typeface="Times New Roman" panose="02020603050405020304" pitchFamily="18" charset="0"/>
                </a:endParaRPr>
              </a:p>
              <a:p>
                <a:r>
                  <a:rPr lang="en-US" sz="2600" dirty="0" smtClean="0">
                    <a:latin typeface="Times New Roman" panose="02020603050405020304" pitchFamily="18" charset="0"/>
                    <a:cs typeface="Times New Roman" panose="02020603050405020304" pitchFamily="18" charset="0"/>
                  </a:rPr>
                  <a:t>The FA model </a:t>
                </a:r>
                <a:r>
                  <a:rPr lang="en-US" sz="2600" dirty="0">
                    <a:latin typeface="Times New Roman" panose="02020603050405020304" pitchFamily="18" charset="0"/>
                    <a:cs typeface="Times New Roman" panose="02020603050405020304" pitchFamily="18" charset="0"/>
                  </a:rPr>
                  <a:t>is most useful when </a:t>
                </a:r>
                <a14:m>
                  <m:oMath xmlns:m="http://schemas.openxmlformats.org/officeDocument/2006/math">
                    <m:r>
                      <a:rPr lang="en-US" sz="2600" b="1" i="1" dirty="0" smtClean="0">
                        <a:solidFill>
                          <a:srgbClr val="C0000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 </a:t>
                </a:r>
                <a:r>
                  <a:rPr lang="en-US" sz="2600" dirty="0">
                    <a:solidFill>
                      <a:srgbClr val="C00000"/>
                    </a:solidFill>
                    <a:latin typeface="Times New Roman" panose="02020603050405020304" pitchFamily="18" charset="0"/>
                    <a:cs typeface="Times New Roman" panose="02020603050405020304" pitchFamily="18" charset="0"/>
                  </a:rPr>
                  <a:t>is much </a:t>
                </a:r>
                <a:r>
                  <a:rPr lang="en-US" sz="2600" dirty="0" smtClean="0">
                    <a:solidFill>
                      <a:srgbClr val="C00000"/>
                    </a:solidFill>
                    <a:latin typeface="Times New Roman" panose="02020603050405020304" pitchFamily="18" charset="0"/>
                    <a:cs typeface="Times New Roman" panose="02020603050405020304" pitchFamily="18" charset="0"/>
                  </a:rPr>
                  <a:t>smaller </a:t>
                </a:r>
                <a:r>
                  <a:rPr lang="en-US" sz="2600" dirty="0" smtClean="0">
                    <a:latin typeface="Times New Roman" panose="02020603050405020304" pitchFamily="18" charset="0"/>
                    <a:cs typeface="Times New Roman" panose="02020603050405020304" pitchFamily="18" charset="0"/>
                  </a:rPr>
                  <a:t>than </a:t>
                </a:r>
                <a14:m>
                  <m:oMath xmlns:m="http://schemas.openxmlformats.org/officeDocument/2006/math">
                    <m:r>
                      <a:rPr lang="en-US" sz="2600" b="1" i="1" dirty="0" smtClean="0">
                        <a:solidFill>
                          <a:srgbClr val="C00000"/>
                        </a:solidFill>
                        <a:latin typeface="Cambria Math" panose="02040503050406030204" pitchFamily="18" charset="0"/>
                        <a:cs typeface="Times New Roman" panose="02020603050405020304" pitchFamily="18" charset="0"/>
                      </a:rPr>
                      <m:t>𝒒</m:t>
                    </m:r>
                  </m:oMath>
                </a14:m>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in which case a substantially simpler explanation of the </a:t>
                </a:r>
                <a:r>
                  <a:rPr lang="en-US" sz="2600" dirty="0" smtClean="0">
                    <a:latin typeface="Times New Roman" panose="02020603050405020304" pitchFamily="18" charset="0"/>
                    <a:cs typeface="Times New Roman" panose="02020603050405020304" pitchFamily="18" charset="0"/>
                  </a:rPr>
                  <a:t>interrelationships among </a:t>
                </a:r>
                <a:r>
                  <a:rPr lang="en-US" sz="2600" dirty="0">
                    <a:latin typeface="Times New Roman" panose="02020603050405020304" pitchFamily="18" charset="0"/>
                    <a:cs typeface="Times New Roman" panose="02020603050405020304" pitchFamily="18" charset="0"/>
                  </a:rPr>
                  <a:t>the observed variables x is accomplished in terms of the </a:t>
                </a:r>
                <a:r>
                  <a:rPr lang="en-US" sz="2600" dirty="0" smtClean="0">
                    <a:latin typeface="Times New Roman" panose="02020603050405020304" pitchFamily="18" charset="0"/>
                    <a:cs typeface="Times New Roman" panose="02020603050405020304" pitchFamily="18" charset="0"/>
                  </a:rPr>
                  <a:t>k factors</a:t>
                </a:r>
                <a:r>
                  <a:rPr lang="en-US" sz="2600" dirty="0">
                    <a:latin typeface="Times New Roman" panose="02020603050405020304" pitchFamily="18" charset="0"/>
                    <a:cs typeface="Times New Roman" panose="02020603050405020304" pitchFamily="18" charset="0"/>
                  </a:rPr>
                  <a:t>. For example, if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=12</m:t>
                    </m:r>
                  </m:oMath>
                </a14:m>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and a FA model with </a:t>
                </a:r>
                <a:r>
                  <a:rPr lang="en-US" sz="2600" dirty="0" smtClean="0">
                    <a:latin typeface="Times New Roman" panose="02020603050405020304" pitchFamily="18" charset="0"/>
                    <a:cs typeface="Times New Roman" panose="02020603050405020304" pitchFamily="18" charset="0"/>
                  </a:rPr>
                  <a:t>k=2 </a:t>
                </a:r>
                <a:r>
                  <a:rPr lang="en-US" sz="2600" dirty="0">
                    <a:latin typeface="Times New Roman" panose="02020603050405020304" pitchFamily="18" charset="0"/>
                    <a:cs typeface="Times New Roman" panose="02020603050405020304" pitchFamily="18" charset="0"/>
                  </a:rPr>
                  <a:t>is </a:t>
                </a:r>
                <a:r>
                  <a:rPr lang="en-US" sz="2600" dirty="0" smtClean="0">
                    <a:latin typeface="Times New Roman" panose="02020603050405020304" pitchFamily="18" charset="0"/>
                    <a:cs typeface="Times New Roman" panose="02020603050405020304" pitchFamily="18" charset="0"/>
                  </a:rPr>
                  <a:t>appropriate, then </a:t>
                </a:r>
                <a:r>
                  <a:rPr lang="en-US" sz="2600" dirty="0">
                    <a:latin typeface="Times New Roman" panose="02020603050405020304" pitchFamily="18" charset="0"/>
                    <a:cs typeface="Times New Roman" panose="02020603050405020304" pitchFamily="18" charset="0"/>
                  </a:rPr>
                  <a:t>the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+1)/2=78 </m:t>
                    </m:r>
                  </m:oMath>
                </a14:m>
                <a:r>
                  <a:rPr lang="en-US" sz="2600" dirty="0">
                    <a:latin typeface="Times New Roman" panose="02020603050405020304" pitchFamily="18" charset="0"/>
                    <a:cs typeface="Times New Roman" panose="02020603050405020304" pitchFamily="18" charset="0"/>
                  </a:rPr>
                  <a:t>elements of </a:t>
                </a:r>
                <a:r>
                  <a:rPr lang="en-US" sz="2600" i="1" dirty="0">
                    <a:latin typeface="Times New Roman" panose="02020603050405020304" pitchFamily="18" charset="0"/>
                    <a:cs typeface="Times New Roman" panose="02020603050405020304" pitchFamily="18" charset="0"/>
                  </a:rPr>
                  <a:t>S </a:t>
                </a:r>
                <a:r>
                  <a:rPr lang="en-US" sz="2600" dirty="0">
                    <a:latin typeface="Times New Roman" panose="02020603050405020304" pitchFamily="18" charset="0"/>
                    <a:cs typeface="Times New Roman" panose="02020603050405020304" pitchFamily="18" charset="0"/>
                  </a:rPr>
                  <a:t>are described in terms of</a:t>
                </a:r>
              </a:p>
              <a:p>
                <a:r>
                  <a:rPr lang="en-US" sz="2600" dirty="0">
                    <a:latin typeface="Times New Roman" panose="02020603050405020304" pitchFamily="18" charset="0"/>
                    <a:cs typeface="Times New Roman" panose="02020603050405020304" pitchFamily="18" charset="0"/>
                  </a:rPr>
                  <a:t>only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𝑞𝑘</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𝑞</m:t>
                    </m:r>
                  </m:oMath>
                </a14:m>
                <a:r>
                  <a:rPr lang="en-US" sz="2600" dirty="0" smtClean="0">
                    <a:latin typeface="Times New Roman" panose="02020603050405020304" pitchFamily="18" charset="0"/>
                    <a:cs typeface="Times New Roman" panose="02020603050405020304" pitchFamily="18" charset="0"/>
                  </a:rPr>
                  <a:t>=36 </a:t>
                </a:r>
                <a:r>
                  <a:rPr lang="en-US" sz="2600" dirty="0">
                    <a:latin typeface="Times New Roman" panose="02020603050405020304" pitchFamily="18" charset="0"/>
                    <a:cs typeface="Times New Roman" panose="02020603050405020304" pitchFamily="18" charset="0"/>
                  </a:rPr>
                  <a:t>model parameters</a:t>
                </a:r>
                <a:r>
                  <a:rPr lang="en-US" sz="2600" dirty="0" smtClean="0">
                    <a:latin typeface="Times New Roman" panose="02020603050405020304" pitchFamily="18" charset="0"/>
                    <a:cs typeface="Times New Roman" panose="02020603050405020304" pitchFamily="18" charset="0"/>
                  </a:rPr>
                  <a:t>.</a:t>
                </a:r>
              </a:p>
              <a:p>
                <a:endParaRPr lang="en-US" altLang="en-US" sz="2600" dirty="0">
                  <a:solidFill>
                    <a:srgbClr val="0070C0"/>
                  </a:solidFill>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Thereby, as in any other case </a:t>
                </a:r>
                <a:r>
                  <a:rPr lang="en-US" sz="2600" dirty="0" smtClean="0">
                    <a:latin typeface="Times New Roman" panose="02020603050405020304" pitchFamily="18" charset="0"/>
                    <a:cs typeface="Times New Roman" panose="02020603050405020304" pitchFamily="18" charset="0"/>
                  </a:rPr>
                  <a:t>when k&lt;q, </a:t>
                </a:r>
                <a:r>
                  <a:rPr lang="en-US" sz="2600" dirty="0">
                    <a:latin typeface="Times New Roman" panose="02020603050405020304" pitchFamily="18" charset="0"/>
                    <a:cs typeface="Times New Roman" panose="02020603050405020304" pitchFamily="18" charset="0"/>
                  </a:rPr>
                  <a:t>it is hoped </a:t>
                </a:r>
                <a:r>
                  <a:rPr lang="en-US" sz="2600" dirty="0" smtClean="0">
                    <a:latin typeface="Times New Roman" panose="02020603050405020304" pitchFamily="18" charset="0"/>
                    <a:cs typeface="Times New Roman" panose="02020603050405020304" pitchFamily="18" charset="0"/>
                  </a:rPr>
                  <a:t>that matrices </a:t>
                </a:r>
                <a:r>
                  <a:rPr lang="el-GR" sz="2600" i="1" dirty="0" smtClean="0">
                    <a:latin typeface="Times New Roman" panose="02020603050405020304" pitchFamily="18" charset="0"/>
                    <a:cs typeface="Times New Roman" panose="02020603050405020304" pitchFamily="18" charset="0"/>
                  </a:rPr>
                  <a:t>Λ</a:t>
                </a:r>
                <a:r>
                  <a:rPr lang="en-US" sz="2600" i="1"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and  can be found with the property </a:t>
                </a:r>
                <a:r>
                  <a:rPr lang="en-US" sz="2600" dirty="0" smtClean="0">
                    <a:latin typeface="Times New Roman" panose="02020603050405020304" pitchFamily="18" charset="0"/>
                    <a:cs typeface="Times New Roman" panose="02020603050405020304" pitchFamily="18" charset="0"/>
                  </a:rPr>
                  <a:t>that the </a:t>
                </a:r>
                <a:r>
                  <a:rPr lang="en-US" sz="2600" dirty="0">
                    <a:latin typeface="Times New Roman" panose="02020603050405020304" pitchFamily="18" charset="0"/>
                    <a:cs typeface="Times New Roman" panose="02020603050405020304" pitchFamily="18" charset="0"/>
                  </a:rPr>
                  <a:t>discrepancy between </a:t>
                </a:r>
                <a14:m>
                  <m:oMath xmlns:m="http://schemas.openxmlformats.org/officeDocument/2006/math">
                    <m:r>
                      <m:rPr>
                        <m:sty m:val="p"/>
                      </m:rPr>
                      <a:rPr lang="el-GR" sz="2600" i="0" dirty="0" smtClean="0">
                        <a:latin typeface="Cambria Math" panose="02040503050406030204" pitchFamily="18" charset="0"/>
                      </a:rPr>
                      <m:t>Σ</m:t>
                    </m:r>
                  </m:oMath>
                </a14:m>
                <a:r>
                  <a:rPr lang="en-US" sz="2600" i="1"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and</a:t>
                </a:r>
                <a:r>
                  <a:rPr lang="el-GR" sz="2600" i="1"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l-GR" sz="2600" i="0" dirty="0" smtClean="0">
                        <a:latin typeface="Cambria Math" panose="02040503050406030204" pitchFamily="18" charset="0"/>
                      </a:rPr>
                      <m:t>Λ</m:t>
                    </m:r>
                    <m:r>
                      <a:rPr lang="el-GR" sz="2600" i="1" dirty="0">
                        <a:latin typeface="Cambria Math" panose="02040503050406030204" pitchFamily="18" charset="0"/>
                      </a:rPr>
                      <m:t> </m:t>
                    </m:r>
                    <m:sSup>
                      <m:sSupPr>
                        <m:ctrlPr>
                          <a:rPr lang="en-US" sz="2600" i="1" dirty="0" smtClean="0">
                            <a:latin typeface="Cambria Math" panose="02040503050406030204" pitchFamily="18" charset="0"/>
                          </a:rPr>
                        </m:ctrlPr>
                      </m:sSupPr>
                      <m:e>
                        <m:r>
                          <m:rPr>
                            <m:sty m:val="p"/>
                          </m:rPr>
                          <a:rPr lang="el-GR" sz="2600" i="0" dirty="0">
                            <a:latin typeface="Cambria Math" panose="02040503050406030204" pitchFamily="18" charset="0"/>
                          </a:rPr>
                          <m:t>Λ</m:t>
                        </m:r>
                      </m:e>
                      <m:sup>
                        <m:r>
                          <a:rPr lang="en-US" sz="2600" i="1" dirty="0" smtClean="0">
                            <a:latin typeface="Cambria Math" panose="02040503050406030204" pitchFamily="18" charset="0"/>
                          </a:rPr>
                          <m:t>𝑇</m:t>
                        </m:r>
                      </m:sup>
                    </m:sSup>
                    <m:r>
                      <a:rPr lang="en-US" sz="2600" i="1" dirty="0" smtClean="0">
                        <a:latin typeface="Cambria Math" panose="02040503050406030204" pitchFamily="18" charset="0"/>
                      </a:rPr>
                      <m:t>+</m:t>
                    </m:r>
                    <m:r>
                      <m:rPr>
                        <m:sty m:val="p"/>
                      </m:rPr>
                      <a:rPr lang="el-GR" sz="2600" i="0" dirty="0" smtClean="0">
                        <a:latin typeface="Cambria Math" panose="02040503050406030204" pitchFamily="18" charset="0"/>
                      </a:rPr>
                      <m:t>Ψ</m:t>
                    </m:r>
                    <m:r>
                      <a:rPr lang="en-US" sz="2600" i="1" dirty="0" smtClean="0">
                        <a:latin typeface="Cambria Math" panose="02040503050406030204" pitchFamily="18" charset="0"/>
                      </a:rPr>
                      <m:t> </m:t>
                    </m:r>
                  </m:oMath>
                </a14:m>
                <a:r>
                  <a:rPr lang="en-US" sz="2600" dirty="0">
                    <a:latin typeface="Times New Roman" panose="02020603050405020304" pitchFamily="18" charset="0"/>
                    <a:cs typeface="Times New Roman" panose="02020603050405020304" pitchFamily="18" charset="0"/>
                  </a:rPr>
                  <a:t>is ‘‘small</a:t>
                </a:r>
                <a:r>
                  <a:rPr lang="en-US" sz="2600" dirty="0" smtClean="0">
                    <a:latin typeface="Times New Roman" panose="02020603050405020304" pitchFamily="18" charset="0"/>
                    <a:cs typeface="Times New Roman" panose="02020603050405020304" pitchFamily="18" charset="0"/>
                  </a:rPr>
                  <a:t>’’.</a:t>
                </a:r>
                <a:r>
                  <a:rPr lang="en-US" sz="2600" dirty="0" smtClean="0">
                    <a:solidFill>
                      <a:prstClr val="black"/>
                    </a:solidFill>
                    <a:latin typeface="Times New Roman" panose="02020603050405020304" pitchFamily="18" charset="0"/>
                    <a:cs typeface="Times New Roman" panose="02020603050405020304" pitchFamily="18" charset="0"/>
                  </a:rPr>
                  <a:t> </a:t>
                </a:r>
                <a:endParaRPr lang="en-US" sz="2600" dirty="0">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 y="1779687"/>
                <a:ext cx="12028713" cy="4893647"/>
              </a:xfrm>
              <a:prstGeom prst="rect">
                <a:avLst/>
              </a:prstGeom>
              <a:blipFill rotWithShape="0">
                <a:blip r:embed="rId6"/>
                <a:stretch>
                  <a:fillRect l="-912" t="-1121" r="-1622" b="-2117"/>
                </a:stretch>
              </a:blipFill>
            </p:spPr>
            <p:txBody>
              <a:bodyPr/>
              <a:lstStyle/>
              <a:p>
                <a:r>
                  <a:rPr lang="en-US">
                    <a:noFill/>
                  </a:rPr>
                  <a:t> </a:t>
                </a:r>
              </a:p>
            </p:txBody>
          </p:sp>
        </mc:Fallback>
      </mc:AlternateContent>
    </p:spTree>
    <p:extLst>
      <p:ext uri="{BB962C8B-B14F-4D97-AF65-F5344CB8AC3E}">
        <p14:creationId xmlns:p14="http://schemas.microsoft.com/office/powerpoint/2010/main" val="2087415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438" y="2578143"/>
            <a:ext cx="11253595" cy="262890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0" y="-4461"/>
                <a:ext cx="12092472" cy="1965282"/>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Estimating the parameters in the k-factor </a:t>
                </a:r>
                <a:r>
                  <a:rPr lang="en-US" sz="2800" dirty="0" smtClean="0">
                    <a:latin typeface="Times New Roman" panose="02020603050405020304" pitchFamily="18" charset="0"/>
                    <a:cs typeface="Times New Roman" panose="02020603050405020304" pitchFamily="18" charset="0"/>
                  </a:rPr>
                  <a:t>analysis</a:t>
                </a:r>
              </a:p>
              <a:p>
                <a:pPr algn="ctr"/>
                <a:endParaRPr lang="en-US" sz="2800" dirty="0">
                  <a:latin typeface="Times New Roman" panose="02020603050405020304" pitchFamily="18" charset="0"/>
                  <a:cs typeface="Times New Roman" panose="02020603050405020304" pitchFamily="18" charset="0"/>
                </a:endParaRPr>
              </a:p>
              <a:p>
                <a:pPr algn="ct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800" i="0" dirty="0" smtClean="0">
                        <a:latin typeface="Cambria Math" panose="02040503050406030204" pitchFamily="18" charset="0"/>
                      </a:rPr>
                      <m:t>x</m:t>
                    </m:r>
                    <m:r>
                      <a:rPr lang="en-US" sz="2800" i="0" dirty="0" smtClean="0">
                        <a:latin typeface="Cambria Math" panose="02040503050406030204" pitchFamily="18" charset="0"/>
                      </a:rPr>
                      <m:t> = </m:t>
                    </m:r>
                    <m:r>
                      <m:rPr>
                        <m:sty m:val="p"/>
                      </m:rPr>
                      <a:rPr lang="en-US" sz="2800" i="0" dirty="0" err="1" smtClean="0">
                        <a:latin typeface="Cambria Math" panose="02040503050406030204" pitchFamily="18" charset="0"/>
                      </a:rPr>
                      <m:t>Λf</m:t>
                    </m:r>
                    <m:r>
                      <a:rPr lang="en-US" sz="2800" i="0" dirty="0" smtClean="0">
                        <a:latin typeface="Cambria Math" panose="02040503050406030204" pitchFamily="18" charset="0"/>
                      </a:rPr>
                      <m:t> + </m:t>
                    </m:r>
                    <m:r>
                      <m:rPr>
                        <m:sty m:val="p"/>
                      </m:rPr>
                      <a:rPr lang="en-US" sz="2800" i="0" dirty="0" smtClean="0">
                        <a:latin typeface="Cambria Math" panose="02040503050406030204" pitchFamily="18" charset="0"/>
                      </a:rPr>
                      <m:t>u</m:t>
                    </m:r>
                  </m:oMath>
                </a14:m>
                <a:r>
                  <a:rPr lang="en-US" sz="2800" dirty="0" smtClean="0">
                    <a:latin typeface="Times New Roman" panose="02020603050405020304" pitchFamily="18" charset="0"/>
                    <a:cs typeface="Times New Roman" panose="02020603050405020304" pitchFamily="18" charset="0"/>
                  </a:rPr>
                  <a:t>,                           , </a:t>
                </a:r>
                <a14:m>
                  <m:oMath xmlns:m="http://schemas.openxmlformats.org/officeDocument/2006/math">
                    <m:r>
                      <a:rPr lang="en-US" sz="2800" b="1" i="1" dirty="0" smtClean="0">
                        <a:latin typeface="Cambria Math" panose="02040503050406030204" pitchFamily="18" charset="0"/>
                      </a:rPr>
                      <m:t>𝒇</m:t>
                    </m:r>
                    <m:r>
                      <a:rPr lang="en-US" sz="280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e>
                        </m:d>
                      </m:e>
                      <m:sup>
                        <m:r>
                          <a:rPr lang="en-US" sz="2800" b="0" i="1" dirty="0" smtClean="0">
                            <a:latin typeface="Cambria Math" panose="02040503050406030204" pitchFamily="18" charset="0"/>
                          </a:rPr>
                          <m:t>𝑇</m:t>
                        </m:r>
                      </m:sup>
                    </m:sSup>
                    <m:r>
                      <a:rPr lang="en-US" sz="2800" i="1" dirty="0" smtClean="0">
                        <a:latin typeface="Cambria Math" panose="02040503050406030204" pitchFamily="18" charset="0"/>
                      </a:rPr>
                      <m:t>, </m:t>
                    </m:r>
                    <m:r>
                      <a:rPr lang="en-US" sz="2800" b="1" i="1" dirty="0" smtClean="0">
                        <a:latin typeface="Cambria Math" panose="02040503050406030204" pitchFamily="18" charset="0"/>
                      </a:rPr>
                      <m:t>𝒖</m:t>
                    </m:r>
                    <m:r>
                      <a:rPr lang="en-US" sz="2800" i="1" dirty="0" smtClean="0">
                        <a:latin typeface="Cambria Math" panose="02040503050406030204" pitchFamily="18" charset="0"/>
                      </a:rPr>
                      <m:t> =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𝑢</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𝑢</m:t>
                                </m:r>
                              </m:e>
                              <m:sub>
                                <m:r>
                                  <a:rPr lang="en-US" sz="2800" i="1" dirty="0" err="1" smtClean="0">
                                    <a:latin typeface="Cambria Math" panose="02040503050406030204" pitchFamily="18" charset="0"/>
                                  </a:rPr>
                                  <m:t>𝑞</m:t>
                                </m:r>
                              </m:sub>
                            </m:sSub>
                          </m:e>
                        </m:d>
                      </m:e>
                      <m:sup>
                        <m:r>
                          <a:rPr lang="en-US" sz="2800" b="0" i="1" dirty="0" smtClean="0">
                            <a:latin typeface="Cambria Math" panose="02040503050406030204" pitchFamily="18" charset="0"/>
                          </a:rPr>
                          <m:t>𝑇</m:t>
                        </m:r>
                      </m:sup>
                    </m:sSup>
                    <m:r>
                      <a:rPr lang="en-US" sz="2800" b="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a:t>
                </a:r>
              </a:p>
              <a:p>
                <a:pPr algn="ct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4461"/>
                <a:ext cx="12092472" cy="1965282"/>
              </a:xfrm>
              <a:prstGeom prst="rect">
                <a:avLst/>
              </a:prstGeom>
              <a:blipFill rotWithShape="0">
                <a:blip r:embed="rId7"/>
                <a:stretch>
                  <a:fillRect t="-3096"/>
                </a:stretch>
              </a:blipFill>
            </p:spPr>
            <p:txBody>
              <a:bodyPr/>
              <a:lstStyle/>
              <a:p>
                <a:r>
                  <a:rPr lang="en-US">
                    <a:noFill/>
                  </a:rPr>
                  <a:t> </a:t>
                </a:r>
              </a:p>
            </p:txBody>
          </p:sp>
        </mc:Fallback>
      </mc:AlternateContent>
      <p:pic>
        <p:nvPicPr>
          <p:cNvPr id="2" name="Picture 1"/>
          <p:cNvPicPr>
            <a:picLocks noChangeAspect="1"/>
          </p:cNvPicPr>
          <p:nvPr/>
        </p:nvPicPr>
        <p:blipFill>
          <a:blip r:embed="rId8"/>
          <a:stretch>
            <a:fillRect/>
          </a:stretch>
        </p:blipFill>
        <p:spPr>
          <a:xfrm>
            <a:off x="3399354" y="708095"/>
            <a:ext cx="1959428" cy="1170973"/>
          </a:xfrm>
          <a:prstGeom prst="rect">
            <a:avLst/>
          </a:prstGeom>
        </p:spPr>
      </p:pic>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492091" y="1927311"/>
                <a:ext cx="6811347" cy="36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buFont typeface="Arial" panose="020B0604020202020204" pitchFamily="34" charset="0"/>
                  <a:buChar char="•"/>
                </a:pPr>
                <a:r>
                  <a:rPr lang="en-US" altLang="en-US" sz="2400" dirty="0" smtClean="0">
                    <a:solidFill>
                      <a:srgbClr val="000000"/>
                    </a:solidFill>
                    <a:latin typeface="Times New Roman" panose="02020603050405020304" pitchFamily="18" charset="0"/>
                    <a:cs typeface="Times New Roman" panose="02020603050405020304" pitchFamily="18" charset="0"/>
                  </a:rPr>
                  <a:t>In matrix notation: </a:t>
                </a:r>
                <a14:m>
                  <m:oMath xmlns:m="http://schemas.openxmlformats.org/officeDocument/2006/math">
                    <m:r>
                      <m:rPr>
                        <m:sty m:val="p"/>
                      </m:rPr>
                      <a:rPr lang="el-GR" altLang="en-US" sz="2400" i="0" dirty="0" smtClean="0">
                        <a:solidFill>
                          <a:srgbClr val="0070C0"/>
                        </a:solidFill>
                        <a:latin typeface="Cambria Math" panose="02040503050406030204" pitchFamily="18" charset="0"/>
                        <a:cs typeface="Times New Roman" panose="02020603050405020304" pitchFamily="18" charset="0"/>
                      </a:rPr>
                      <m:t>Σ</m:t>
                    </m:r>
                    <m:r>
                      <a:rPr lang="el-GR" altLang="en-US" sz="2400" i="1" dirty="0" smtClean="0">
                        <a:solidFill>
                          <a:srgbClr val="0070C0"/>
                        </a:solidFill>
                        <a:latin typeface="Cambria Math" panose="02040503050406030204" pitchFamily="18" charset="0"/>
                        <a:cs typeface="Times New Roman" panose="02020603050405020304" pitchFamily="18" charset="0"/>
                      </a:rPr>
                      <m:t>=</m:t>
                    </m:r>
                    <m:r>
                      <m:rPr>
                        <m:sty m:val="p"/>
                      </m:rPr>
                      <a:rPr lang="el-GR" altLang="en-US" sz="2400" i="1" dirty="0" smtClean="0">
                        <a:solidFill>
                          <a:srgbClr val="0070C0"/>
                        </a:solidFill>
                        <a:latin typeface="Cambria Math" panose="02040503050406030204" pitchFamily="18" charset="0"/>
                        <a:cs typeface="Times New Roman" panose="02020603050405020304" pitchFamily="18" charset="0"/>
                      </a:rPr>
                      <m:t>Λ</m:t>
                    </m:r>
                    <m:sSup>
                      <m:sSupPr>
                        <m:ctrlPr>
                          <a:rPr lang="en-US" altLang="en-US" sz="2400" b="0" i="1" dirty="0" smtClean="0">
                            <a:solidFill>
                              <a:srgbClr val="0070C0"/>
                            </a:solidFill>
                            <a:latin typeface="Cambria Math" panose="02040503050406030204" pitchFamily="18" charset="0"/>
                            <a:cs typeface="Times New Roman" panose="02020603050405020304" pitchFamily="18" charset="0"/>
                          </a:rPr>
                        </m:ctrlPr>
                      </m:sSupPr>
                      <m:e>
                        <m:r>
                          <m:rPr>
                            <m:sty m:val="p"/>
                          </m:rPr>
                          <a:rPr lang="el-GR" altLang="en-US" sz="2400" i="1" dirty="0" smtClean="0">
                            <a:solidFill>
                              <a:srgbClr val="0070C0"/>
                            </a:solidFill>
                            <a:latin typeface="Cambria Math" panose="02040503050406030204" pitchFamily="18" charset="0"/>
                            <a:cs typeface="Times New Roman" panose="02020603050405020304" pitchFamily="18" charset="0"/>
                          </a:rPr>
                          <m:t>Λ</m:t>
                        </m:r>
                      </m:e>
                      <m:sup>
                        <m:r>
                          <a:rPr lang="en-US" altLang="en-US" sz="2400" b="0" i="1" dirty="0" smtClean="0">
                            <a:solidFill>
                              <a:srgbClr val="0070C0"/>
                            </a:solidFill>
                            <a:latin typeface="Cambria Math" panose="02040503050406030204" pitchFamily="18" charset="0"/>
                            <a:cs typeface="Times New Roman" panose="02020603050405020304" pitchFamily="18" charset="0"/>
                          </a:rPr>
                          <m:t>𝑇</m:t>
                        </m:r>
                      </m:sup>
                    </m:sSup>
                    <m:r>
                      <a:rPr lang="en-US" altLang="en-US" sz="2400" i="1" dirty="0" smtClean="0">
                        <a:solidFill>
                          <a:srgbClr val="0070C0"/>
                        </a:solidFill>
                        <a:latin typeface="Cambria Math" panose="02040503050406030204" pitchFamily="18" charset="0"/>
                        <a:cs typeface="Times New Roman" panose="02020603050405020304" pitchFamily="18" charset="0"/>
                      </a:rPr>
                      <m:t>+</m:t>
                    </m:r>
                    <m:r>
                      <m:rPr>
                        <m:sty m:val="p"/>
                      </m:rPr>
                      <a:rPr lang="el-GR" altLang="en-US" sz="2400" i="0" dirty="0" smtClean="0">
                        <a:solidFill>
                          <a:srgbClr val="0070C0"/>
                        </a:solidFill>
                        <a:latin typeface="Cambria Math" panose="02040503050406030204" pitchFamily="18" charset="0"/>
                        <a:cs typeface="Times New Roman" panose="02020603050405020304" pitchFamily="18" charset="0"/>
                      </a:rPr>
                      <m:t>Ψ</m:t>
                    </m:r>
                  </m:oMath>
                </a14:m>
                <a:endParaRPr lang="en-US" altLang="en-US" sz="2400"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492091" y="1927311"/>
                <a:ext cx="6811347" cy="369332"/>
              </a:xfrm>
              <a:prstGeom prst="rect">
                <a:avLst/>
              </a:prstGeom>
              <a:blipFill rotWithShape="0">
                <a:blip r:embed="rId4"/>
                <a:stretch>
                  <a:fillRect l="-2596" t="-24590" b="-491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p:cNvPicPr>
            <a:picLocks noChangeAspect="1"/>
          </p:cNvPicPr>
          <p:nvPr/>
        </p:nvPicPr>
        <p:blipFill>
          <a:blip r:embed="rId9"/>
          <a:stretch>
            <a:fillRect/>
          </a:stretch>
        </p:blipFill>
        <p:spPr>
          <a:xfrm>
            <a:off x="7795529" y="1755418"/>
            <a:ext cx="2202702" cy="1363951"/>
          </a:xfrm>
          <a:prstGeom prst="rect">
            <a:avLst/>
          </a:prstGeom>
        </p:spPr>
      </p:pic>
    </p:spTree>
    <p:extLst>
      <p:ext uri="{BB962C8B-B14F-4D97-AF65-F5344CB8AC3E}">
        <p14:creationId xmlns:p14="http://schemas.microsoft.com/office/powerpoint/2010/main" val="2474667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0" y="94706"/>
                <a:ext cx="8472881" cy="1692771"/>
              </a:xfrm>
              <a:prstGeom prst="rect">
                <a:avLst/>
              </a:prstGeom>
            </p:spPr>
            <p:txBody>
              <a:bodyPr wrap="square">
                <a:spAutoFit/>
              </a:bodyPr>
              <a:lstStyle/>
              <a:p>
                <a:r>
                  <a:rPr lang="en-US" sz="2600" dirty="0" smtClean="0">
                    <a:latin typeface="Times New Roman" panose="02020603050405020304" pitchFamily="18" charset="0"/>
                    <a:cs typeface="Times New Roman" panose="02020603050405020304" pitchFamily="18" charset="0"/>
                  </a:rPr>
                  <a:t>Ex 2: </a:t>
                </a:r>
                <a:r>
                  <a:rPr lang="en-US" sz="2600" b="0" i="0" u="none" strike="noStrike" baseline="0" dirty="0" smtClean="0">
                    <a:latin typeface="Times New Roman" panose="02020603050405020304" pitchFamily="18" charset="0"/>
                    <a:cs typeface="Times New Roman" panose="02020603050405020304" pitchFamily="18" charset="0"/>
                  </a:rPr>
                  <a:t>Spearman considered a sample of children’s examination marks in three subjects, Classics (</a:t>
                </a:r>
                <a14:m>
                  <m:oMath xmlns:m="http://schemas.openxmlformats.org/officeDocument/2006/math">
                    <m:sSub>
                      <m:sSubPr>
                        <m:ctrlPr>
                          <a:rPr lang="en-US" sz="2600" b="0" i="1" u="none" strike="noStrike" baseline="0" dirty="0" smtClean="0">
                            <a:latin typeface="Cambria Math" panose="02040503050406030204" pitchFamily="18" charset="0"/>
                            <a:cs typeface="Times New Roman" panose="02020603050405020304" pitchFamily="18" charset="0"/>
                          </a:rPr>
                        </m:ctrlPr>
                      </m:sSubPr>
                      <m:e>
                        <m:r>
                          <a:rPr lang="en-US" sz="2600" b="0" i="1" u="none" strike="noStrike" baseline="0" dirty="0" smtClean="0">
                            <a:latin typeface="Cambria Math" panose="02040503050406030204" pitchFamily="18" charset="0"/>
                            <a:cs typeface="Times New Roman" panose="02020603050405020304" pitchFamily="18" charset="0"/>
                          </a:rPr>
                          <m:t>𝑥</m:t>
                        </m:r>
                      </m:e>
                      <m:sub>
                        <m:r>
                          <a:rPr lang="en-US" sz="2600" b="0" i="1" u="none" strike="noStrike" baseline="0" dirty="0" smtClean="0">
                            <a:latin typeface="Cambria Math" panose="02040503050406030204" pitchFamily="18" charset="0"/>
                            <a:cs typeface="Times New Roman" panose="02020603050405020304" pitchFamily="18" charset="0"/>
                          </a:rPr>
                          <m:t>1</m:t>
                        </m:r>
                      </m:sub>
                    </m:sSub>
                  </m:oMath>
                </a14:m>
                <a:r>
                  <a:rPr lang="en-US" sz="2600" b="0" i="0" u="none" strike="noStrike" baseline="0" dirty="0" smtClean="0">
                    <a:latin typeface="Times New Roman" panose="02020603050405020304" pitchFamily="18" charset="0"/>
                    <a:cs typeface="Times New Roman" panose="02020603050405020304" pitchFamily="18" charset="0"/>
                  </a:rPr>
                  <a:t>), French (</a:t>
                </a:r>
                <a14:m>
                  <m:oMath xmlns:m="http://schemas.openxmlformats.org/officeDocument/2006/math">
                    <m:sSub>
                      <m:sSubPr>
                        <m:ctrlPr>
                          <a:rPr lang="en-US" sz="2600" b="0" i="1" u="none" strike="noStrike" baseline="0" dirty="0" smtClean="0">
                            <a:latin typeface="Cambria Math" panose="02040503050406030204" pitchFamily="18" charset="0"/>
                            <a:cs typeface="Times New Roman" panose="02020603050405020304" pitchFamily="18" charset="0"/>
                          </a:rPr>
                        </m:ctrlPr>
                      </m:sSubPr>
                      <m:e>
                        <m:r>
                          <a:rPr lang="en-US" sz="2600" b="0" i="1" u="none" strike="noStrike" baseline="0" dirty="0" smtClean="0">
                            <a:latin typeface="Cambria Math" panose="02040503050406030204" pitchFamily="18" charset="0"/>
                            <a:cs typeface="Times New Roman" panose="02020603050405020304" pitchFamily="18" charset="0"/>
                          </a:rPr>
                          <m:t>𝑥</m:t>
                        </m:r>
                      </m:e>
                      <m:sub>
                        <m:r>
                          <a:rPr lang="en-US" sz="2600" b="0" i="1" u="none" strike="noStrike" baseline="0" dirty="0" smtClean="0">
                            <a:latin typeface="Cambria Math" panose="02040503050406030204" pitchFamily="18" charset="0"/>
                            <a:cs typeface="Times New Roman" panose="02020603050405020304" pitchFamily="18" charset="0"/>
                          </a:rPr>
                          <m:t>2</m:t>
                        </m:r>
                      </m:sub>
                    </m:sSub>
                  </m:oMath>
                </a14:m>
                <a:r>
                  <a:rPr lang="en-US" sz="2600" b="0" i="0" u="none" strike="noStrike" baseline="0" dirty="0" smtClean="0">
                    <a:latin typeface="Times New Roman" panose="02020603050405020304" pitchFamily="18" charset="0"/>
                    <a:cs typeface="Times New Roman" panose="02020603050405020304" pitchFamily="18" charset="0"/>
                  </a:rPr>
                  <a:t>), and English (</a:t>
                </a:r>
                <a14:m>
                  <m:oMath xmlns:m="http://schemas.openxmlformats.org/officeDocument/2006/math">
                    <m:sSub>
                      <m:sSubPr>
                        <m:ctrlPr>
                          <a:rPr lang="en-US" sz="2600" b="0" i="1" u="none" strike="noStrike" baseline="0" dirty="0" smtClean="0">
                            <a:latin typeface="Cambria Math" panose="02040503050406030204" pitchFamily="18" charset="0"/>
                            <a:cs typeface="Times New Roman" panose="02020603050405020304" pitchFamily="18" charset="0"/>
                          </a:rPr>
                        </m:ctrlPr>
                      </m:sSubPr>
                      <m:e>
                        <m:r>
                          <a:rPr lang="en-US" sz="2600" b="0" i="1" u="none" strike="noStrike" baseline="0" dirty="0" smtClean="0">
                            <a:latin typeface="Cambria Math" panose="02040503050406030204" pitchFamily="18" charset="0"/>
                            <a:cs typeface="Times New Roman" panose="02020603050405020304" pitchFamily="18" charset="0"/>
                          </a:rPr>
                          <m:t>𝑥</m:t>
                        </m:r>
                      </m:e>
                      <m:sub>
                        <m:r>
                          <a:rPr lang="en-US" sz="2600" b="0" i="1" u="none" strike="noStrike" baseline="0" dirty="0" smtClean="0">
                            <a:latin typeface="Cambria Math" panose="02040503050406030204" pitchFamily="18" charset="0"/>
                            <a:cs typeface="Times New Roman" panose="02020603050405020304" pitchFamily="18" charset="0"/>
                          </a:rPr>
                          <m:t>3</m:t>
                        </m:r>
                      </m:sub>
                    </m:sSub>
                  </m:oMath>
                </a14:m>
                <a:r>
                  <a:rPr lang="en-US" sz="2600" b="0" i="0" u="none" strike="noStrike" baseline="0" dirty="0" smtClean="0">
                    <a:latin typeface="Times New Roman" panose="02020603050405020304" pitchFamily="18" charset="0"/>
                    <a:cs typeface="Times New Roman" panose="02020603050405020304" pitchFamily="18" charset="0"/>
                  </a:rPr>
                  <a:t>), from which he calculated the following correlation matrix for a sample of children:</a:t>
                </a:r>
                <a:endParaRPr lang="en-US" sz="2600"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0" y="94706"/>
                <a:ext cx="8472881" cy="1692771"/>
              </a:xfrm>
              <a:prstGeom prst="rect">
                <a:avLst/>
              </a:prstGeom>
              <a:blipFill rotWithShape="0">
                <a:blip r:embed="rId2"/>
                <a:stretch>
                  <a:fillRect l="-1295" t="-3610" r="-2086" b="-8303"/>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8472881" y="302004"/>
            <a:ext cx="3674729" cy="1044051"/>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0" y="1994775"/>
                <a:ext cx="12147610" cy="4154984"/>
              </a:xfrm>
              <a:prstGeom prst="rect">
                <a:avLst/>
              </a:prstGeom>
            </p:spPr>
            <p:txBody>
              <a:bodyPr wrap="square">
                <a:spAutoFit/>
              </a:bodyPr>
              <a:lstStyle/>
              <a:p>
                <a:pPr marL="457200" indent="-457200">
                  <a:buAutoNum type="alphaLcPeriod"/>
                </a:pPr>
                <a:r>
                  <a:rPr lang="en-US" sz="2400" b="0" i="0" u="none" strike="noStrike" baseline="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2400" b="1" i="1" u="none" strike="noStrike" baseline="0" dirty="0" smtClean="0">
                        <a:latin typeface="Cambria Math" panose="02040503050406030204" pitchFamily="18" charset="0"/>
                        <a:cs typeface="Times New Roman" panose="02020603050405020304" pitchFamily="18" charset="0"/>
                      </a:rPr>
                      <m:t>𝒇</m:t>
                    </m:r>
                  </m:oMath>
                </a14:m>
                <a:r>
                  <a:rPr lang="en-US" sz="2400" b="0" i="0" u="none" strike="noStrike" baseline="0" dirty="0" smtClean="0">
                    <a:latin typeface="Times New Roman" panose="02020603050405020304" pitchFamily="18" charset="0"/>
                    <a:cs typeface="Times New Roman" panose="02020603050405020304" pitchFamily="18" charset="0"/>
                  </a:rPr>
                  <a:t> be a latent variable such as </a:t>
                </a:r>
                <a:r>
                  <a:rPr lang="en-US" sz="2400" b="0" i="0" u="none" strike="noStrike" baseline="0" dirty="0" smtClean="0">
                    <a:solidFill>
                      <a:srgbClr val="0070C0"/>
                    </a:solidFill>
                    <a:latin typeface="Times New Roman" panose="02020603050405020304" pitchFamily="18" charset="0"/>
                    <a:cs typeface="Times New Roman" panose="02020603050405020304" pitchFamily="18" charset="0"/>
                  </a:rPr>
                  <a:t>intelligence or general intellectual </a:t>
                </a:r>
                <a:r>
                  <a:rPr lang="en-US" sz="2400" b="0" i="0" u="none" strike="noStrike" baseline="0" dirty="0" smtClean="0">
                    <a:latin typeface="Times New Roman" panose="02020603050405020304" pitchFamily="18" charset="0"/>
                    <a:cs typeface="Times New Roman" panose="02020603050405020304" pitchFamily="18" charset="0"/>
                  </a:rPr>
                  <a:t>ability.</a:t>
                </a:r>
                <a:r>
                  <a:rPr lang="en-US" sz="2400" b="0" i="0" u="none" strike="noStrike" dirty="0" smtClean="0">
                    <a:latin typeface="Times New Roman" panose="02020603050405020304" pitchFamily="18" charset="0"/>
                    <a:cs typeface="Times New Roman" panose="02020603050405020304" pitchFamily="18" charset="0"/>
                  </a:rPr>
                  <a:t> </a:t>
                </a:r>
                <a:r>
                  <a:rPr lang="en-US" sz="2400" b="0" i="0" u="none" strike="noStrike" baseline="0" dirty="0" smtClean="0">
                    <a:latin typeface="Times New Roman" panose="02020603050405020304" pitchFamily="18" charset="0"/>
                    <a:cs typeface="Times New Roman" panose="02020603050405020304" pitchFamily="18" charset="0"/>
                  </a:rPr>
                  <a:t>If we assume a </a:t>
                </a:r>
                <a:r>
                  <a:rPr lang="en-US" sz="2400" b="0" i="0" u="none" strike="noStrike" baseline="0" dirty="0" smtClean="0">
                    <a:solidFill>
                      <a:srgbClr val="0070C0"/>
                    </a:solidFill>
                    <a:latin typeface="Times New Roman" panose="02020603050405020304" pitchFamily="18" charset="0"/>
                    <a:cs typeface="Times New Roman" panose="02020603050405020304" pitchFamily="18" charset="0"/>
                  </a:rPr>
                  <a:t>single factor</a:t>
                </a:r>
                <a:r>
                  <a:rPr lang="en-US" sz="2400" b="0" i="0" u="none" strike="noStrike" baseline="0" dirty="0" smtClean="0">
                    <a:latin typeface="Times New Roman" panose="02020603050405020304" pitchFamily="18" charset="0"/>
                    <a:cs typeface="Times New Roman" panose="02020603050405020304" pitchFamily="18" charset="0"/>
                  </a:rPr>
                  <a:t>, specify the single-factor model.</a:t>
                </a:r>
              </a:p>
              <a:p>
                <a:pPr marL="457200" indent="-457200">
                  <a:buAutoNum type="alphaLcPeriod"/>
                </a:pPr>
                <a:endParaRPr lang="en-US" sz="2400" dirty="0">
                  <a:latin typeface="Times New Roman" panose="02020603050405020304" pitchFamily="18" charset="0"/>
                  <a:cs typeface="Times New Roman" panose="02020603050405020304" pitchFamily="18" charset="0"/>
                </a:endParaRPr>
              </a:p>
              <a:p>
                <a:pPr marL="457200" indent="-457200">
                  <a:buAutoNum type="alphaLcPeriod"/>
                </a:pPr>
                <a:r>
                  <a:rPr lang="en-US" sz="2400" dirty="0" smtClean="0">
                    <a:latin typeface="Times New Roman" panose="02020603050405020304" pitchFamily="18" charset="0"/>
                    <a:cs typeface="Times New Roman" panose="02020603050405020304" pitchFamily="18" charset="0"/>
                  </a:rPr>
                  <a:t>Estimate the matrix of </a:t>
                </a:r>
                <a:r>
                  <a:rPr lang="en-US" sz="2400" dirty="0" smtClean="0">
                    <a:solidFill>
                      <a:srgbClr val="0070C0"/>
                    </a:solidFill>
                    <a:latin typeface="Times New Roman" panose="02020603050405020304" pitchFamily="18" charset="0"/>
                    <a:cs typeface="Times New Roman" panose="02020603050405020304" pitchFamily="18" charset="0"/>
                  </a:rPr>
                  <a:t>factor loadings </a:t>
                </a:r>
                <a:r>
                  <a:rPr lang="en-US" sz="2400" dirty="0" smtClean="0">
                    <a:latin typeface="Times New Roman" panose="02020603050405020304" pitchFamily="18" charset="0"/>
                    <a:cs typeface="Times New Roman" panose="02020603050405020304" pitchFamily="18" charset="0"/>
                  </a:rPr>
                  <a:t>and </a:t>
                </a:r>
                <a:r>
                  <a:rPr lang="en-US" altLang="en-US" sz="2400" dirty="0" smtClean="0">
                    <a:solidFill>
                      <a:srgbClr val="0070C0"/>
                    </a:solidFill>
                    <a:latin typeface="Times New Roman" panose="02020603050405020304" pitchFamily="18" charset="0"/>
                    <a:cs typeface="Times New Roman" panose="02020603050405020304" pitchFamily="18" charset="0"/>
                  </a:rPr>
                  <a:t>specific variances.</a:t>
                </a:r>
              </a:p>
              <a:p>
                <a:pPr marL="457200" indent="-457200">
                  <a:buAutoNum type="alphaLcPeriod"/>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buAutoNum type="alphaLcPeriod"/>
                </a:pPr>
                <a:r>
                  <a:rPr lang="en-US" sz="2400" dirty="0" smtClean="0">
                    <a:solidFill>
                      <a:srgbClr val="0070C0"/>
                    </a:solidFill>
                    <a:latin typeface="Times New Roman" panose="02020603050405020304" pitchFamily="18" charset="0"/>
                    <a:cs typeface="Times New Roman" panose="02020603050405020304" pitchFamily="18" charset="0"/>
                  </a:rPr>
                  <a:t>Is the solution acceptable if </a:t>
                </a:r>
              </a:p>
              <a:p>
                <a:pPr marL="457200" indent="-457200">
                  <a:buAutoNum type="alphaLcPeriod"/>
                </a:pPr>
                <a:endParaRPr lang="en-US" sz="2400" dirty="0">
                  <a:solidFill>
                    <a:srgbClr val="0070C0"/>
                  </a:solidFill>
                  <a:latin typeface="Times New Roman" panose="02020603050405020304" pitchFamily="18" charset="0"/>
                  <a:cs typeface="Times New Roman" panose="02020603050405020304" pitchFamily="18" charset="0"/>
                </a:endParaRPr>
              </a:p>
              <a:p>
                <a:pPr marL="457200" indent="-457200">
                  <a:buAutoNum type="alphaLcPeriod"/>
                </a:pPr>
                <a:endParaRPr lang="en-US" sz="2400" dirty="0" smtClean="0">
                  <a:solidFill>
                    <a:srgbClr val="0070C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In the simple example considered above, the factor analysis model </a:t>
                </a:r>
                <a:r>
                  <a:rPr lang="en-US" sz="2400" dirty="0" smtClean="0">
                    <a:solidFill>
                      <a:srgbClr val="0070C0"/>
                    </a:solidFill>
                    <a:latin typeface="Times New Roman" panose="02020603050405020304" pitchFamily="18" charset="0"/>
                    <a:cs typeface="Times New Roman" panose="02020603050405020304" pitchFamily="18" charset="0"/>
                  </a:rPr>
                  <a:t>does not </a:t>
                </a:r>
                <a:r>
                  <a:rPr lang="en-US" sz="2400" dirty="0">
                    <a:latin typeface="Times New Roman" panose="02020603050405020304" pitchFamily="18" charset="0"/>
                    <a:cs typeface="Times New Roman" panose="02020603050405020304" pitchFamily="18" charset="0"/>
                  </a:rPr>
                  <a:t>give a useful description of the data because </a:t>
                </a:r>
                <a:r>
                  <a:rPr lang="en-US" sz="2400" dirty="0">
                    <a:solidFill>
                      <a:srgbClr val="0070C0"/>
                    </a:solidFill>
                    <a:latin typeface="Times New Roman" panose="02020603050405020304" pitchFamily="18" charset="0"/>
                    <a:cs typeface="Times New Roman" panose="02020603050405020304" pitchFamily="18" charset="0"/>
                  </a:rPr>
                  <a:t>the number of parameters </a:t>
                </a:r>
                <a:r>
                  <a:rPr lang="en-US" sz="2400" dirty="0" smtClean="0">
                    <a:solidFill>
                      <a:srgbClr val="0070C0"/>
                    </a:solidFill>
                    <a:latin typeface="Times New Roman" panose="02020603050405020304" pitchFamily="18" charset="0"/>
                    <a:cs typeface="Times New Roman" panose="02020603050405020304" pitchFamily="18" charset="0"/>
                  </a:rPr>
                  <a:t>in </a:t>
                </a:r>
                <a:r>
                  <a:rPr lang="en-US" sz="2400" dirty="0">
                    <a:solidFill>
                      <a:srgbClr val="0070C0"/>
                    </a:solidFill>
                    <a:latin typeface="Times New Roman" panose="02020603050405020304" pitchFamily="18" charset="0"/>
                    <a:cs typeface="Times New Roman" panose="02020603050405020304" pitchFamily="18" charset="0"/>
                  </a:rPr>
                  <a:t>the model </a:t>
                </a:r>
                <a:r>
                  <a:rPr lang="en-US" sz="2400" dirty="0">
                    <a:latin typeface="Times New Roman" panose="02020603050405020304" pitchFamily="18" charset="0"/>
                    <a:cs typeface="Times New Roman" panose="02020603050405020304" pitchFamily="18" charset="0"/>
                  </a:rPr>
                  <a:t>equals </a:t>
                </a:r>
                <a:r>
                  <a:rPr lang="en-US" sz="2400" dirty="0">
                    <a:solidFill>
                      <a:srgbClr val="0070C0"/>
                    </a:solidFill>
                    <a:latin typeface="Times New Roman" panose="02020603050405020304" pitchFamily="18" charset="0"/>
                    <a:cs typeface="Times New Roman" panose="02020603050405020304" pitchFamily="18" charset="0"/>
                  </a:rPr>
                  <a:t>the number of independent elements</a:t>
                </a:r>
                <a:r>
                  <a:rPr lang="en-US" sz="2400" dirty="0">
                    <a:latin typeface="Times New Roman" panose="02020603050405020304" pitchFamily="18" charset="0"/>
                    <a:cs typeface="Times New Roman" panose="02020603050405020304" pitchFamily="18" charset="0"/>
                  </a:rPr>
                  <a:t> in the correlation matrix.</a:t>
                </a:r>
              </a:p>
            </p:txBody>
          </p:sp>
        </mc:Choice>
        <mc:Fallback xmlns="">
          <p:sp>
            <p:nvSpPr>
              <p:cNvPr id="10" name="Rectangle 9"/>
              <p:cNvSpPr>
                <a:spLocks noRot="1" noChangeAspect="1" noMove="1" noResize="1" noEditPoints="1" noAdjustHandles="1" noChangeArrowheads="1" noChangeShapeType="1" noTextEdit="1"/>
              </p:cNvSpPr>
              <p:nvPr/>
            </p:nvSpPr>
            <p:spPr>
              <a:xfrm>
                <a:off x="0" y="1994775"/>
                <a:ext cx="12147610" cy="4154984"/>
              </a:xfrm>
              <a:prstGeom prst="rect">
                <a:avLst/>
              </a:prstGeom>
              <a:blipFill rotWithShape="0">
                <a:blip r:embed="rId4"/>
                <a:stretch>
                  <a:fillRect l="-753" t="-1173" b="-2346"/>
                </a:stretch>
              </a:blipFill>
            </p:spPr>
            <p:txBody>
              <a:bodyPr/>
              <a:lstStyle/>
              <a:p>
                <a:r>
                  <a:rPr lang="en-US">
                    <a:noFill/>
                  </a:rPr>
                  <a:t> </a:t>
                </a:r>
              </a:p>
            </p:txBody>
          </p:sp>
        </mc:Fallback>
      </mc:AlternateContent>
      <p:pic>
        <p:nvPicPr>
          <p:cNvPr id="11" name="Picture 10"/>
          <p:cNvPicPr>
            <a:picLocks noChangeAspect="1"/>
          </p:cNvPicPr>
          <p:nvPr/>
        </p:nvPicPr>
        <p:blipFill>
          <a:blip r:embed="rId5"/>
          <a:stretch>
            <a:fillRect/>
          </a:stretch>
        </p:blipFill>
        <p:spPr>
          <a:xfrm>
            <a:off x="4279422" y="3730588"/>
            <a:ext cx="3375007" cy="918369"/>
          </a:xfrm>
          <a:prstGeom prst="rect">
            <a:avLst/>
          </a:prstGeom>
        </p:spPr>
      </p:pic>
    </p:spTree>
    <p:extLst>
      <p:ext uri="{BB962C8B-B14F-4D97-AF65-F5344CB8AC3E}">
        <p14:creationId xmlns:p14="http://schemas.microsoft.com/office/powerpoint/2010/main" val="54067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86312" y="67235"/>
                <a:ext cx="7404410" cy="2764218"/>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280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 </m:t>
                      </m:r>
                      <m:r>
                        <a:rPr lang="en-US" sz="2800" b="0" i="1" dirty="0" smtClean="0">
                          <a:solidFill>
                            <a:srgbClr val="0070C0"/>
                          </a:solidFill>
                          <a:latin typeface="Cambria Math" panose="02040503050406030204" pitchFamily="18" charset="0"/>
                        </a:rPr>
                        <m:t>.99</m:t>
                      </m:r>
                      <m:r>
                        <a:rPr lang="en-US" sz="2800" i="1" dirty="0" smtClean="0">
                          <a:solidFill>
                            <a:srgbClr val="0070C0"/>
                          </a:solidFill>
                          <a:latin typeface="Cambria Math" panose="02040503050406030204" pitchFamily="18" charset="0"/>
                        </a:rPr>
                        <m:t>𝑓</m:t>
                      </m:r>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.84</m:t>
                      </m:r>
                      <m:r>
                        <a:rPr lang="en-US" sz="2800" b="0" i="1" dirty="0" smtClean="0">
                          <a:solidFill>
                            <a:srgbClr val="0070C0"/>
                          </a:solidFill>
                          <a:latin typeface="Cambria Math" panose="02040503050406030204" pitchFamily="18" charset="0"/>
                        </a:rPr>
                        <m:t>𝑓</m:t>
                      </m:r>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3</m:t>
                          </m:r>
                        </m:sub>
                      </m:sSub>
                      <m:r>
                        <a:rPr lang="en-US" sz="2800" i="1" dirty="0">
                          <a:solidFill>
                            <a:srgbClr val="0070C0"/>
                          </a:solidFill>
                          <a:latin typeface="Cambria Math" panose="02040503050406030204" pitchFamily="18" charset="0"/>
                        </a:rPr>
                        <m:t>= </m:t>
                      </m:r>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79</m:t>
                      </m:r>
                      <m:r>
                        <a:rPr lang="en-US" sz="2800" b="0" i="1" dirty="0" smtClean="0">
                          <a:solidFill>
                            <a:srgbClr val="0070C0"/>
                          </a:solidFill>
                          <a:latin typeface="Cambria Math" panose="02040503050406030204" pitchFamily="18" charset="0"/>
                        </a:rPr>
                        <m:t>𝑓</m:t>
                      </m:r>
                      <m:r>
                        <a:rPr lang="en-US" sz="2800" b="0" i="1" dirty="0" smtClean="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3</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eqArr>
                            <m:eqArrPr>
                              <m:ctrlPr>
                                <a:rPr lang="en-US" sz="2800" b="0" i="1" dirty="0" smtClean="0">
                                  <a:solidFill>
                                    <a:srgbClr val="0070C0"/>
                                  </a:solidFill>
                                  <a:latin typeface="Cambria Math" panose="02040503050406030204" pitchFamily="18" charset="0"/>
                                </a:rPr>
                              </m:ctrlPr>
                            </m:eqArrPr>
                            <m:e>
                              <m:r>
                                <a:rPr lang="en-US" sz="2800" b="0" i="1" dirty="0" smtClean="0">
                                  <a:solidFill>
                                    <a:srgbClr val="0070C0"/>
                                  </a:solidFill>
                                  <a:latin typeface="Cambria Math" panose="02040503050406030204" pitchFamily="18" charset="0"/>
                                </a:rPr>
                                <m:t>𝑐𝑜𝑣</m:t>
                              </m:r>
                              <m:d>
                                <m:dPr>
                                  <m:ctrlPr>
                                    <a:rPr lang="en-US" sz="2800" b="0" i="1" dirty="0" smtClean="0">
                                      <a:solidFill>
                                        <a:srgbClr val="0070C0"/>
                                      </a:solidFill>
                                      <a:latin typeface="Cambria Math" panose="02040503050406030204" pitchFamily="18" charset="0"/>
                                    </a:rPr>
                                  </m:ctrlPr>
                                </m:dPr>
                                <m:e>
                                  <m:sSub>
                                    <m:sSubPr>
                                      <m:ctrlPr>
                                        <a:rPr lang="en-US" sz="2800" b="0" i="1" dirty="0" smtClean="0">
                                          <a:solidFill>
                                            <a:srgbClr val="0070C0"/>
                                          </a:solidFill>
                                          <a:latin typeface="Cambria Math" panose="02040503050406030204" pitchFamily="18" charset="0"/>
                                        </a:rPr>
                                      </m:ctrlPr>
                                    </m:sSubPr>
                                    <m:e>
                                      <m:r>
                                        <a:rPr lang="en-US" sz="2800" b="0" i="1" dirty="0" smtClean="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𝑓</m:t>
                                  </m:r>
                                </m:e>
                              </m:d>
                              <m:r>
                                <a:rPr lang="en-US" sz="2800" b="0" i="1" dirty="0" smtClean="0">
                                  <a:solidFill>
                                    <a:srgbClr val="0070C0"/>
                                  </a:solidFill>
                                  <a:latin typeface="Cambria Math" panose="02040503050406030204" pitchFamily="18" charset="0"/>
                                </a:rPr>
                                <m:t>=0.99, </m:t>
                              </m:r>
                            </m:e>
                            <m:e>
                              <m:r>
                                <a:rPr lang="en-US" sz="2800" b="0" i="1" dirty="0" smtClean="0">
                                  <a:solidFill>
                                    <a:srgbClr val="0070C0"/>
                                  </a:solidFill>
                                  <a:latin typeface="Cambria Math" panose="02040503050406030204" pitchFamily="18" charset="0"/>
                                </a:rPr>
                                <m:t>𝑐𝑜𝑣</m:t>
                              </m:r>
                              <m:d>
                                <m:dPr>
                                  <m:ctrlPr>
                                    <a:rPr lang="en-US" sz="2800" b="0" i="1" dirty="0" smtClean="0">
                                      <a:solidFill>
                                        <a:srgbClr val="0070C0"/>
                                      </a:solidFill>
                                      <a:latin typeface="Cambria Math" panose="02040503050406030204" pitchFamily="18" charset="0"/>
                                    </a:rPr>
                                  </m:ctrlPr>
                                </m:dPr>
                                <m:e>
                                  <m:sSub>
                                    <m:sSubPr>
                                      <m:ctrlPr>
                                        <a:rPr lang="en-US" sz="2800" b="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2</m:t>
                                      </m:r>
                                    </m:sub>
                                  </m:sSub>
                                  <m:r>
                                    <a:rPr lang="en-US" sz="2800" b="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𝑓</m:t>
                                  </m:r>
                                </m:e>
                              </m:d>
                              <m:r>
                                <a:rPr lang="en-US" sz="2800" b="0" i="1" dirty="0" smtClean="0">
                                  <a:solidFill>
                                    <a:srgbClr val="0070C0"/>
                                  </a:solidFill>
                                  <a:latin typeface="Cambria Math" panose="02040503050406030204" pitchFamily="18" charset="0"/>
                                </a:rPr>
                                <m:t>=0.84</m:t>
                              </m:r>
                            </m:e>
                            <m:e>
                              <m:r>
                                <a:rPr lang="en-US" sz="2800" b="0" i="1" dirty="0" smtClean="0">
                                  <a:solidFill>
                                    <a:srgbClr val="0070C0"/>
                                  </a:solidFill>
                                  <a:latin typeface="Cambria Math" panose="02040503050406030204" pitchFamily="18" charset="0"/>
                                </a:rPr>
                                <m:t>𝑐𝑜𝑣</m:t>
                              </m:r>
                              <m:d>
                                <m:dPr>
                                  <m:ctrlPr>
                                    <a:rPr lang="en-US" sz="2800" b="0" i="1" dirty="0" smtClean="0">
                                      <a:solidFill>
                                        <a:srgbClr val="0070C0"/>
                                      </a:solidFill>
                                      <a:latin typeface="Cambria Math" panose="02040503050406030204" pitchFamily="18" charset="0"/>
                                    </a:rPr>
                                  </m:ctrlPr>
                                </m:dPr>
                                <m:e>
                                  <m:sSub>
                                    <m:sSubPr>
                                      <m:ctrlPr>
                                        <a:rPr lang="en-US" sz="2800" b="0" i="1" dirty="0" smtClean="0">
                                          <a:solidFill>
                                            <a:srgbClr val="0070C0"/>
                                          </a:solidFill>
                                          <a:latin typeface="Cambria Math" panose="02040503050406030204" pitchFamily="18" charset="0"/>
                                        </a:rPr>
                                      </m:ctrlPr>
                                    </m:sSubPr>
                                    <m:e>
                                      <m:r>
                                        <a:rPr lang="en-US" sz="2800" b="0" i="1" dirty="0" smtClean="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3</m:t>
                                      </m:r>
                                    </m:sub>
                                  </m:sSub>
                                  <m:r>
                                    <a:rPr lang="en-US" sz="2800" b="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𝑓</m:t>
                                  </m:r>
                                </m:e>
                              </m:d>
                              <m:r>
                                <a:rPr lang="en-US" sz="2800" b="0" i="1" dirty="0" smtClean="0">
                                  <a:solidFill>
                                    <a:srgbClr val="0070C0"/>
                                  </a:solidFill>
                                  <a:latin typeface="Cambria Math" panose="02040503050406030204" pitchFamily="18" charset="0"/>
                                </a:rPr>
                                <m:t>=0.79</m:t>
                              </m:r>
                            </m:e>
                          </m:eqArr>
                        </m:e>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86312" y="67235"/>
                <a:ext cx="7404410" cy="2764218"/>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1600" y="2831453"/>
                <a:ext cx="11806125" cy="2092881"/>
              </a:xfrm>
              <a:prstGeom prst="rect">
                <a:avLst/>
              </a:prstGeom>
            </p:spPr>
            <p:txBody>
              <a:bodyPr wrap="square">
                <a:spAutoFit/>
              </a:bodyPr>
              <a:lstStyle/>
              <a:p>
                <a:r>
                  <a:rPr lang="en-US" sz="2600" dirty="0" smtClean="0">
                    <a:solidFill>
                      <a:srgbClr val="C00000"/>
                    </a:solidFill>
                    <a:latin typeface="Times New Roman" panose="02020603050405020304" pitchFamily="18" charset="0"/>
                    <a:cs typeface="Times New Roman" panose="02020603050405020304" pitchFamily="18" charset="0"/>
                  </a:rPr>
                  <a:t>The common factor </a:t>
                </a:r>
                <a:r>
                  <a:rPr lang="en-US" sz="2600" dirty="0" smtClean="0">
                    <a:solidFill>
                      <a:prstClr val="black"/>
                    </a:solidFill>
                    <a:latin typeface="Times New Roman" panose="02020603050405020304" pitchFamily="18" charset="0"/>
                    <a:cs typeface="Times New Roman" panose="02020603050405020304" pitchFamily="18" charset="0"/>
                  </a:rPr>
                  <a:t>is related to </a:t>
                </a:r>
                <a:r>
                  <a:rPr lang="en-US" sz="2600" dirty="0" smtClean="0">
                    <a:solidFill>
                      <a:srgbClr val="0070C0"/>
                    </a:solidFill>
                    <a:latin typeface="Times New Roman" panose="02020603050405020304" pitchFamily="18" charset="0"/>
                    <a:cs typeface="Times New Roman" panose="02020603050405020304" pitchFamily="18" charset="0"/>
                  </a:rPr>
                  <a:t>all the three variables</a:t>
                </a:r>
                <a:r>
                  <a:rPr lang="en-US" sz="2600" dirty="0" smtClean="0">
                    <a:solidFill>
                      <a:prstClr val="black"/>
                    </a:solidFill>
                    <a:latin typeface="Times New Roman" panose="02020603050405020304" pitchFamily="18" charset="0"/>
                    <a:cs typeface="Times New Roman" panose="02020603050405020304" pitchFamily="18" charset="0"/>
                  </a:rPr>
                  <a:t>, Classics </a:t>
                </a:r>
                <a:r>
                  <a:rPr lang="en-US" sz="26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1</m:t>
                        </m:r>
                      </m:sub>
                    </m:sSub>
                  </m:oMath>
                </a14:m>
                <a:r>
                  <a:rPr lang="en-US" sz="2600" dirty="0">
                    <a:solidFill>
                      <a:prstClr val="black"/>
                    </a:solidFill>
                    <a:latin typeface="Times New Roman" panose="02020603050405020304" pitchFamily="18" charset="0"/>
                    <a:cs typeface="Times New Roman" panose="02020603050405020304" pitchFamily="18" charset="0"/>
                  </a:rPr>
                  <a:t>), French (</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2</m:t>
                        </m:r>
                      </m:sub>
                    </m:sSub>
                  </m:oMath>
                </a14:m>
                <a:r>
                  <a:rPr lang="en-US" sz="2600" dirty="0">
                    <a:solidFill>
                      <a:prstClr val="black"/>
                    </a:solidFill>
                    <a:latin typeface="Times New Roman" panose="02020603050405020304" pitchFamily="18" charset="0"/>
                    <a:cs typeface="Times New Roman" panose="02020603050405020304" pitchFamily="18" charset="0"/>
                  </a:rPr>
                  <a:t>), and English (</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3</m:t>
                        </m:r>
                      </m:sub>
                    </m:sSub>
                  </m:oMath>
                </a14:m>
                <a:r>
                  <a:rPr lang="en-US" sz="2600" dirty="0" smtClean="0">
                    <a:solidFill>
                      <a:prstClr val="black"/>
                    </a:solidFill>
                    <a:latin typeface="Times New Roman" panose="02020603050405020304" pitchFamily="18" charset="0"/>
                    <a:cs typeface="Times New Roman" panose="02020603050405020304" pitchFamily="18" charset="0"/>
                  </a:rPr>
                  <a:t>). Especially for classics, the covariance between the variable to the factor is close to </a:t>
                </a:r>
                <a:r>
                  <a:rPr lang="en-US" sz="2600" dirty="0" smtClean="0">
                    <a:solidFill>
                      <a:srgbClr val="C00000"/>
                    </a:solidFill>
                    <a:latin typeface="Times New Roman" panose="02020603050405020304" pitchFamily="18" charset="0"/>
                    <a:cs typeface="Times New Roman" panose="02020603050405020304" pitchFamily="18" charset="0"/>
                  </a:rPr>
                  <a:t>1</a:t>
                </a:r>
                <a:r>
                  <a:rPr lang="en-US" sz="2600" dirty="0" smtClean="0">
                    <a:solidFill>
                      <a:prstClr val="black"/>
                    </a:solidFill>
                    <a:latin typeface="Times New Roman" panose="02020603050405020304" pitchFamily="18" charset="0"/>
                    <a:cs typeface="Times New Roman" panose="02020603050405020304" pitchFamily="18" charset="0"/>
                  </a:rPr>
                  <a:t>. </a:t>
                </a:r>
              </a:p>
              <a:p>
                <a:endParaRPr lang="en-US" sz="2600" dirty="0">
                  <a:solidFill>
                    <a:prstClr val="black"/>
                  </a:solidFill>
                  <a:latin typeface="Times New Roman" panose="02020603050405020304" pitchFamily="18" charset="0"/>
                  <a:cs typeface="Times New Roman" panose="02020603050405020304" pitchFamily="18" charset="0"/>
                </a:endParaRPr>
              </a:p>
              <a:p>
                <a:r>
                  <a:rPr lang="en-US" sz="2600" dirty="0" smtClean="0">
                    <a:solidFill>
                      <a:prstClr val="black"/>
                    </a:solidFill>
                    <a:latin typeface="Times New Roman" panose="02020603050405020304" pitchFamily="18" charset="0"/>
                    <a:cs typeface="Times New Roman" panose="02020603050405020304" pitchFamily="18" charset="0"/>
                  </a:rPr>
                  <a:t>As the test score of classics increases so does </a:t>
                </a:r>
                <a:r>
                  <a:rPr lang="en-US" sz="2600" dirty="0">
                    <a:solidFill>
                      <a:prstClr val="black"/>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1</m:t>
                        </m:r>
                      </m:sub>
                    </m:sSub>
                  </m:oMath>
                </a14:m>
                <a:r>
                  <a:rPr lang="en-US" sz="2600" dirty="0">
                    <a:solidFill>
                      <a:prstClr val="black"/>
                    </a:solidFill>
                    <a:latin typeface="Times New Roman" panose="02020603050405020304" pitchFamily="18" charset="0"/>
                    <a:cs typeface="Times New Roman" panose="02020603050405020304" pitchFamily="18" charset="0"/>
                  </a:rPr>
                  <a:t>), French (</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2</m:t>
                        </m:r>
                      </m:sub>
                    </m:sSub>
                  </m:oMath>
                </a14:m>
                <a:r>
                  <a:rPr lang="en-US" sz="2600" dirty="0">
                    <a:solidFill>
                      <a:prstClr val="black"/>
                    </a:solidFill>
                    <a:latin typeface="Times New Roman" panose="02020603050405020304" pitchFamily="18" charset="0"/>
                    <a:cs typeface="Times New Roman" panose="02020603050405020304" pitchFamily="18" charset="0"/>
                  </a:rPr>
                  <a:t>), and English (</a:t>
                </a:r>
                <a14:m>
                  <m:oMath xmlns:m="http://schemas.openxmlformats.org/officeDocument/2006/math">
                    <m:sSub>
                      <m:sSubPr>
                        <m:ctrlPr>
                          <a:rPr lang="en-US" sz="2600" i="1" dirty="0">
                            <a:solidFill>
                              <a:prstClr val="black"/>
                            </a:solidFill>
                            <a:latin typeface="Cambria Math" panose="02040503050406030204" pitchFamily="18" charset="0"/>
                            <a:cs typeface="Times New Roman" panose="02020603050405020304" pitchFamily="18" charset="0"/>
                          </a:rPr>
                        </m:ctrlPr>
                      </m:sSubPr>
                      <m:e>
                        <m:r>
                          <a:rPr lang="en-US" sz="2600" i="1" dirty="0">
                            <a:solidFill>
                              <a:prstClr val="black"/>
                            </a:solidFill>
                            <a:latin typeface="Cambria Math" panose="02040503050406030204" pitchFamily="18" charset="0"/>
                            <a:cs typeface="Times New Roman" panose="02020603050405020304" pitchFamily="18" charset="0"/>
                          </a:rPr>
                          <m:t>𝑥</m:t>
                        </m:r>
                      </m:e>
                      <m:sub>
                        <m:r>
                          <a:rPr lang="en-US" sz="2600" i="1" dirty="0">
                            <a:solidFill>
                              <a:prstClr val="black"/>
                            </a:solidFill>
                            <a:latin typeface="Cambria Math" panose="02040503050406030204" pitchFamily="18" charset="0"/>
                            <a:cs typeface="Times New Roman" panose="02020603050405020304" pitchFamily="18" charset="0"/>
                          </a:rPr>
                          <m:t>3</m:t>
                        </m:r>
                      </m:sub>
                    </m:sSub>
                  </m:oMath>
                </a14:m>
                <a:r>
                  <a:rPr lang="en-US" sz="2600" dirty="0">
                    <a:solidFill>
                      <a:prstClr val="black"/>
                    </a:solidFill>
                    <a:latin typeface="Times New Roman" panose="02020603050405020304" pitchFamily="18" charset="0"/>
                    <a:cs typeface="Times New Roman" panose="02020603050405020304" pitchFamily="18" charset="0"/>
                  </a:rPr>
                  <a:t>).</a:t>
                </a:r>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71600" y="2831453"/>
                <a:ext cx="11806125" cy="2092881"/>
              </a:xfrm>
              <a:prstGeom prst="rect">
                <a:avLst/>
              </a:prstGeom>
              <a:blipFill rotWithShape="0">
                <a:blip r:embed="rId3"/>
                <a:stretch>
                  <a:fillRect l="-929" t="-2616" r="-1497" b="-6105"/>
                </a:stretch>
              </a:blipFill>
            </p:spPr>
            <p:txBody>
              <a:bodyPr/>
              <a:lstStyle/>
              <a:p>
                <a:r>
                  <a:rPr lang="en-US">
                    <a:noFill/>
                  </a:rPr>
                  <a:t> </a:t>
                </a:r>
              </a:p>
            </p:txBody>
          </p:sp>
        </mc:Fallback>
      </mc:AlternateContent>
    </p:spTree>
    <p:extLst>
      <p:ext uri="{BB962C8B-B14F-4D97-AF65-F5344CB8AC3E}">
        <p14:creationId xmlns:p14="http://schemas.microsoft.com/office/powerpoint/2010/main" val="349038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21771"/>
                <a:ext cx="12192000" cy="6801606"/>
              </a:xfrm>
              <a:prstGeom prst="rect">
                <a:avLst/>
              </a:prstGeom>
            </p:spPr>
            <p:txBody>
              <a:bodyPr wrap="square">
                <a:spAutoFit/>
              </a:bodyPr>
              <a:lstStyle/>
              <a:p>
                <a:pPr algn="ctr"/>
                <a:r>
                  <a:rPr lang="en-US" sz="2800" dirty="0" smtClean="0">
                    <a:solidFill>
                      <a:prstClr val="black"/>
                    </a:solidFill>
                    <a:latin typeface="Times New Roman" panose="02020603050405020304" pitchFamily="18" charset="0"/>
                    <a:cs typeface="Times New Roman" panose="02020603050405020304" pitchFamily="18" charset="0"/>
                  </a:rPr>
                  <a:t>Principal Component Method for Factor </a:t>
                </a:r>
                <a:r>
                  <a:rPr lang="en-US" sz="2800" dirty="0">
                    <a:solidFill>
                      <a:prstClr val="black"/>
                    </a:solidFill>
                    <a:latin typeface="Times New Roman" panose="02020603050405020304" pitchFamily="18" charset="0"/>
                    <a:cs typeface="Times New Roman" panose="02020603050405020304" pitchFamily="18" charset="0"/>
                  </a:rPr>
                  <a:t>Analysis </a:t>
                </a:r>
                <a:endParaRPr lang="en-US" sz="2800" dirty="0" smtClean="0">
                  <a:solidFill>
                    <a:prstClr val="black"/>
                  </a:solidFill>
                  <a:latin typeface="Times New Roman" panose="02020603050405020304" pitchFamily="18" charset="0"/>
                  <a:cs typeface="Times New Roman" panose="02020603050405020304" pitchFamily="18" charset="0"/>
                </a:endParaRPr>
              </a:p>
              <a:p>
                <a:pPr lvl="0"/>
                <a:r>
                  <a:rPr lang="en-US" sz="2800" dirty="0" smtClean="0">
                    <a:latin typeface="Times New Roman" panose="02020603050405020304" pitchFamily="18" charset="0"/>
                    <a:cs typeface="Times New Roman" panose="02020603050405020304" pitchFamily="18" charset="0"/>
                  </a:rPr>
                  <a:t>Spectral </a:t>
                </a:r>
                <a:r>
                  <a:rPr lang="en-US" sz="2800" dirty="0">
                    <a:latin typeface="Times New Roman" panose="02020603050405020304" pitchFamily="18" charset="0"/>
                    <a:cs typeface="Times New Roman" panose="02020603050405020304" pitchFamily="18" charset="0"/>
                  </a:rPr>
                  <a:t>decomposition of a covariance or correlation matrix, denoted </a:t>
                </a:r>
                <a:r>
                  <a:rPr lang="en-US" sz="2800" dirty="0" smtClean="0">
                    <a:latin typeface="Times New Roman" panose="02020603050405020304" pitchFamily="18" charset="0"/>
                    <a:cs typeface="Times New Roman" panose="02020603050405020304" pitchFamily="18" charset="0"/>
                  </a:rPr>
                  <a:t>Σ</a:t>
                </a:r>
              </a:p>
              <a:p>
                <a:pPr algn="ctr"/>
                <a14:m>
                  <m:oMath xmlns:m="http://schemas.openxmlformats.org/officeDocument/2006/math">
                    <m:r>
                      <m:rPr>
                        <m:sty m:val="p"/>
                      </m:rPr>
                      <a:rPr lang="el-GR" sz="2800" i="1" smtClean="0">
                        <a:solidFill>
                          <a:srgbClr val="C00000"/>
                        </a:solidFill>
                        <a:latin typeface="Cambria Math" panose="02040503050406030204" pitchFamily="18" charset="0"/>
                        <a:cs typeface="Times New Roman" panose="02020603050405020304" pitchFamily="18" charset="0"/>
                      </a:rPr>
                      <m:t>Σ</m:t>
                    </m:r>
                    <m:r>
                      <a:rPr lang="en-US" sz="2800" b="0" i="1" smtClean="0">
                        <a:solidFill>
                          <a:srgbClr val="C00000"/>
                        </a:solidFill>
                        <a:latin typeface="Cambria Math" panose="02040503050406030204" pitchFamily="18" charset="0"/>
                        <a:cs typeface="Times New Roman" panose="02020603050405020304" pitchFamily="18" charset="0"/>
                      </a:rPr>
                      <m:t>=[</m:t>
                    </m:r>
                    <m:rad>
                      <m:radPr>
                        <m:degHide m:val="on"/>
                        <m:ctrlPr>
                          <a:rPr lang="en-US" sz="2800" b="0" i="1" smtClean="0">
                            <a:solidFill>
                              <a:srgbClr val="C00000"/>
                            </a:solidFill>
                            <a:latin typeface="Cambria Math" panose="02040503050406030204" pitchFamily="18" charset="0"/>
                            <a:cs typeface="Times New Roman" panose="02020603050405020304" pitchFamily="18" charset="0"/>
                          </a:rPr>
                        </m:ctrlPr>
                      </m:radPr>
                      <m:deg/>
                      <m:e>
                        <m:sSub>
                          <m:sSubPr>
                            <m:ctrlPr>
                              <a:rPr lang="en-US" sz="2800" b="0" i="1" smtClean="0">
                                <a:solidFill>
                                  <a:srgbClr val="C00000"/>
                                </a:solidFill>
                                <a:latin typeface="Cambria Math" panose="02040503050406030204" pitchFamily="18" charset="0"/>
                                <a:cs typeface="Times New Roman" panose="02020603050405020304" pitchFamily="18" charset="0"/>
                              </a:rPr>
                            </m:ctrlPr>
                          </m:sSubPr>
                          <m:e>
                            <m:r>
                              <m:rPr>
                                <m:sty m:val="p"/>
                              </m:rPr>
                              <a:rPr lang="el-GR" sz="2800" b="0" i="1" smtClean="0">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1</m:t>
                            </m:r>
                          </m:sub>
                        </m:sSub>
                      </m:e>
                    </m:rad>
                    <m:sSub>
                      <m:sSubPr>
                        <m:ctrlPr>
                          <a:rPr lang="en-US" sz="2800" b="0" i="1" smtClean="0">
                            <a:solidFill>
                              <a:srgbClr val="C00000"/>
                            </a:solidFill>
                            <a:latin typeface="Cambria Math" panose="02040503050406030204" pitchFamily="18" charset="0"/>
                            <a:cs typeface="Times New Roman" panose="02020603050405020304" pitchFamily="18" charset="0"/>
                          </a:rPr>
                        </m:ctrlPr>
                      </m:sSubPr>
                      <m:e>
                        <m:r>
                          <a:rPr lang="en-US" sz="2800" b="0" i="1" smtClean="0">
                            <a:solidFill>
                              <a:srgbClr val="C00000"/>
                            </a:solidFill>
                            <a:latin typeface="Cambria Math" panose="02040503050406030204" pitchFamily="18" charset="0"/>
                            <a:cs typeface="Times New Roman" panose="02020603050405020304" pitchFamily="18" charset="0"/>
                          </a:rPr>
                          <m:t>𝑒</m:t>
                        </m:r>
                      </m:e>
                      <m:sub>
                        <m:r>
                          <a:rPr lang="en-US" sz="2800" b="0" i="1" smtClean="0">
                            <a:solidFill>
                              <a:srgbClr val="C00000"/>
                            </a:solidFill>
                            <a:latin typeface="Cambria Math" panose="02040503050406030204" pitchFamily="18" charset="0"/>
                            <a:cs typeface="Times New Roman" panose="02020603050405020304" pitchFamily="18" charset="0"/>
                          </a:rPr>
                          <m:t>1</m:t>
                        </m:r>
                      </m:sub>
                    </m:sSub>
                    <m:r>
                      <a:rPr lang="en-US" sz="2800" b="0" i="1" smtClean="0">
                        <a:solidFill>
                          <a:srgbClr val="C00000"/>
                        </a:solidFill>
                        <a:latin typeface="Cambria Math" panose="02040503050406030204" pitchFamily="18" charset="0"/>
                        <a:cs typeface="Times New Roman" panose="02020603050405020304" pitchFamily="18" charset="0"/>
                      </a:rPr>
                      <m:t>, …,</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𝑞</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b="0" i="1" smtClean="0">
                            <a:solidFill>
                              <a:srgbClr val="C00000"/>
                            </a:solidFill>
                            <a:latin typeface="Cambria Math" panose="02040503050406030204" pitchFamily="18" charset="0"/>
                            <a:cs typeface="Times New Roman" panose="02020603050405020304" pitchFamily="18" charset="0"/>
                          </a:rPr>
                          <m:t>𝑞</m:t>
                        </m:r>
                      </m:sub>
                    </m:sSub>
                  </m:oMath>
                </a14:m>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 </m:t>
                    </m:r>
                    <m:d>
                      <m:dPr>
                        <m:begChr m:val="["/>
                        <m:endChr m:val="]"/>
                        <m:ctrlPr>
                          <a:rPr lang="en-US" sz="2800" i="1" dirty="0" smtClean="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800" i="1" dirty="0">
                                <a:solidFill>
                                  <a:srgbClr val="C00000"/>
                                </a:solidFill>
                                <a:latin typeface="Cambria Math" panose="02040503050406030204" pitchFamily="18" charset="0"/>
                                <a:cs typeface="Times New Roman" panose="02020603050405020304" pitchFamily="18" charset="0"/>
                              </a:rPr>
                            </m:ctrlPr>
                          </m:mP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i="1">
                                      <a:solidFill>
                                        <a:srgbClr val="C00000"/>
                                      </a:solidFill>
                                      <a:latin typeface="Cambria Math" panose="02040503050406030204" pitchFamily="18" charset="0"/>
                                      <a:cs typeface="Times New Roman" panose="02020603050405020304" pitchFamily="18" charset="0"/>
                                    </a:rPr>
                                    <m:t>1</m:t>
                                  </m:r>
                                </m:sub>
                              </m:sSub>
                            </m:e>
                          </m:mr>
                          <m:mr>
                            <m:e>
                              <m:r>
                                <a:rPr lang="en-US" sz="2800" b="0" i="1" dirty="0" smtClean="0">
                                  <a:solidFill>
                                    <a:srgbClr val="C00000"/>
                                  </a:solidFill>
                                  <a:latin typeface="Cambria Math" panose="02040503050406030204" pitchFamily="18" charset="0"/>
                                  <a:cs typeface="Times New Roman" panose="02020603050405020304" pitchFamily="18" charset="0"/>
                                </a:rPr>
                                <m:t>…</m:t>
                              </m:r>
                            </m:e>
                          </m:m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𝑞</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i="1">
                                      <a:solidFill>
                                        <a:srgbClr val="C00000"/>
                                      </a:solidFill>
                                      <a:latin typeface="Cambria Math" panose="02040503050406030204" pitchFamily="18" charset="0"/>
                                      <a:cs typeface="Times New Roman" panose="02020603050405020304" pitchFamily="18" charset="0"/>
                                    </a:rPr>
                                    <m:t>𝑞</m:t>
                                  </m:r>
                                </m:sub>
                              </m:sSub>
                            </m:e>
                          </m:mr>
                        </m:m>
                      </m:e>
                    </m:d>
                  </m:oMath>
                </a14:m>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l-GR" sz="2800" i="0" dirty="0" smtClean="0">
                        <a:solidFill>
                          <a:srgbClr val="C00000"/>
                        </a:solidFill>
                        <a:latin typeface="Cambria Math" panose="02040503050406030204" pitchFamily="18" charset="0"/>
                        <a:cs typeface="Times New Roman" panose="02020603050405020304" pitchFamily="18" charset="0"/>
                      </a:rPr>
                      <m:t>Λ</m:t>
                    </m:r>
                    <m:sSup>
                      <m:sSupPr>
                        <m:ctrlPr>
                          <a:rPr lang="en-US" sz="2800" i="1" dirty="0" smtClean="0">
                            <a:solidFill>
                              <a:srgbClr val="C00000"/>
                            </a:solidFill>
                            <a:latin typeface="Cambria Math" panose="02040503050406030204" pitchFamily="18" charset="0"/>
                            <a:cs typeface="Times New Roman" panose="02020603050405020304" pitchFamily="18" charset="0"/>
                          </a:rPr>
                        </m:ctrlPr>
                      </m:sSupPr>
                      <m:e>
                        <m:r>
                          <m:rPr>
                            <m:sty m:val="p"/>
                          </m:rPr>
                          <a:rPr lang="el-GR" sz="2800" i="0" dirty="0" smtClean="0">
                            <a:solidFill>
                              <a:srgbClr val="C00000"/>
                            </a:solidFill>
                            <a:latin typeface="Cambria Math" panose="02040503050406030204" pitchFamily="18" charset="0"/>
                            <a:cs typeface="Times New Roman" panose="02020603050405020304" pitchFamily="18" charset="0"/>
                          </a:rPr>
                          <m:t>Λ</m:t>
                        </m:r>
                      </m:e>
                      <m:sup>
                        <m:r>
                          <a:rPr lang="en-US" sz="2800" i="1" dirty="0" smtClean="0">
                            <a:solidFill>
                              <a:srgbClr val="C00000"/>
                            </a:solidFill>
                            <a:latin typeface="Cambria Math" panose="02040503050406030204" pitchFamily="18" charset="0"/>
                            <a:cs typeface="Times New Roman" panose="02020603050405020304" pitchFamily="18" charset="0"/>
                          </a:rPr>
                          <m:t>𝑇</m:t>
                        </m:r>
                      </m:sup>
                    </m:sSup>
                    <m:r>
                      <a:rPr lang="en-US" sz="2800" i="1" dirty="0" smtClean="0">
                        <a:solidFill>
                          <a:srgbClr val="C00000"/>
                        </a:solidFill>
                        <a:latin typeface="Cambria Math" panose="02040503050406030204" pitchFamily="18" charset="0"/>
                        <a:cs typeface="Times New Roman" panose="02020603050405020304" pitchFamily="18" charset="0"/>
                      </a:rPr>
                      <m:t>  +</m:t>
                    </m:r>
                    <m:r>
                      <a:rPr lang="en-US" sz="2800" i="1" dirty="0" smtClean="0">
                        <a:solidFill>
                          <a:srgbClr val="C00000"/>
                        </a:solidFill>
                        <a:latin typeface="Cambria Math" panose="02040503050406030204" pitchFamily="18" charset="0"/>
                        <a:cs typeface="Times New Roman" panose="02020603050405020304" pitchFamily="18" charset="0"/>
                      </a:rPr>
                      <m:t>𝑂</m:t>
                    </m:r>
                  </m:oMath>
                </a14:m>
                <a:endParaRPr lang="en-US" sz="2800" dirty="0">
                  <a:solidFill>
                    <a:srgbClr val="C00000"/>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 </a:t>
                </a:r>
                <a:r>
                  <a:rPr lang="en-US" sz="2800" dirty="0">
                    <a:latin typeface="Times New Roman" panose="02020603050405020304" pitchFamily="18" charset="0"/>
                    <a:cs typeface="Times New Roman" panose="02020603050405020304" pitchFamily="18" charset="0"/>
                  </a:rPr>
                  <a:t>is a matrix consisting of </a:t>
                </a:r>
                <a:r>
                  <a:rPr lang="en-US" sz="2800" dirty="0">
                    <a:solidFill>
                      <a:srgbClr val="C00000"/>
                    </a:solidFill>
                    <a:latin typeface="Times New Roman" panose="02020603050405020304" pitchFamily="18" charset="0"/>
                    <a:cs typeface="Times New Roman" panose="02020603050405020304" pitchFamily="18" charset="0"/>
                  </a:rPr>
                  <a:t>zeros </a:t>
                </a:r>
                <a:r>
                  <a:rPr lang="en-US" sz="2800" dirty="0" smtClean="0">
                    <a:solidFill>
                      <a:srgbClr val="C00000"/>
                    </a:solidFill>
                    <a:latin typeface="Times New Roman" panose="02020603050405020304" pitchFamily="18" charset="0"/>
                    <a:cs typeface="Times New Roman" panose="02020603050405020304" pitchFamily="18" charset="0"/>
                  </a:rPr>
                  <a:t>only.</a:t>
                </a:r>
              </a:p>
              <a:p>
                <a:pPr marL="457200" lvl="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Λ </a:t>
                </a:r>
                <a:r>
                  <a:rPr lang="en-US" sz="2800" dirty="0">
                    <a:latin typeface="Times New Roman" panose="02020603050405020304" pitchFamily="18" charset="0"/>
                    <a:cs typeface="Times New Roman" panose="02020603050405020304" pitchFamily="18" charset="0"/>
                  </a:rPr>
                  <a:t>is the matrix within brackets, which has as its columns the successive eigenvectors after rescaling by their corresponding eigenvalues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decomposition </a:t>
                </a:r>
                <a:r>
                  <a:rPr lang="en-US" sz="2800" dirty="0">
                    <a:latin typeface="Times New Roman" panose="02020603050405020304" pitchFamily="18" charset="0"/>
                    <a:cs typeface="Times New Roman" panose="02020603050405020304" pitchFamily="18" charset="0"/>
                  </a:rPr>
                  <a:t>of Σ </a:t>
                </a:r>
                <a:r>
                  <a:rPr lang="en-US" sz="2800" dirty="0" smtClean="0">
                    <a:latin typeface="Times New Roman" panose="02020603050405020304" pitchFamily="18" charset="0"/>
                    <a:cs typeface="Times New Roman" panose="02020603050405020304" pitchFamily="18" charset="0"/>
                  </a:rPr>
                  <a:t>in equation are </a:t>
                </a:r>
                <a:r>
                  <a:rPr lang="en-US" sz="2800" dirty="0">
                    <a:solidFill>
                      <a:srgbClr val="C00000"/>
                    </a:solidFill>
                    <a:latin typeface="Times New Roman" panose="02020603050405020304" pitchFamily="18" charset="0"/>
                    <a:cs typeface="Times New Roman" panose="02020603050405020304" pitchFamily="18" charset="0"/>
                  </a:rPr>
                  <a:t>not really useful </a:t>
                </a:r>
                <a:r>
                  <a:rPr lang="en-US" sz="2800" dirty="0">
                    <a:latin typeface="Times New Roman" panose="02020603050405020304" pitchFamily="18" charset="0"/>
                    <a:cs typeface="Times New Roman" panose="02020603050405020304" pitchFamily="18" charset="0"/>
                  </a:rPr>
                  <a:t>as they are consistent with the existence of as many factors as there are observed </a:t>
                </a:r>
                <a:r>
                  <a:rPr lang="en-US" sz="2800" dirty="0" smtClean="0">
                    <a:latin typeface="Times New Roman" panose="02020603050405020304" pitchFamily="18" charset="0"/>
                    <a:cs typeface="Times New Roman" panose="02020603050405020304" pitchFamily="18" charset="0"/>
                  </a:rPr>
                  <a:t>variables and </a:t>
                </a:r>
                <a:r>
                  <a:rPr lang="el-GR" sz="2800" dirty="0" smtClean="0">
                    <a:latin typeface="Times New Roman" panose="02020603050405020304" pitchFamily="18" charset="0"/>
                    <a:cs typeface="Times New Roman" panose="02020603050405020304" pitchFamily="18" charset="0"/>
                  </a:rPr>
                  <a:t>Ψ</a:t>
                </a:r>
                <a:r>
                  <a:rPr lang="en-US" sz="2800" dirty="0" smtClean="0">
                    <a:latin typeface="Times New Roman" panose="02020603050405020304" pitchFamily="18" charset="0"/>
                    <a:cs typeface="Times New Roman" panose="02020603050405020304" pitchFamily="18" charset="0"/>
                  </a:rPr>
                  <a:t>=0.</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One may disregard their contribution to the spectral decomposition to obtain the following approximation </a:t>
                </a:r>
              </a:p>
              <a:p>
                <a:pPr algn="ctr"/>
                <a14:m>
                  <m:oMath xmlns:m="http://schemas.openxmlformats.org/officeDocument/2006/math">
                    <m:r>
                      <m:rPr>
                        <m:sty m:val="p"/>
                      </m:rPr>
                      <a:rPr lang="el-GR" sz="2800" i="1">
                        <a:solidFill>
                          <a:srgbClr val="C00000"/>
                        </a:solidFill>
                        <a:latin typeface="Cambria Math" panose="02040503050406030204" pitchFamily="18" charset="0"/>
                        <a:cs typeface="Times New Roman" panose="02020603050405020304" pitchFamily="18" charset="0"/>
                      </a:rPr>
                      <m:t>Σ</m:t>
                    </m:r>
                    <m:r>
                      <a:rPr lang="en-US" sz="28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rgbClr val="C00000"/>
                        </a:solidFill>
                        <a:latin typeface="Cambria Math" panose="02040503050406030204" pitchFamily="18" charset="0"/>
                        <a:cs typeface="Times New Roman" panose="02020603050405020304" pitchFamily="18" charset="0"/>
                      </a:rPr>
                      <m:t>[</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i="1">
                            <a:solidFill>
                              <a:srgbClr val="C00000"/>
                            </a:solidFill>
                            <a:latin typeface="Cambria Math" panose="02040503050406030204" pitchFamily="18" charset="0"/>
                            <a:cs typeface="Times New Roman" panose="02020603050405020304" pitchFamily="18" charset="0"/>
                          </a:rPr>
                          <m:t>1</m:t>
                        </m:r>
                      </m:sub>
                    </m:sSub>
                    <m:r>
                      <a:rPr lang="en-US" sz="2800" i="1">
                        <a:solidFill>
                          <a:srgbClr val="C00000"/>
                        </a:solidFill>
                        <a:latin typeface="Cambria Math" panose="02040503050406030204" pitchFamily="18" charset="0"/>
                        <a:cs typeface="Times New Roman" panose="02020603050405020304" pitchFamily="18" charset="0"/>
                      </a:rPr>
                      <m:t>, …,</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oMath>
                </a14:m>
                <a:r>
                  <a:rPr lang="en-US" sz="2800" dirty="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a:rPr lang="en-US" sz="2800" i="1" dirty="0">
                        <a:solidFill>
                          <a:srgbClr val="C00000"/>
                        </a:solidFill>
                        <a:latin typeface="Cambria Math" panose="02040503050406030204" pitchFamily="18" charset="0"/>
                        <a:cs typeface="Times New Roman" panose="02020603050405020304" pitchFamily="18" charset="0"/>
                      </a:rPr>
                      <m:t> </m:t>
                    </m:r>
                    <m:d>
                      <m:dPr>
                        <m:begChr m:val="["/>
                        <m:endChr m:val="]"/>
                        <m:ctrlPr>
                          <a:rPr lang="en-US" sz="2800" i="1" dirty="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800" i="1" dirty="0">
                                <a:solidFill>
                                  <a:srgbClr val="C00000"/>
                                </a:solidFill>
                                <a:latin typeface="Cambria Math" panose="02040503050406030204" pitchFamily="18" charset="0"/>
                                <a:cs typeface="Times New Roman" panose="02020603050405020304" pitchFamily="18" charset="0"/>
                              </a:rPr>
                            </m:ctrlPr>
                          </m:mP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mr>
                          <m:mr>
                            <m:e>
                              <m:r>
                                <a:rPr lang="en-US" sz="2800" i="1" dirty="0">
                                  <a:solidFill>
                                    <a:srgbClr val="C00000"/>
                                  </a:solidFill>
                                  <a:latin typeface="Cambria Math" panose="02040503050406030204" pitchFamily="18" charset="0"/>
                                  <a:cs typeface="Times New Roman" panose="02020603050405020304" pitchFamily="18" charset="0"/>
                                </a:rPr>
                                <m:t>…</m:t>
                              </m:r>
                            </m:e>
                          </m:m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rad>
                              <m:sSub>
                                <m:sSubPr>
                                  <m:ctrlPr>
                                    <a:rPr lang="en-US" sz="2800" i="1">
                                      <a:solidFill>
                                        <a:srgbClr val="C00000"/>
                                      </a:solidFill>
                                      <a:latin typeface="Cambria Math" panose="02040503050406030204" pitchFamily="18" charset="0"/>
                                      <a:cs typeface="Times New Roman" panose="02020603050405020304" pitchFamily="18" charset="0"/>
                                    </a:rPr>
                                  </m:ctrlPr>
                                </m:sSubPr>
                                <m:e>
                                  <m:r>
                                    <a:rPr lang="en-US" sz="2800" i="1">
                                      <a:solidFill>
                                        <a:srgbClr val="C00000"/>
                                      </a:solidFill>
                                      <a:latin typeface="Cambria Math" panose="02040503050406030204" pitchFamily="18" charset="0"/>
                                      <a:cs typeface="Times New Roman" panose="02020603050405020304" pitchFamily="18" charset="0"/>
                                    </a:rPr>
                                    <m:t>𝑒</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mr>
                        </m:m>
                      </m:e>
                    </m:d>
                  </m:oMath>
                </a14:m>
                <a:r>
                  <a:rPr lang="en-US" sz="2800" dirty="0" smtClean="0">
                    <a:solidFill>
                      <a:srgbClr val="C00000"/>
                    </a:solidFill>
                    <a:latin typeface="Times New Roman" panose="02020603050405020304" pitchFamily="18" charset="0"/>
                    <a:cs typeface="Times New Roman" panose="02020603050405020304" pitchFamily="18" charset="0"/>
                  </a:rPr>
                  <a:t>+</a:t>
                </a:r>
                <a:r>
                  <a:rPr lang="el-GR" sz="2800" dirty="0" smtClean="0">
                    <a:solidFill>
                      <a:srgbClr val="C00000"/>
                    </a:solidFill>
                    <a:latin typeface="Times New Roman" panose="02020603050405020304" pitchFamily="18" charset="0"/>
                    <a:cs typeface="Times New Roman" panose="02020603050405020304" pitchFamily="18" charset="0"/>
                  </a:rPr>
                  <a:t>Ψ</a:t>
                </a:r>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800" b="0" i="1" dirty="0" smtClean="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b="0" i="0" dirty="0" smtClean="0">
                            <a:solidFill>
                              <a:srgbClr val="C00000"/>
                            </a:solidFill>
                            <a:latin typeface="Cambria Math" panose="02040503050406030204" pitchFamily="18" charset="0"/>
                            <a:cs typeface="Times New Roman" panose="02020603050405020304" pitchFamily="18" charset="0"/>
                          </a:rPr>
                          <m:t>∗</m:t>
                        </m:r>
                      </m:sup>
                    </m:sSup>
                    <m:sSup>
                      <m:sSupPr>
                        <m:ctrlPr>
                          <a:rPr lang="en-US" sz="2800" i="1" dirty="0">
                            <a:solidFill>
                              <a:srgbClr val="C00000"/>
                            </a:solidFill>
                            <a:latin typeface="Cambria Math" panose="02040503050406030204" pitchFamily="18" charset="0"/>
                            <a:cs typeface="Times New Roman" panose="02020603050405020304" pitchFamily="18" charset="0"/>
                          </a:rPr>
                        </m:ctrlPr>
                      </m:sSupPr>
                      <m:e>
                        <m:sSup>
                          <m:sSupPr>
                            <m:ctrlPr>
                              <a:rPr lang="en-US" sz="2800" i="1" dirty="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dirty="0">
                                <a:solidFill>
                                  <a:srgbClr val="C00000"/>
                                </a:solidFill>
                                <a:latin typeface="Cambria Math" panose="02040503050406030204" pitchFamily="18" charset="0"/>
                                <a:cs typeface="Times New Roman" panose="02020603050405020304" pitchFamily="18" charset="0"/>
                              </a:rPr>
                              <m:t>∗</m:t>
                            </m:r>
                          </m:sup>
                        </m:sSup>
                      </m:e>
                      <m:sup>
                        <m:r>
                          <a:rPr lang="en-US" sz="2800" b="0" i="1" dirty="0" smtClean="0">
                            <a:solidFill>
                              <a:srgbClr val="C00000"/>
                            </a:solidFill>
                            <a:latin typeface="Cambria Math" panose="02040503050406030204" pitchFamily="18" charset="0"/>
                            <a:cs typeface="Times New Roman" panose="02020603050405020304" pitchFamily="18" charset="0"/>
                          </a:rPr>
                          <m:t>𝑇</m:t>
                        </m:r>
                      </m:sup>
                    </m:sSup>
                  </m:oMath>
                </a14:m>
                <a:r>
                  <a:rPr lang="en-US" sz="2800" dirty="0" smtClean="0">
                    <a:solidFill>
                      <a:prstClr val="black"/>
                    </a:solidFill>
                    <a:latin typeface="Times New Roman" panose="02020603050405020304" pitchFamily="18" charset="0"/>
                    <a:cs typeface="Times New Roman" panose="02020603050405020304" pitchFamily="18" charset="0"/>
                  </a:rPr>
                  <a:t>+</a:t>
                </a:r>
                <a:r>
                  <a:rPr lang="el-GR" sz="2800" dirty="0">
                    <a:solidFill>
                      <a:srgbClr val="C00000"/>
                    </a:solidFill>
                    <a:latin typeface="Times New Roman" panose="02020603050405020304" pitchFamily="18" charset="0"/>
                    <a:cs typeface="Times New Roman" panose="02020603050405020304" pitchFamily="18" charset="0"/>
                  </a:rPr>
                  <a:t> </a:t>
                </a:r>
                <a:r>
                  <a:rPr lang="el-GR" sz="2800" dirty="0" smtClean="0">
                    <a:solidFill>
                      <a:srgbClr val="C00000"/>
                    </a:solidFill>
                    <a:latin typeface="Times New Roman" panose="02020603050405020304" pitchFamily="18" charset="0"/>
                    <a:cs typeface="Times New Roman" panose="02020603050405020304" pitchFamily="18" charset="0"/>
                  </a:rPr>
                  <a:t>Ψ</a:t>
                </a:r>
                <a:r>
                  <a:rPr lang="en-US" sz="2800" dirty="0" smtClean="0">
                    <a:solidFill>
                      <a:srgbClr val="C00000"/>
                    </a:solidFill>
                    <a:latin typeface="Times New Roman" panose="02020603050405020304" pitchFamily="18" charset="0"/>
                    <a:cs typeface="Times New Roman" panose="02020603050405020304" pitchFamily="18" charset="0"/>
                  </a:rPr>
                  <a:t> , </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𝑚</m:t>
                    </m:r>
                    <m:r>
                      <a:rPr lang="en-US" sz="2800" i="1" dirty="0" smtClean="0">
                        <a:solidFill>
                          <a:srgbClr val="C00000"/>
                        </a:solidFill>
                        <a:latin typeface="Cambria Math" panose="02040503050406030204" pitchFamily="18" charset="0"/>
                        <a:cs typeface="Times New Roman" panose="02020603050405020304" pitchFamily="18" charset="0"/>
                      </a:rPr>
                      <m:t>&lt;</m:t>
                    </m:r>
                    <m:r>
                      <a:rPr lang="en-US" sz="2800" i="1" dirty="0" smtClean="0">
                        <a:solidFill>
                          <a:srgbClr val="C00000"/>
                        </a:solidFill>
                        <a:latin typeface="Cambria Math" panose="02040503050406030204" pitchFamily="18" charset="0"/>
                        <a:cs typeface="Times New Roman" panose="02020603050405020304" pitchFamily="18" charset="0"/>
                      </a:rPr>
                      <m:t>𝑞</m:t>
                    </m:r>
                  </m:oMath>
                </a14:m>
                <a:endParaRPr lang="en-US" sz="2800"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21771"/>
                <a:ext cx="12192000" cy="6801606"/>
              </a:xfrm>
              <a:prstGeom prst="rect">
                <a:avLst/>
              </a:prstGeom>
              <a:blipFill rotWithShape="0">
                <a:blip r:embed="rId2"/>
                <a:stretch>
                  <a:fillRect l="-1000" t="-987" r="-400"/>
                </a:stretch>
              </a:blipFill>
            </p:spPr>
            <p:txBody>
              <a:bodyPr/>
              <a:lstStyle/>
              <a:p>
                <a:r>
                  <a:rPr lang="en-US">
                    <a:noFill/>
                  </a:rPr>
                  <a:t> </a:t>
                </a:r>
              </a:p>
            </p:txBody>
          </p:sp>
        </mc:Fallback>
      </mc:AlternateContent>
    </p:spTree>
    <p:extLst>
      <p:ext uri="{BB962C8B-B14F-4D97-AF65-F5344CB8AC3E}">
        <p14:creationId xmlns:p14="http://schemas.microsoft.com/office/powerpoint/2010/main" val="757095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21771"/>
                <a:ext cx="12192000" cy="5995744"/>
              </a:xfrm>
              <a:prstGeom prst="rect">
                <a:avLst/>
              </a:prstGeom>
            </p:spPr>
            <p:txBody>
              <a:bodyPr wrap="square">
                <a:spAutoFit/>
              </a:bodyPr>
              <a:lstStyle/>
              <a:p>
                <a:pPr algn="ctr"/>
                <a:r>
                  <a:rPr lang="en-US" sz="2800" dirty="0" smtClean="0">
                    <a:solidFill>
                      <a:prstClr val="black"/>
                    </a:solidFill>
                    <a:latin typeface="Times New Roman" panose="02020603050405020304" pitchFamily="18" charset="0"/>
                    <a:cs typeface="Times New Roman" panose="02020603050405020304" pitchFamily="18" charset="0"/>
                  </a:rPr>
                  <a:t>Principal Component Method for Factor </a:t>
                </a:r>
                <a:r>
                  <a:rPr lang="en-US" sz="2800" dirty="0">
                    <a:solidFill>
                      <a:prstClr val="black"/>
                    </a:solidFill>
                    <a:latin typeface="Times New Roman" panose="02020603050405020304" pitchFamily="18" charset="0"/>
                    <a:cs typeface="Times New Roman" panose="02020603050405020304" pitchFamily="18" charset="0"/>
                  </a:rPr>
                  <a:t>Analysis </a:t>
                </a:r>
                <a:endParaRPr lang="en-US" sz="2800" dirty="0" smtClean="0">
                  <a:solidFill>
                    <a:prstClr val="black"/>
                  </a:solidFill>
                  <a:latin typeface="Times New Roman" panose="02020603050405020304" pitchFamily="18" charset="0"/>
                  <a:cs typeface="Times New Roman" panose="02020603050405020304" pitchFamily="18" charset="0"/>
                </a:endParaRPr>
              </a:p>
              <a:p>
                <a:pPr algn="ct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Spectral </a:t>
                </a:r>
                <a:r>
                  <a:rPr lang="en-US" sz="2800" dirty="0">
                    <a:latin typeface="Times New Roman" panose="02020603050405020304" pitchFamily="18" charset="0"/>
                    <a:cs typeface="Times New Roman" panose="02020603050405020304" pitchFamily="18" charset="0"/>
                  </a:rPr>
                  <a:t>decomposition of a covariance or correlation matrix, denoted </a:t>
                </a:r>
                <a:r>
                  <a:rPr lang="en-US" sz="2800" dirty="0" smtClean="0">
                    <a:latin typeface="Times New Roman" panose="02020603050405020304" pitchFamily="18" charset="0"/>
                    <a:cs typeface="Times New Roman" panose="02020603050405020304" pitchFamily="18" charset="0"/>
                  </a:rPr>
                  <a:t>Σ</a:t>
                </a:r>
              </a:p>
              <a:p>
                <a:pPr algn="ctr"/>
                <a14:m>
                  <m:oMath xmlns:m="http://schemas.openxmlformats.org/officeDocument/2006/math">
                    <m:r>
                      <m:rPr>
                        <m:sty m:val="p"/>
                      </m:rPr>
                      <a:rPr lang="el-GR" sz="2800" i="1" smtClean="0">
                        <a:solidFill>
                          <a:srgbClr val="C00000"/>
                        </a:solidFill>
                        <a:latin typeface="Cambria Math" panose="02040503050406030204" pitchFamily="18" charset="0"/>
                        <a:cs typeface="Times New Roman" panose="02020603050405020304" pitchFamily="18" charset="0"/>
                      </a:rPr>
                      <m:t>Σ</m:t>
                    </m:r>
                    <m:r>
                      <a:rPr lang="en-US" sz="2800" b="0" i="1" smtClean="0">
                        <a:solidFill>
                          <a:srgbClr val="C00000"/>
                        </a:solidFill>
                        <a:latin typeface="Cambria Math" panose="02040503050406030204" pitchFamily="18" charset="0"/>
                        <a:cs typeface="Times New Roman" panose="02020603050405020304" pitchFamily="18" charset="0"/>
                      </a:rPr>
                      <m:t>=[</m:t>
                    </m:r>
                    <m:rad>
                      <m:radPr>
                        <m:degHide m:val="on"/>
                        <m:ctrlPr>
                          <a:rPr lang="en-US" sz="2800" b="0" i="1" smtClean="0">
                            <a:solidFill>
                              <a:srgbClr val="C00000"/>
                            </a:solidFill>
                            <a:latin typeface="Cambria Math" panose="02040503050406030204" pitchFamily="18" charset="0"/>
                            <a:cs typeface="Times New Roman" panose="02020603050405020304" pitchFamily="18" charset="0"/>
                          </a:rPr>
                        </m:ctrlPr>
                      </m:radPr>
                      <m:deg/>
                      <m:e>
                        <m:sSub>
                          <m:sSubPr>
                            <m:ctrlPr>
                              <a:rPr lang="en-US" sz="2800" b="0" i="1" smtClean="0">
                                <a:solidFill>
                                  <a:srgbClr val="C00000"/>
                                </a:solidFill>
                                <a:latin typeface="Cambria Math" panose="02040503050406030204" pitchFamily="18" charset="0"/>
                                <a:cs typeface="Times New Roman" panose="02020603050405020304" pitchFamily="18" charset="0"/>
                              </a:rPr>
                            </m:ctrlPr>
                          </m:sSubPr>
                          <m:e>
                            <m:r>
                              <m:rPr>
                                <m:sty m:val="p"/>
                              </m:rPr>
                              <a:rPr lang="el-GR" sz="2800" b="0" i="1" smtClean="0">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1</m:t>
                            </m:r>
                          </m:sub>
                        </m:sSub>
                      </m:e>
                    </m:rad>
                    <m:sSub>
                      <m:sSubPr>
                        <m:ctrlPr>
                          <a:rPr lang="en-US" sz="2800" b="1" i="1" smtClean="0">
                            <a:solidFill>
                              <a:srgbClr val="C00000"/>
                            </a:solidFill>
                            <a:latin typeface="Cambria Math" panose="02040503050406030204" pitchFamily="18" charset="0"/>
                            <a:cs typeface="Times New Roman" panose="02020603050405020304" pitchFamily="18" charset="0"/>
                          </a:rPr>
                        </m:ctrlPr>
                      </m:sSubPr>
                      <m:e>
                        <m:r>
                          <a:rPr lang="en-US" sz="2800" b="1" i="1" smtClean="0">
                            <a:solidFill>
                              <a:srgbClr val="C00000"/>
                            </a:solidFill>
                            <a:latin typeface="Cambria Math" panose="02040503050406030204" pitchFamily="18" charset="0"/>
                            <a:cs typeface="Times New Roman" panose="02020603050405020304" pitchFamily="18" charset="0"/>
                          </a:rPr>
                          <m:t>𝒆</m:t>
                        </m:r>
                      </m:e>
                      <m:sub>
                        <m:r>
                          <a:rPr lang="en-US" sz="2800" b="1" i="1" smtClean="0">
                            <a:solidFill>
                              <a:srgbClr val="C00000"/>
                            </a:solidFill>
                            <a:latin typeface="Cambria Math" panose="02040503050406030204" pitchFamily="18" charset="0"/>
                            <a:cs typeface="Times New Roman" panose="02020603050405020304" pitchFamily="18" charset="0"/>
                          </a:rPr>
                          <m:t>𝟏</m:t>
                        </m:r>
                      </m:sub>
                    </m:sSub>
                    <m:r>
                      <a:rPr lang="en-US" sz="2800" b="0" i="1" smtClean="0">
                        <a:solidFill>
                          <a:srgbClr val="C00000"/>
                        </a:solidFill>
                        <a:latin typeface="Cambria Math" panose="02040503050406030204" pitchFamily="18" charset="0"/>
                        <a:cs typeface="Times New Roman" panose="02020603050405020304" pitchFamily="18" charset="0"/>
                      </a:rPr>
                      <m:t>, …,</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𝑞</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1" i="1" smtClean="0">
                            <a:solidFill>
                              <a:srgbClr val="C00000"/>
                            </a:solidFill>
                            <a:latin typeface="Cambria Math" panose="02040503050406030204" pitchFamily="18" charset="0"/>
                            <a:cs typeface="Times New Roman" panose="02020603050405020304" pitchFamily="18" charset="0"/>
                          </a:rPr>
                          <m:t>𝒒</m:t>
                        </m:r>
                      </m:sub>
                    </m:sSub>
                  </m:oMath>
                </a14:m>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 </m:t>
                    </m:r>
                    <m:d>
                      <m:dPr>
                        <m:begChr m:val="["/>
                        <m:endChr m:val="]"/>
                        <m:ctrlPr>
                          <a:rPr lang="en-US" sz="2800" i="1" dirty="0" smtClean="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800" i="1" dirty="0">
                                <a:solidFill>
                                  <a:srgbClr val="C00000"/>
                                </a:solidFill>
                                <a:latin typeface="Cambria Math" panose="02040503050406030204" pitchFamily="18" charset="0"/>
                                <a:cs typeface="Times New Roman" panose="02020603050405020304" pitchFamily="18" charset="0"/>
                              </a:rPr>
                            </m:ctrlPr>
                          </m:mP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1" i="1">
                                      <a:solidFill>
                                        <a:srgbClr val="C00000"/>
                                      </a:solidFill>
                                      <a:latin typeface="Cambria Math" panose="02040503050406030204" pitchFamily="18" charset="0"/>
                                      <a:cs typeface="Times New Roman" panose="02020603050405020304" pitchFamily="18" charset="0"/>
                                    </a:rPr>
                                    <m:t>𝟏</m:t>
                                  </m:r>
                                </m:sub>
                              </m:sSub>
                            </m:e>
                          </m:mr>
                          <m:mr>
                            <m:e>
                              <m:r>
                                <a:rPr lang="en-US" sz="2800" b="0" i="1" dirty="0" smtClean="0">
                                  <a:solidFill>
                                    <a:srgbClr val="C00000"/>
                                  </a:solidFill>
                                  <a:latin typeface="Cambria Math" panose="02040503050406030204" pitchFamily="18" charset="0"/>
                                  <a:cs typeface="Times New Roman" panose="02020603050405020304" pitchFamily="18" charset="0"/>
                                </a:rPr>
                                <m:t>…</m:t>
                              </m:r>
                            </m:e>
                          </m:m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𝑞</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1" i="1">
                                      <a:solidFill>
                                        <a:srgbClr val="C00000"/>
                                      </a:solidFill>
                                      <a:latin typeface="Cambria Math" panose="02040503050406030204" pitchFamily="18" charset="0"/>
                                      <a:cs typeface="Times New Roman" panose="02020603050405020304" pitchFamily="18" charset="0"/>
                                    </a:rPr>
                                    <m:t>𝒒</m:t>
                                  </m:r>
                                </m:sub>
                              </m:sSub>
                            </m:e>
                          </m:mr>
                        </m:m>
                      </m:e>
                    </m:d>
                  </m:oMath>
                </a14:m>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l-GR" sz="2800" i="0" dirty="0" smtClean="0">
                        <a:solidFill>
                          <a:srgbClr val="C00000"/>
                        </a:solidFill>
                        <a:latin typeface="Cambria Math" panose="02040503050406030204" pitchFamily="18" charset="0"/>
                        <a:cs typeface="Times New Roman" panose="02020603050405020304" pitchFamily="18" charset="0"/>
                      </a:rPr>
                      <m:t>Λ</m:t>
                    </m:r>
                    <m:sSup>
                      <m:sSupPr>
                        <m:ctrlPr>
                          <a:rPr lang="en-US" sz="2800" i="1" dirty="0" smtClean="0">
                            <a:solidFill>
                              <a:srgbClr val="C00000"/>
                            </a:solidFill>
                            <a:latin typeface="Cambria Math" panose="02040503050406030204" pitchFamily="18" charset="0"/>
                            <a:cs typeface="Times New Roman" panose="02020603050405020304" pitchFamily="18" charset="0"/>
                          </a:rPr>
                        </m:ctrlPr>
                      </m:sSupPr>
                      <m:e>
                        <m:r>
                          <m:rPr>
                            <m:sty m:val="p"/>
                          </m:rPr>
                          <a:rPr lang="el-GR" sz="2800" i="0" dirty="0" smtClean="0">
                            <a:solidFill>
                              <a:srgbClr val="C00000"/>
                            </a:solidFill>
                            <a:latin typeface="Cambria Math" panose="02040503050406030204" pitchFamily="18" charset="0"/>
                            <a:cs typeface="Times New Roman" panose="02020603050405020304" pitchFamily="18" charset="0"/>
                          </a:rPr>
                          <m:t>Λ</m:t>
                        </m:r>
                      </m:e>
                      <m:sup>
                        <m:r>
                          <a:rPr lang="en-US" sz="2800" i="1" dirty="0" smtClean="0">
                            <a:solidFill>
                              <a:srgbClr val="C00000"/>
                            </a:solidFill>
                            <a:latin typeface="Cambria Math" panose="02040503050406030204" pitchFamily="18" charset="0"/>
                            <a:cs typeface="Times New Roman" panose="02020603050405020304" pitchFamily="18" charset="0"/>
                          </a:rPr>
                          <m:t>𝑇</m:t>
                        </m:r>
                      </m:sup>
                    </m:sSup>
                    <m:r>
                      <a:rPr lang="en-US" sz="2800" i="1" dirty="0" smtClean="0">
                        <a:solidFill>
                          <a:srgbClr val="C00000"/>
                        </a:solidFill>
                        <a:latin typeface="Cambria Math" panose="02040503050406030204" pitchFamily="18" charset="0"/>
                        <a:cs typeface="Times New Roman" panose="02020603050405020304" pitchFamily="18" charset="0"/>
                      </a:rPr>
                      <m:t>  +</m:t>
                    </m:r>
                    <m:r>
                      <a:rPr lang="en-US" sz="2800" i="1" dirty="0" smtClean="0">
                        <a:solidFill>
                          <a:srgbClr val="C00000"/>
                        </a:solidFill>
                        <a:latin typeface="Cambria Math" panose="02040503050406030204" pitchFamily="18" charset="0"/>
                        <a:cs typeface="Times New Roman" panose="02020603050405020304" pitchFamily="18" charset="0"/>
                      </a:rPr>
                      <m:t>𝑂</m:t>
                    </m:r>
                  </m:oMath>
                </a14:m>
                <a:endParaRPr lang="en-US" sz="2800" dirty="0">
                  <a:solidFill>
                    <a:srgbClr val="C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One may disregard their contribution to the spectral decomposition to obtain the following approximation </a:t>
                </a:r>
              </a:p>
              <a:p>
                <a:pPr algn="ctr"/>
                <a14:m>
                  <m:oMath xmlns:m="http://schemas.openxmlformats.org/officeDocument/2006/math">
                    <m:r>
                      <m:rPr>
                        <m:sty m:val="p"/>
                      </m:rPr>
                      <a:rPr lang="el-GR" sz="2800" i="1">
                        <a:solidFill>
                          <a:srgbClr val="C00000"/>
                        </a:solidFill>
                        <a:latin typeface="Cambria Math" panose="02040503050406030204" pitchFamily="18" charset="0"/>
                        <a:cs typeface="Times New Roman" panose="02020603050405020304" pitchFamily="18" charset="0"/>
                      </a:rPr>
                      <m:t>Σ</m:t>
                    </m:r>
                    <m:r>
                      <a:rPr lang="en-US" sz="2800" i="1" dirty="0" smtClean="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rgbClr val="C00000"/>
                        </a:solidFill>
                        <a:latin typeface="Cambria Math" panose="02040503050406030204" pitchFamily="18" charset="0"/>
                        <a:cs typeface="Times New Roman" panose="02020603050405020304" pitchFamily="18" charset="0"/>
                      </a:rPr>
                      <m:t>[</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1" i="1">
                            <a:solidFill>
                              <a:srgbClr val="C00000"/>
                            </a:solidFill>
                            <a:latin typeface="Cambria Math" panose="02040503050406030204" pitchFamily="18" charset="0"/>
                            <a:cs typeface="Times New Roman" panose="02020603050405020304" pitchFamily="18" charset="0"/>
                          </a:rPr>
                          <m:t>𝟏</m:t>
                        </m:r>
                      </m:sub>
                    </m:sSub>
                    <m:r>
                      <a:rPr lang="en-US" sz="2800" i="1">
                        <a:solidFill>
                          <a:srgbClr val="C00000"/>
                        </a:solidFill>
                        <a:latin typeface="Cambria Math" panose="02040503050406030204" pitchFamily="18" charset="0"/>
                        <a:cs typeface="Times New Roman" panose="02020603050405020304" pitchFamily="18" charset="0"/>
                      </a:rPr>
                      <m:t>, …,</m:t>
                    </m:r>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smtClean="0">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1" i="1" smtClean="0">
                            <a:solidFill>
                              <a:srgbClr val="C00000"/>
                            </a:solidFill>
                            <a:latin typeface="Cambria Math" panose="02040503050406030204" pitchFamily="18" charset="0"/>
                            <a:cs typeface="Times New Roman" panose="02020603050405020304" pitchFamily="18" charset="0"/>
                          </a:rPr>
                          <m:t>𝒌</m:t>
                        </m:r>
                      </m:sub>
                    </m:sSub>
                  </m:oMath>
                </a14:m>
                <a:r>
                  <a:rPr lang="en-US" sz="2800" dirty="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a:rPr lang="en-US" sz="2800" i="1" dirty="0">
                        <a:solidFill>
                          <a:srgbClr val="C00000"/>
                        </a:solidFill>
                        <a:latin typeface="Cambria Math" panose="02040503050406030204" pitchFamily="18" charset="0"/>
                        <a:cs typeface="Times New Roman" panose="02020603050405020304" pitchFamily="18" charset="0"/>
                      </a:rPr>
                      <m:t> </m:t>
                    </m:r>
                    <m:d>
                      <m:dPr>
                        <m:begChr m:val="["/>
                        <m:endChr m:val="]"/>
                        <m:ctrlPr>
                          <a:rPr lang="en-US" sz="2800" i="1" dirty="0">
                            <a:solidFill>
                              <a:srgbClr val="C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2800" i="1" dirty="0">
                                <a:solidFill>
                                  <a:srgbClr val="C00000"/>
                                </a:solidFill>
                                <a:latin typeface="Cambria Math" panose="02040503050406030204" pitchFamily="18" charset="0"/>
                                <a:cs typeface="Times New Roman" panose="02020603050405020304" pitchFamily="18" charset="0"/>
                              </a:rPr>
                            </m:ctrlPr>
                          </m:mP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i="1">
                                          <a:solidFill>
                                            <a:srgbClr val="C00000"/>
                                          </a:solidFill>
                                          <a:latin typeface="Cambria Math" panose="02040503050406030204" pitchFamily="18" charset="0"/>
                                          <a:cs typeface="Times New Roman" panose="02020603050405020304" pitchFamily="18" charset="0"/>
                                        </a:rPr>
                                        <m:t>1</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mr>
                          <m:mr>
                            <m:e>
                              <m:r>
                                <a:rPr lang="en-US" sz="2800" i="1" dirty="0">
                                  <a:solidFill>
                                    <a:srgbClr val="C00000"/>
                                  </a:solidFill>
                                  <a:latin typeface="Cambria Math" panose="02040503050406030204" pitchFamily="18" charset="0"/>
                                  <a:cs typeface="Times New Roman" panose="02020603050405020304" pitchFamily="18" charset="0"/>
                                </a:rPr>
                                <m:t>…</m:t>
                              </m:r>
                            </m:e>
                          </m:mr>
                          <m:mr>
                            <m:e>
                              <m:rad>
                                <m:radPr>
                                  <m:degHide m:val="on"/>
                                  <m:ctrlPr>
                                    <a:rPr lang="en-US" sz="2800" i="1">
                                      <a:solidFill>
                                        <a:srgbClr val="C00000"/>
                                      </a:solidFill>
                                      <a:latin typeface="Cambria Math" panose="02040503050406030204" pitchFamily="18" charset="0"/>
                                      <a:cs typeface="Times New Roman" panose="02020603050405020304" pitchFamily="18" charset="0"/>
                                    </a:rPr>
                                  </m:ctrlPr>
                                </m:radPr>
                                <m:deg/>
                                <m:e>
                                  <m:sSub>
                                    <m:sSubPr>
                                      <m:ctrlPr>
                                        <a:rPr lang="en-US" sz="2800" i="1">
                                          <a:solidFill>
                                            <a:srgbClr val="C00000"/>
                                          </a:solidFill>
                                          <a:latin typeface="Cambria Math" panose="02040503050406030204" pitchFamily="18" charset="0"/>
                                          <a:cs typeface="Times New Roman" panose="02020603050405020304" pitchFamily="18" charset="0"/>
                                        </a:rPr>
                                      </m:ctrlPr>
                                    </m:sSubPr>
                                    <m:e>
                                      <m:r>
                                        <m:rPr>
                                          <m:sty m:val="p"/>
                                        </m:rPr>
                                        <a:rPr lang="el-GR" sz="2800" i="1">
                                          <a:solidFill>
                                            <a:srgbClr val="C00000"/>
                                          </a:solidFill>
                                          <a:latin typeface="Cambria Math" panose="02040503050406030204" pitchFamily="18" charset="0"/>
                                          <a:cs typeface="Times New Roman" panose="02020603050405020304" pitchFamily="18" charset="0"/>
                                        </a:rPr>
                                        <m:t>λ</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rad>
                              <m:sSub>
                                <m:sSubPr>
                                  <m:ctrlPr>
                                    <a:rPr lang="en-US" sz="2800" b="1" i="1">
                                      <a:solidFill>
                                        <a:srgbClr val="C00000"/>
                                      </a:solidFill>
                                      <a:latin typeface="Cambria Math" panose="02040503050406030204" pitchFamily="18" charset="0"/>
                                      <a:cs typeface="Times New Roman" panose="02020603050405020304" pitchFamily="18" charset="0"/>
                                    </a:rPr>
                                  </m:ctrlPr>
                                </m:sSubPr>
                                <m:e>
                                  <m:r>
                                    <a:rPr lang="en-US" sz="2800" b="1" i="1">
                                      <a:solidFill>
                                        <a:srgbClr val="C00000"/>
                                      </a:solidFill>
                                      <a:latin typeface="Cambria Math" panose="02040503050406030204" pitchFamily="18" charset="0"/>
                                      <a:cs typeface="Times New Roman" panose="02020603050405020304" pitchFamily="18" charset="0"/>
                                    </a:rPr>
                                    <m:t>𝒆</m:t>
                                  </m:r>
                                </m:e>
                                <m:sub>
                                  <m:r>
                                    <a:rPr lang="en-US" sz="2800" b="0" i="1" smtClean="0">
                                      <a:solidFill>
                                        <a:srgbClr val="C00000"/>
                                      </a:solidFill>
                                      <a:latin typeface="Cambria Math" panose="02040503050406030204" pitchFamily="18" charset="0"/>
                                      <a:cs typeface="Times New Roman" panose="02020603050405020304" pitchFamily="18" charset="0"/>
                                    </a:rPr>
                                    <m:t>𝑘</m:t>
                                  </m:r>
                                </m:sub>
                              </m:sSub>
                            </m:e>
                          </m:mr>
                        </m:m>
                      </m:e>
                    </m:d>
                  </m:oMath>
                </a14:m>
                <a:r>
                  <a:rPr lang="en-US" sz="2800" dirty="0" smtClean="0">
                    <a:solidFill>
                      <a:srgbClr val="C00000"/>
                    </a:solidFill>
                    <a:latin typeface="Times New Roman" panose="02020603050405020304" pitchFamily="18" charset="0"/>
                    <a:cs typeface="Times New Roman" panose="02020603050405020304" pitchFamily="18" charset="0"/>
                  </a:rPr>
                  <a:t>+</a:t>
                </a:r>
                <a:r>
                  <a:rPr lang="el-GR" sz="2800" dirty="0" smtClean="0">
                    <a:solidFill>
                      <a:srgbClr val="C00000"/>
                    </a:solidFill>
                    <a:latin typeface="Times New Roman" panose="02020603050405020304" pitchFamily="18" charset="0"/>
                    <a:cs typeface="Times New Roman" panose="02020603050405020304" pitchFamily="18" charset="0"/>
                  </a:rPr>
                  <a:t>Ψ</a:t>
                </a:r>
                <a:r>
                  <a:rPr lang="en-US" sz="28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2800" b="0" i="1" dirty="0" smtClean="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b="0" i="0" dirty="0" smtClean="0">
                            <a:solidFill>
                              <a:srgbClr val="C00000"/>
                            </a:solidFill>
                            <a:latin typeface="Cambria Math" panose="02040503050406030204" pitchFamily="18" charset="0"/>
                            <a:cs typeface="Times New Roman" panose="02020603050405020304" pitchFamily="18" charset="0"/>
                          </a:rPr>
                          <m:t>∗</m:t>
                        </m:r>
                      </m:sup>
                    </m:sSup>
                    <m:sSup>
                      <m:sSupPr>
                        <m:ctrlPr>
                          <a:rPr lang="en-US" sz="2800" i="1" dirty="0">
                            <a:solidFill>
                              <a:srgbClr val="C00000"/>
                            </a:solidFill>
                            <a:latin typeface="Cambria Math" panose="02040503050406030204" pitchFamily="18" charset="0"/>
                            <a:cs typeface="Times New Roman" panose="02020603050405020304" pitchFamily="18" charset="0"/>
                          </a:rPr>
                        </m:ctrlPr>
                      </m:sSupPr>
                      <m:e>
                        <m:sSup>
                          <m:sSupPr>
                            <m:ctrlPr>
                              <a:rPr lang="en-US" sz="2800" i="1" dirty="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dirty="0">
                                <a:solidFill>
                                  <a:srgbClr val="C00000"/>
                                </a:solidFill>
                                <a:latin typeface="Cambria Math" panose="02040503050406030204" pitchFamily="18" charset="0"/>
                                <a:cs typeface="Times New Roman" panose="02020603050405020304" pitchFamily="18" charset="0"/>
                              </a:rPr>
                              <m:t>∗</m:t>
                            </m:r>
                          </m:sup>
                        </m:sSup>
                      </m:e>
                      <m:sup>
                        <m:r>
                          <a:rPr lang="en-US" sz="2800" b="0" i="1" dirty="0" smtClean="0">
                            <a:solidFill>
                              <a:srgbClr val="C00000"/>
                            </a:solidFill>
                            <a:latin typeface="Cambria Math" panose="02040503050406030204" pitchFamily="18" charset="0"/>
                            <a:cs typeface="Times New Roman" panose="02020603050405020304" pitchFamily="18" charset="0"/>
                          </a:rPr>
                          <m:t>𝑇</m:t>
                        </m:r>
                      </m:sup>
                    </m:sSup>
                  </m:oMath>
                </a14:m>
                <a:r>
                  <a:rPr lang="en-US" sz="2800" dirty="0" smtClean="0">
                    <a:solidFill>
                      <a:prstClr val="black"/>
                    </a:solidFill>
                    <a:latin typeface="Times New Roman" panose="02020603050405020304" pitchFamily="18" charset="0"/>
                    <a:cs typeface="Times New Roman" panose="02020603050405020304" pitchFamily="18" charset="0"/>
                  </a:rPr>
                  <a:t>+</a:t>
                </a:r>
                <a:r>
                  <a:rPr lang="el-GR" sz="2800" dirty="0">
                    <a:solidFill>
                      <a:srgbClr val="C00000"/>
                    </a:solidFill>
                    <a:latin typeface="Times New Roman" panose="02020603050405020304" pitchFamily="18" charset="0"/>
                    <a:cs typeface="Times New Roman" panose="02020603050405020304" pitchFamily="18" charset="0"/>
                  </a:rPr>
                  <a:t> </a:t>
                </a:r>
                <a:r>
                  <a:rPr lang="el-GR" sz="2800" dirty="0" smtClean="0">
                    <a:solidFill>
                      <a:srgbClr val="C00000"/>
                    </a:solidFill>
                    <a:latin typeface="Times New Roman" panose="02020603050405020304" pitchFamily="18" charset="0"/>
                    <a:cs typeface="Times New Roman" panose="02020603050405020304" pitchFamily="18" charset="0"/>
                  </a:rPr>
                  <a:t>Ψ</a:t>
                </a:r>
                <a:r>
                  <a:rPr lang="en-US" sz="2800" dirty="0" smtClean="0">
                    <a:solidFill>
                      <a:srgbClr val="C00000"/>
                    </a:solidFill>
                    <a:latin typeface="Times New Roman" panose="02020603050405020304" pitchFamily="18" charset="0"/>
                    <a:cs typeface="Times New Roman" panose="02020603050405020304" pitchFamily="18" charset="0"/>
                  </a:rPr>
                  <a:t> , </a:t>
                </a:r>
                <a14:m>
                  <m:oMath xmlns:m="http://schemas.openxmlformats.org/officeDocument/2006/math">
                    <m:r>
                      <a:rPr lang="en-US" sz="2800" b="0" i="1" dirty="0" smtClean="0">
                        <a:solidFill>
                          <a:srgbClr val="C00000"/>
                        </a:solidFill>
                        <a:latin typeface="Cambria Math" panose="02040503050406030204" pitchFamily="18" charset="0"/>
                        <a:cs typeface="Times New Roman" panose="02020603050405020304" pitchFamily="18" charset="0"/>
                      </a:rPr>
                      <m:t>𝑘</m:t>
                    </m:r>
                    <m:r>
                      <a:rPr lang="en-US" sz="2800" i="1" dirty="0" smtClean="0">
                        <a:solidFill>
                          <a:srgbClr val="C00000"/>
                        </a:solidFill>
                        <a:latin typeface="Cambria Math" panose="02040503050406030204" pitchFamily="18" charset="0"/>
                        <a:cs typeface="Times New Roman" panose="02020603050405020304" pitchFamily="18" charset="0"/>
                      </a:rPr>
                      <m:t>&lt;</m:t>
                    </m:r>
                    <m:r>
                      <a:rPr lang="en-US" sz="2800" i="1" dirty="0" smtClean="0">
                        <a:solidFill>
                          <a:srgbClr val="C00000"/>
                        </a:solidFill>
                        <a:latin typeface="Cambria Math" panose="02040503050406030204" pitchFamily="18" charset="0"/>
                        <a:cs typeface="Times New Roman" panose="02020603050405020304" pitchFamily="18" charset="0"/>
                      </a:rPr>
                      <m:t>𝑞</m:t>
                    </m:r>
                  </m:oMath>
                </a14:m>
                <a:endParaRPr lang="en-US" sz="2800" dirty="0" smtClean="0">
                  <a:solidFill>
                    <a:prstClr val="black"/>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m:rPr>
                          <m:nor/>
                        </m:rPr>
                        <a:rPr lang="el-GR" sz="2800" dirty="0">
                          <a:solidFill>
                            <a:srgbClr val="C00000"/>
                          </a:solidFill>
                          <a:latin typeface="Times New Roman" panose="02020603050405020304" pitchFamily="18" charset="0"/>
                          <a:cs typeface="Times New Roman" panose="02020603050405020304" pitchFamily="18" charset="0"/>
                        </a:rPr>
                        <m:t>Ψ</m:t>
                      </m:r>
                      <m:r>
                        <a:rPr lang="en-US" sz="2800" b="0" i="1" dirty="0" smtClean="0">
                          <a:solidFill>
                            <a:srgbClr val="C00000"/>
                          </a:solidFill>
                          <a:latin typeface="Cambria Math" panose="02040503050406030204" pitchFamily="18" charset="0"/>
                          <a:cs typeface="Times New Roman" panose="02020603050405020304" pitchFamily="18" charset="0"/>
                        </a:rPr>
                        <m:t>=</m:t>
                      </m:r>
                      <m:r>
                        <m:rPr>
                          <m:sty m:val="p"/>
                        </m:rPr>
                        <a:rPr lang="el-GR" sz="2800" i="1">
                          <a:solidFill>
                            <a:srgbClr val="C00000"/>
                          </a:solidFill>
                          <a:latin typeface="Cambria Math" panose="02040503050406030204" pitchFamily="18" charset="0"/>
                          <a:cs typeface="Times New Roman" panose="02020603050405020304" pitchFamily="18" charset="0"/>
                        </a:rPr>
                        <m:t>Σ</m:t>
                      </m:r>
                      <m:r>
                        <a:rPr lang="en-US" sz="2800" b="0" i="1" smtClean="0">
                          <a:solidFill>
                            <a:srgbClr val="C00000"/>
                          </a:solidFill>
                          <a:latin typeface="Cambria Math" panose="02040503050406030204" pitchFamily="18" charset="0"/>
                          <a:cs typeface="Times New Roman" panose="02020603050405020304" pitchFamily="18" charset="0"/>
                        </a:rPr>
                        <m:t>−</m:t>
                      </m:r>
                      <m:sSup>
                        <m:sSupPr>
                          <m:ctrlPr>
                            <a:rPr lang="en-US" sz="2800" i="1" dirty="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dirty="0">
                              <a:solidFill>
                                <a:srgbClr val="C00000"/>
                              </a:solidFill>
                              <a:latin typeface="Cambria Math" panose="02040503050406030204" pitchFamily="18" charset="0"/>
                              <a:cs typeface="Times New Roman" panose="02020603050405020304" pitchFamily="18" charset="0"/>
                            </a:rPr>
                            <m:t>∗</m:t>
                          </m:r>
                        </m:sup>
                      </m:sSup>
                      <m:sSup>
                        <m:sSupPr>
                          <m:ctrlPr>
                            <a:rPr lang="en-US" sz="2800" i="1" dirty="0">
                              <a:solidFill>
                                <a:srgbClr val="C00000"/>
                              </a:solidFill>
                              <a:latin typeface="Cambria Math" panose="02040503050406030204" pitchFamily="18" charset="0"/>
                              <a:cs typeface="Times New Roman" panose="02020603050405020304" pitchFamily="18" charset="0"/>
                            </a:rPr>
                          </m:ctrlPr>
                        </m:sSupPr>
                        <m:e>
                          <m:sSup>
                            <m:sSupPr>
                              <m:ctrlPr>
                                <a:rPr lang="en-US" sz="2800" i="1" dirty="0">
                                  <a:solidFill>
                                    <a:srgbClr val="C00000"/>
                                  </a:solidFill>
                                  <a:latin typeface="Cambria Math" panose="02040503050406030204" pitchFamily="18" charset="0"/>
                                  <a:cs typeface="Times New Roman" panose="02020603050405020304" pitchFamily="18" charset="0"/>
                                </a:rPr>
                              </m:ctrlPr>
                            </m:sSupPr>
                            <m:e>
                              <m:r>
                                <m:rPr>
                                  <m:sty m:val="p"/>
                                </m:rPr>
                                <a:rPr lang="el-GR" sz="2800" dirty="0">
                                  <a:solidFill>
                                    <a:srgbClr val="C00000"/>
                                  </a:solidFill>
                                  <a:latin typeface="Cambria Math" panose="02040503050406030204" pitchFamily="18" charset="0"/>
                                  <a:cs typeface="Times New Roman" panose="02020603050405020304" pitchFamily="18" charset="0"/>
                                </a:rPr>
                                <m:t>Λ</m:t>
                              </m:r>
                            </m:e>
                            <m:sup>
                              <m:r>
                                <a:rPr lang="en-US" sz="2800" dirty="0">
                                  <a:solidFill>
                                    <a:srgbClr val="C00000"/>
                                  </a:solidFill>
                                  <a:latin typeface="Cambria Math" panose="02040503050406030204" pitchFamily="18" charset="0"/>
                                  <a:cs typeface="Times New Roman" panose="02020603050405020304" pitchFamily="18" charset="0"/>
                                </a:rPr>
                                <m:t>∗</m:t>
                              </m:r>
                            </m:sup>
                          </m:sSup>
                        </m:e>
                        <m:sup>
                          <m:r>
                            <a:rPr lang="en-US" sz="2800" i="1" dirty="0">
                              <a:solidFill>
                                <a:srgbClr val="C00000"/>
                              </a:solidFill>
                              <a:latin typeface="Cambria Math" panose="02040503050406030204" pitchFamily="18" charset="0"/>
                              <a:cs typeface="Times New Roman" panose="02020603050405020304" pitchFamily="18" charset="0"/>
                            </a:rPr>
                            <m:t>𝑇</m:t>
                          </m:r>
                        </m:sup>
                      </m:sSup>
                    </m:oMath>
                  </m:oMathPara>
                </a14:m>
                <a:endParaRPr lang="en-US" sz="2800" dirty="0" smtClean="0">
                  <a:solidFill>
                    <a:prstClr val="black"/>
                  </a:solidFill>
                  <a:latin typeface="Times New Roman" panose="02020603050405020304" pitchFamily="18" charset="0"/>
                  <a:cs typeface="Times New Roman" panose="02020603050405020304" pitchFamily="18" charset="0"/>
                </a:endParaRPr>
              </a:p>
              <a:p>
                <a:pPr algn="ctr"/>
                <a14:m>
                  <m:oMath xmlns:m="http://schemas.openxmlformats.org/officeDocument/2006/math">
                    <m:acc>
                      <m:accPr>
                        <m:chr m:val="̂"/>
                        <m:ctrlPr>
                          <a:rPr lang="el-GR" sz="2800" i="1" dirty="0" smtClean="0">
                            <a:solidFill>
                              <a:srgbClr val="C00000"/>
                            </a:solidFill>
                            <a:latin typeface="Cambria Math" panose="02040503050406030204" pitchFamily="18" charset="0"/>
                            <a:cs typeface="Times New Roman" panose="02020603050405020304" pitchFamily="18" charset="0"/>
                          </a:rPr>
                        </m:ctrlPr>
                      </m:accPr>
                      <m:e>
                        <m:r>
                          <m:rPr>
                            <m:sty m:val="p"/>
                          </m:rPr>
                          <a:rPr lang="el-GR" sz="2800" i="1" dirty="0">
                            <a:solidFill>
                              <a:srgbClr val="C00000"/>
                            </a:solidFill>
                            <a:latin typeface="Cambria Math" panose="02040503050406030204" pitchFamily="18" charset="0"/>
                            <a:cs typeface="Times New Roman" panose="02020603050405020304" pitchFamily="18" charset="0"/>
                          </a:rPr>
                          <m:t>Ψ</m:t>
                        </m:r>
                      </m:e>
                    </m:acc>
                    <m:r>
                      <a:rPr lang="en-US" sz="2800" i="1" dirty="0">
                        <a:solidFill>
                          <a:srgbClr val="C00000"/>
                        </a:solidFill>
                        <a:latin typeface="Cambria Math" panose="02040503050406030204" pitchFamily="18" charset="0"/>
                        <a:cs typeface="Times New Roman" panose="02020603050405020304" pitchFamily="18" charset="0"/>
                      </a:rPr>
                      <m:t>=</m:t>
                    </m:r>
                    <m:r>
                      <a:rPr lang="en-US" sz="2800" b="0" i="1" smtClean="0">
                        <a:solidFill>
                          <a:srgbClr val="C00000"/>
                        </a:solidFill>
                        <a:latin typeface="Cambria Math" panose="02040503050406030204" pitchFamily="18" charset="0"/>
                        <a:cs typeface="Times New Roman" panose="02020603050405020304" pitchFamily="18" charset="0"/>
                      </a:rPr>
                      <m:t>𝑆</m:t>
                    </m:r>
                    <m:r>
                      <a:rPr lang="en-US" sz="2800" b="0" i="1" smtClean="0">
                        <a:solidFill>
                          <a:srgbClr val="C00000"/>
                        </a:solidFill>
                        <a:latin typeface="Cambria Math" panose="02040503050406030204" pitchFamily="18" charset="0"/>
                        <a:cs typeface="Times New Roman" panose="02020603050405020304" pitchFamily="18" charset="0"/>
                      </a:rPr>
                      <m:t>(</m:t>
                    </m:r>
                    <m:r>
                      <a:rPr lang="en-US" sz="2800" b="0" i="1" smtClean="0">
                        <a:solidFill>
                          <a:srgbClr val="C00000"/>
                        </a:solidFill>
                        <a:latin typeface="Cambria Math" panose="02040503050406030204" pitchFamily="18" charset="0"/>
                        <a:cs typeface="Times New Roman" panose="02020603050405020304" pitchFamily="18" charset="0"/>
                      </a:rPr>
                      <m:t>𝑜𝑟</m:t>
                    </m:r>
                    <m:r>
                      <a:rPr lang="en-US" sz="2800" b="0" i="1" smtClean="0">
                        <a:solidFill>
                          <a:srgbClr val="C00000"/>
                        </a:solidFill>
                        <a:latin typeface="Cambria Math" panose="02040503050406030204" pitchFamily="18" charset="0"/>
                        <a:cs typeface="Times New Roman" panose="02020603050405020304" pitchFamily="18" charset="0"/>
                      </a:rPr>
                      <m:t> </m:t>
                    </m:r>
                    <m:r>
                      <a:rPr lang="en-US" sz="2800" b="0" i="1" smtClean="0">
                        <a:solidFill>
                          <a:srgbClr val="C00000"/>
                        </a:solidFill>
                        <a:latin typeface="Cambria Math" panose="02040503050406030204" pitchFamily="18" charset="0"/>
                        <a:cs typeface="Times New Roman" panose="02020603050405020304" pitchFamily="18" charset="0"/>
                      </a:rPr>
                      <m:t>𝑅</m:t>
                    </m:r>
                    <m:r>
                      <a:rPr lang="en-US" sz="2800" b="0" i="1" smtClean="0">
                        <a:solidFill>
                          <a:srgbClr val="C00000"/>
                        </a:solidFill>
                        <a:latin typeface="Cambria Math" panose="02040503050406030204" pitchFamily="18" charset="0"/>
                        <a:cs typeface="Times New Roman" panose="02020603050405020304" pitchFamily="18" charset="0"/>
                      </a:rPr>
                      <m:t>)−</m:t>
                    </m:r>
                    <m:acc>
                      <m:accPr>
                        <m:chr m:val="̂"/>
                        <m:ctrlPr>
                          <a:rPr lang="en-US" sz="2800" i="1" dirty="0" smtClean="0">
                            <a:solidFill>
                              <a:srgbClr val="C00000"/>
                            </a:solidFill>
                            <a:latin typeface="Cambria Math" panose="02040503050406030204" pitchFamily="18" charset="0"/>
                            <a:cs typeface="Times New Roman" panose="02020603050405020304" pitchFamily="18" charset="0"/>
                          </a:rPr>
                        </m:ctrlPr>
                      </m:accPr>
                      <m:e>
                        <m:r>
                          <m:rPr>
                            <m:sty m:val="p"/>
                          </m:rPr>
                          <a:rPr lang="el-GR" sz="2800" dirty="0">
                            <a:solidFill>
                              <a:srgbClr val="C00000"/>
                            </a:solidFill>
                            <a:latin typeface="Cambria Math" panose="02040503050406030204" pitchFamily="18" charset="0"/>
                            <a:cs typeface="Times New Roman" panose="02020603050405020304" pitchFamily="18" charset="0"/>
                          </a:rPr>
                          <m:t>Λ</m:t>
                        </m:r>
                      </m:e>
                    </m:acc>
                  </m:oMath>
                </a14:m>
                <a:r>
                  <a:rPr lang="el-GR" sz="2800" dirty="0">
                    <a:solidFill>
                      <a:srgbClr val="C00000"/>
                    </a:solidFill>
                    <a:cs typeface="Times New Roman" panose="02020603050405020304" pitchFamily="18" charset="0"/>
                  </a:rPr>
                  <a:t> </a:t>
                </a:r>
                <a14:m>
                  <m:oMath xmlns:m="http://schemas.openxmlformats.org/officeDocument/2006/math">
                    <m:sSup>
                      <m:sSupPr>
                        <m:ctrlPr>
                          <a:rPr lang="en-US" sz="2800" b="0" i="1" dirty="0" smtClean="0">
                            <a:solidFill>
                              <a:srgbClr val="C00000"/>
                            </a:solidFill>
                            <a:latin typeface="Cambria Math" panose="02040503050406030204" pitchFamily="18" charset="0"/>
                            <a:cs typeface="Times New Roman" panose="02020603050405020304" pitchFamily="18" charset="0"/>
                          </a:rPr>
                        </m:ctrlPr>
                      </m:sSupPr>
                      <m:e>
                        <m:acc>
                          <m:accPr>
                            <m:chr m:val="̂"/>
                            <m:ctrlPr>
                              <a:rPr lang="en-US" sz="2800" b="0" i="1" dirty="0" smtClean="0">
                                <a:solidFill>
                                  <a:srgbClr val="C00000"/>
                                </a:solidFill>
                                <a:latin typeface="Cambria Math" panose="02040503050406030204" pitchFamily="18" charset="0"/>
                                <a:cs typeface="Times New Roman" panose="02020603050405020304" pitchFamily="18" charset="0"/>
                              </a:rPr>
                            </m:ctrlPr>
                          </m:accPr>
                          <m:e>
                            <m:r>
                              <m:rPr>
                                <m:sty m:val="p"/>
                              </m:rPr>
                              <a:rPr lang="el-GR" sz="2800" dirty="0">
                                <a:solidFill>
                                  <a:srgbClr val="C00000"/>
                                </a:solidFill>
                                <a:latin typeface="Cambria Math" panose="02040503050406030204" pitchFamily="18" charset="0"/>
                                <a:cs typeface="Times New Roman" panose="02020603050405020304" pitchFamily="18" charset="0"/>
                              </a:rPr>
                              <m:t>Λ</m:t>
                            </m:r>
                          </m:e>
                        </m:acc>
                      </m:e>
                      <m:sup>
                        <m:r>
                          <m:rPr>
                            <m:sty m:val="p"/>
                          </m:rPr>
                          <a:rPr lang="en-US" sz="2800" b="0" i="0" dirty="0" smtClean="0">
                            <a:solidFill>
                              <a:srgbClr val="C00000"/>
                            </a:solidFill>
                            <a:latin typeface="Cambria Math" panose="02040503050406030204" pitchFamily="18" charset="0"/>
                            <a:cs typeface="Times New Roman" panose="02020603050405020304" pitchFamily="18" charset="0"/>
                          </a:rPr>
                          <m:t>T</m:t>
                        </m:r>
                      </m:sup>
                    </m:sSup>
                  </m:oMath>
                </a14:m>
                <a:endParaRPr lang="en-US" sz="2800" dirty="0" smtClean="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21771"/>
                <a:ext cx="12192000" cy="5995744"/>
              </a:xfrm>
              <a:prstGeom prst="rect">
                <a:avLst/>
              </a:prstGeom>
              <a:blipFill rotWithShape="0">
                <a:blip r:embed="rId2"/>
                <a:stretch>
                  <a:fillRect l="-900" t="-1119" r="-400"/>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8091487" y="4924424"/>
            <a:ext cx="3057298" cy="581025"/>
          </a:xfrm>
          <a:prstGeom prst="rect">
            <a:avLst/>
          </a:prstGeom>
        </p:spPr>
      </p:pic>
    </p:spTree>
    <p:extLst>
      <p:ext uri="{BB962C8B-B14F-4D97-AF65-F5344CB8AC3E}">
        <p14:creationId xmlns:p14="http://schemas.microsoft.com/office/powerpoint/2010/main" val="425788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075" y="91941"/>
            <a:ext cx="12192000" cy="1815882"/>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Example 4 In a consumer-preference study, a random sample of customers were asked to create several attributes of a new product. The response, on a 7 point </a:t>
            </a:r>
            <a:r>
              <a:rPr lang="en-US" sz="2800" dirty="0" smtClean="0">
                <a:solidFill>
                  <a:srgbClr val="0070C0"/>
                </a:solidFill>
                <a:latin typeface="Times New Roman" panose="02020603050405020304" pitchFamily="18" charset="0"/>
                <a:cs typeface="Times New Roman" panose="02020603050405020304" pitchFamily="18" charset="0"/>
              </a:rPr>
              <a:t>semantic differential scale</a:t>
            </a:r>
            <a:r>
              <a:rPr lang="en-US" sz="2800" dirty="0" smtClean="0">
                <a:latin typeface="Times New Roman" panose="02020603050405020304" pitchFamily="18" charset="0"/>
                <a:cs typeface="Times New Roman" panose="02020603050405020304" pitchFamily="18" charset="0"/>
              </a:rPr>
              <a:t>, were tabulated and the attribute correlation matrix constructed. The correlation matrix is presented next:</a:t>
            </a:r>
          </a:p>
        </p:txBody>
      </p:sp>
      <p:pic>
        <p:nvPicPr>
          <p:cNvPr id="2" name="Picture 1"/>
          <p:cNvPicPr>
            <a:picLocks noChangeAspect="1"/>
          </p:cNvPicPr>
          <p:nvPr/>
        </p:nvPicPr>
        <p:blipFill>
          <a:blip r:embed="rId2"/>
          <a:stretch>
            <a:fillRect/>
          </a:stretch>
        </p:blipFill>
        <p:spPr>
          <a:xfrm>
            <a:off x="2277142" y="2077678"/>
            <a:ext cx="5466684" cy="1728540"/>
          </a:xfrm>
          <a:prstGeom prst="rect">
            <a:avLst/>
          </a:prstGeom>
        </p:spPr>
      </p:pic>
      <p:sp>
        <p:nvSpPr>
          <p:cNvPr id="5" name="Rectangle 4"/>
          <p:cNvSpPr/>
          <p:nvPr/>
        </p:nvSpPr>
        <p:spPr>
          <a:xfrm>
            <a:off x="152400" y="3976073"/>
            <a:ext cx="9848850" cy="523220"/>
          </a:xfrm>
          <a:prstGeom prst="rect">
            <a:avLst/>
          </a:prstGeom>
        </p:spPr>
        <p:txBody>
          <a:bodyPr wrap="square">
            <a:spAutoFit/>
          </a:bodyPr>
          <a:lstStyle/>
          <a:p>
            <a:pPr marL="457200" lvl="0" indent="-457200">
              <a:buFont typeface="Arial" panose="020B0604020202020204" pitchFamily="34" charset="0"/>
              <a:buChar char="•"/>
            </a:pPr>
            <a:r>
              <a:rPr lang="en-US" sz="2800" dirty="0">
                <a:solidFill>
                  <a:prstClr val="black"/>
                </a:solidFill>
                <a:latin typeface="Times New Roman" panose="02020603050405020304" pitchFamily="18" charset="0"/>
                <a:cs typeface="Times New Roman" panose="02020603050405020304" pitchFamily="18" charset="0"/>
              </a:rPr>
              <a:t>Perform a </a:t>
            </a:r>
            <a:r>
              <a:rPr lang="en-US" sz="2800" dirty="0">
                <a:solidFill>
                  <a:srgbClr val="0070C0"/>
                </a:solidFill>
                <a:latin typeface="Times New Roman" panose="02020603050405020304" pitchFamily="18" charset="0"/>
                <a:cs typeface="Times New Roman" panose="02020603050405020304" pitchFamily="18" charset="0"/>
              </a:rPr>
              <a:t>principal </a:t>
            </a:r>
            <a:r>
              <a:rPr lang="en-US" sz="2800" dirty="0" smtClean="0">
                <a:solidFill>
                  <a:srgbClr val="0070C0"/>
                </a:solidFill>
                <a:latin typeface="Times New Roman" panose="02020603050405020304" pitchFamily="18" charset="0"/>
                <a:cs typeface="Times New Roman" panose="02020603050405020304" pitchFamily="18" charset="0"/>
              </a:rPr>
              <a:t>factor analysis </a:t>
            </a:r>
            <a:r>
              <a:rPr lang="en-US" sz="2800" dirty="0">
                <a:solidFill>
                  <a:prstClr val="black"/>
                </a:solidFill>
                <a:latin typeface="Times New Roman" panose="02020603050405020304" pitchFamily="18" charset="0"/>
                <a:cs typeface="Times New Roman" panose="02020603050405020304" pitchFamily="18" charset="0"/>
              </a:rPr>
              <a:t>on the </a:t>
            </a:r>
            <a:r>
              <a:rPr lang="en-US" sz="2800" dirty="0" smtClean="0">
                <a:solidFill>
                  <a:prstClr val="black"/>
                </a:solidFill>
                <a:latin typeface="Times New Roman" panose="02020603050405020304" pitchFamily="18" charset="0"/>
                <a:cs typeface="Times New Roman" panose="02020603050405020304" pitchFamily="18" charset="0"/>
              </a:rPr>
              <a:t>data.</a:t>
            </a:r>
            <a:endParaRPr lang="en-US" sz="28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979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075" y="91941"/>
            <a:ext cx="12192000" cy="523220"/>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Question: How many common factor do we choose?</a:t>
            </a:r>
          </a:p>
        </p:txBody>
      </p:sp>
      <p:pic>
        <p:nvPicPr>
          <p:cNvPr id="2" name="Picture 1"/>
          <p:cNvPicPr>
            <a:picLocks noChangeAspect="1"/>
          </p:cNvPicPr>
          <p:nvPr/>
        </p:nvPicPr>
        <p:blipFill>
          <a:blip r:embed="rId2"/>
          <a:stretch>
            <a:fillRect/>
          </a:stretch>
        </p:blipFill>
        <p:spPr>
          <a:xfrm>
            <a:off x="2286667" y="791803"/>
            <a:ext cx="5466684" cy="172854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92802" y="2884435"/>
                <a:ext cx="12192000" cy="3108543"/>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Examine correlation matrix:</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It is clear that </a:t>
                </a:r>
                <a14:m>
                  <m:oMath xmlns:m="http://schemas.openxmlformats.org/officeDocument/2006/math">
                    <m:sSub>
                      <m:sSubPr>
                        <m:ctrlPr>
                          <a:rPr lang="en-US" sz="2800" b="0" i="1" dirty="0" smtClean="0">
                            <a:solidFill>
                              <a:srgbClr val="C00000"/>
                            </a:solidFill>
                            <a:latin typeface="Cambria Math" panose="02040503050406030204" pitchFamily="18" charset="0"/>
                            <a:cs typeface="Times New Roman" panose="02020603050405020304" pitchFamily="18" charset="0"/>
                          </a:rPr>
                        </m:ctrlPr>
                      </m:sSubPr>
                      <m:e>
                        <m:r>
                          <a:rPr lang="en-US" sz="2800" i="1" dirty="0" smtClean="0">
                            <a:solidFill>
                              <a:srgbClr val="C00000"/>
                            </a:solidFill>
                            <a:latin typeface="Cambria Math" panose="02040503050406030204" pitchFamily="18" charset="0"/>
                            <a:cs typeface="Times New Roman" panose="02020603050405020304" pitchFamily="18" charset="0"/>
                          </a:rPr>
                          <m:t>𝑥</m:t>
                        </m:r>
                      </m:e>
                      <m:sub>
                        <m:r>
                          <a:rPr lang="en-US" sz="2800" i="1" dirty="0" smtClean="0">
                            <a:solidFill>
                              <a:srgbClr val="C00000"/>
                            </a:solidFill>
                            <a:latin typeface="Cambria Math" panose="02040503050406030204" pitchFamily="18" charset="0"/>
                            <a:cs typeface="Times New Roman" panose="02020603050405020304" pitchFamily="18" charset="0"/>
                          </a:rPr>
                          <m:t>1</m:t>
                        </m:r>
                      </m:sub>
                    </m:sSub>
                  </m:oMath>
                </a14:m>
                <a:r>
                  <a:rPr lang="en-US" sz="28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b="0" i="1" dirty="0" smtClean="0">
                            <a:solidFill>
                              <a:srgbClr val="C00000"/>
                            </a:solidFill>
                            <a:latin typeface="Cambria Math" panose="02040503050406030204" pitchFamily="18" charset="0"/>
                            <a:cs typeface="Times New Roman" panose="02020603050405020304" pitchFamily="18" charset="0"/>
                          </a:rPr>
                        </m:ctrlPr>
                      </m:sSubPr>
                      <m:e>
                        <m:r>
                          <a:rPr lang="en-US" sz="2800" i="1" dirty="0" smtClean="0">
                            <a:solidFill>
                              <a:srgbClr val="C00000"/>
                            </a:solidFill>
                            <a:latin typeface="Cambria Math" panose="02040503050406030204" pitchFamily="18" charset="0"/>
                            <a:cs typeface="Times New Roman" panose="02020603050405020304" pitchFamily="18" charset="0"/>
                          </a:rPr>
                          <m:t>𝑥</m:t>
                        </m:r>
                      </m:e>
                      <m:sub>
                        <m:r>
                          <a:rPr lang="en-US" sz="2800" i="1" dirty="0" smtClean="0">
                            <a:solidFill>
                              <a:srgbClr val="C00000"/>
                            </a:solidFill>
                            <a:latin typeface="Cambria Math" panose="02040503050406030204" pitchFamily="18" charset="0"/>
                            <a:cs typeface="Times New Roman" panose="02020603050405020304" pitchFamily="18" charset="0"/>
                          </a:rPr>
                          <m:t>3</m:t>
                        </m:r>
                      </m:sub>
                    </m:sSub>
                  </m:oMath>
                </a14:m>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b="0" i="1" dirty="0" smtClean="0">
                            <a:solidFill>
                              <a:srgbClr val="0070C0"/>
                            </a:solidFill>
                            <a:latin typeface="Cambria Math" panose="02040503050406030204" pitchFamily="18" charset="0"/>
                            <a:cs typeface="Times New Roman" panose="02020603050405020304" pitchFamily="18" charset="0"/>
                          </a:rPr>
                        </m:ctrlPr>
                      </m:sSubPr>
                      <m:e>
                        <m:r>
                          <a:rPr lang="en-US" sz="2800" i="1" dirty="0" smtClean="0">
                            <a:solidFill>
                              <a:srgbClr val="0070C0"/>
                            </a:solidFill>
                            <a:latin typeface="Cambria Math" panose="02040503050406030204" pitchFamily="18" charset="0"/>
                            <a:cs typeface="Times New Roman" panose="02020603050405020304" pitchFamily="18" charset="0"/>
                          </a:rPr>
                          <m:t>𝑥</m:t>
                        </m:r>
                      </m:e>
                      <m:sub>
                        <m:r>
                          <a:rPr lang="en-US" sz="2800" i="1" dirty="0" smtClean="0">
                            <a:solidFill>
                              <a:srgbClr val="0070C0"/>
                            </a:solidFill>
                            <a:latin typeface="Cambria Math" panose="02040503050406030204" pitchFamily="18" charset="0"/>
                            <a:cs typeface="Times New Roman" panose="02020603050405020304" pitchFamily="18" charset="0"/>
                          </a:rPr>
                          <m:t>2</m:t>
                        </m:r>
                      </m:sub>
                    </m:sSub>
                  </m:oMath>
                </a14:m>
                <a:r>
                  <a:rPr lang="en-US" sz="28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b="0" i="1" dirty="0" smtClean="0">
                            <a:solidFill>
                              <a:srgbClr val="0070C0"/>
                            </a:solidFill>
                            <a:latin typeface="Cambria Math" panose="02040503050406030204" pitchFamily="18" charset="0"/>
                            <a:cs typeface="Times New Roman" panose="02020603050405020304" pitchFamily="18" charset="0"/>
                          </a:rPr>
                        </m:ctrlPr>
                      </m:sSubPr>
                      <m:e>
                        <m:r>
                          <a:rPr lang="en-US" sz="2800" i="1" dirty="0" smtClean="0">
                            <a:solidFill>
                              <a:srgbClr val="0070C0"/>
                            </a:solidFill>
                            <a:latin typeface="Cambria Math" panose="02040503050406030204" pitchFamily="18" charset="0"/>
                            <a:cs typeface="Times New Roman" panose="02020603050405020304" pitchFamily="18" charset="0"/>
                          </a:rPr>
                          <m:t>𝑥</m:t>
                        </m:r>
                      </m:e>
                      <m:sub>
                        <m:r>
                          <a:rPr lang="en-US" sz="2800" i="1" dirty="0" smtClean="0">
                            <a:solidFill>
                              <a:srgbClr val="0070C0"/>
                            </a:solidFill>
                            <a:latin typeface="Cambria Math" panose="02040503050406030204" pitchFamily="18" charset="0"/>
                            <a:cs typeface="Times New Roman" panose="02020603050405020304" pitchFamily="18" charset="0"/>
                          </a:rPr>
                          <m:t>5</m:t>
                        </m:r>
                      </m:sub>
                    </m:sSub>
                  </m:oMath>
                </a14:m>
                <a:r>
                  <a:rPr lang="en-US" sz="2800" dirty="0" smtClean="0">
                    <a:latin typeface="Times New Roman" panose="02020603050405020304" pitchFamily="18" charset="0"/>
                    <a:cs typeface="Times New Roman" panose="02020603050405020304" pitchFamily="18" charset="0"/>
                  </a:rPr>
                  <a:t> form groups, </a:t>
                </a:r>
                <a14:m>
                  <m:oMath xmlns:m="http://schemas.openxmlformats.org/officeDocument/2006/math">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𝑥</m:t>
                        </m:r>
                      </m:e>
                      <m:sub>
                        <m:r>
                          <a:rPr lang="en-US" sz="2800" b="0" i="1" dirty="0" smtClean="0">
                            <a:solidFill>
                              <a:srgbClr val="0070C0"/>
                            </a:solidFill>
                            <a:latin typeface="Cambria Math" panose="02040503050406030204" pitchFamily="18" charset="0"/>
                            <a:cs typeface="Times New Roman" panose="02020603050405020304" pitchFamily="18" charset="0"/>
                          </a:rPr>
                          <m:t>4</m:t>
                        </m:r>
                      </m:sub>
                    </m:sSub>
                  </m:oMath>
                </a14:m>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is “closer” to </a:t>
                </a:r>
                <a14:m>
                  <m:oMath xmlns:m="http://schemas.openxmlformats.org/officeDocument/2006/math">
                    <m:sSub>
                      <m:sSubPr>
                        <m:ctrlPr>
                          <a:rPr lang="en-US" sz="2800" i="1" dirty="0" smtClean="0">
                            <a:solidFill>
                              <a:srgbClr val="0070C0"/>
                            </a:solidFill>
                            <a:latin typeface="Cambria Math" panose="02040503050406030204" pitchFamily="18" charset="0"/>
                            <a:cs typeface="Times New Roman" panose="02020603050405020304" pitchFamily="18" charset="0"/>
                          </a:rPr>
                        </m:ctrlPr>
                      </m:sSubPr>
                      <m:e>
                        <m:r>
                          <a:rPr lang="en-US" sz="2800" i="1" dirty="0" smtClean="0">
                            <a:solidFill>
                              <a:srgbClr val="0070C0"/>
                            </a:solidFill>
                            <a:latin typeface="Cambria Math" panose="02040503050406030204" pitchFamily="18" charset="0"/>
                            <a:cs typeface="Times New Roman" panose="02020603050405020304" pitchFamily="18" charset="0"/>
                          </a:rPr>
                          <m:t>𝑥</m:t>
                        </m:r>
                      </m:e>
                      <m:sub>
                        <m:r>
                          <a:rPr lang="en-US" sz="2800" i="1" dirty="0" smtClean="0">
                            <a:solidFill>
                              <a:srgbClr val="0070C0"/>
                            </a:solidFill>
                            <a:latin typeface="Cambria Math" panose="02040503050406030204" pitchFamily="18" charset="0"/>
                            <a:cs typeface="Times New Roman" panose="02020603050405020304" pitchFamily="18" charset="0"/>
                          </a:rPr>
                          <m:t>2</m:t>
                        </m:r>
                      </m:sub>
                    </m:sSub>
                  </m:oMath>
                </a14:m>
                <a:r>
                  <a:rPr lang="en-US" sz="28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𝑥</m:t>
                        </m:r>
                      </m:e>
                      <m:sub>
                        <m:r>
                          <a:rPr lang="en-US" sz="2800" i="1" dirty="0">
                            <a:solidFill>
                              <a:srgbClr val="0070C0"/>
                            </a:solidFill>
                            <a:latin typeface="Cambria Math" panose="02040503050406030204" pitchFamily="18" charset="0"/>
                            <a:cs typeface="Times New Roman" panose="02020603050405020304" pitchFamily="18" charset="0"/>
                          </a:rPr>
                          <m:t>5</m:t>
                        </m:r>
                      </m:sub>
                    </m:sSub>
                  </m:oMath>
                </a14:m>
                <a:r>
                  <a:rPr lang="en-US" sz="2800" dirty="0" smtClean="0">
                    <a:latin typeface="Times New Roman" panose="02020603050405020304" pitchFamily="18" charset="0"/>
                    <a:cs typeface="Times New Roman" panose="02020603050405020304" pitchFamily="18" charset="0"/>
                  </a:rPr>
                  <a:t> 	than </a:t>
                </a:r>
                <a14:m>
                  <m:oMath xmlns:m="http://schemas.openxmlformats.org/officeDocument/2006/math">
                    <m:sSub>
                      <m:sSubPr>
                        <m:ctrlPr>
                          <a:rPr lang="en-US" sz="2800" i="1" dirty="0">
                            <a:solidFill>
                              <a:srgbClr val="C00000"/>
                            </a:solidFill>
                            <a:latin typeface="Cambria Math" panose="02040503050406030204" pitchFamily="18" charset="0"/>
                            <a:cs typeface="Times New Roman" panose="02020603050405020304" pitchFamily="18" charset="0"/>
                          </a:rPr>
                        </m:ctrlPr>
                      </m:sSubPr>
                      <m:e>
                        <m:r>
                          <a:rPr lang="en-US" sz="2800" i="1" dirty="0">
                            <a:solidFill>
                              <a:srgbClr val="C00000"/>
                            </a:solidFill>
                            <a:latin typeface="Cambria Math" panose="02040503050406030204" pitchFamily="18" charset="0"/>
                            <a:cs typeface="Times New Roman" panose="02020603050405020304" pitchFamily="18" charset="0"/>
                          </a:rPr>
                          <m:t>𝑥</m:t>
                        </m:r>
                      </m:e>
                      <m:sub>
                        <m:r>
                          <a:rPr lang="en-US" sz="2800" i="1" dirty="0">
                            <a:solidFill>
                              <a:srgbClr val="C00000"/>
                            </a:solidFill>
                            <a:latin typeface="Cambria Math" panose="02040503050406030204" pitchFamily="18" charset="0"/>
                            <a:cs typeface="Times New Roman" panose="02020603050405020304" pitchFamily="18" charset="0"/>
                          </a:rPr>
                          <m:t>1</m:t>
                        </m:r>
                      </m:sub>
                    </m:sSub>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a:solidFill>
                              <a:srgbClr val="C00000"/>
                            </a:solidFill>
                            <a:latin typeface="Cambria Math" panose="02040503050406030204" pitchFamily="18" charset="0"/>
                            <a:cs typeface="Times New Roman" panose="02020603050405020304" pitchFamily="18" charset="0"/>
                          </a:rPr>
                        </m:ctrlPr>
                      </m:sSubPr>
                      <m:e>
                        <m:r>
                          <a:rPr lang="en-US" sz="2800" i="1" dirty="0">
                            <a:solidFill>
                              <a:srgbClr val="C00000"/>
                            </a:solidFill>
                            <a:latin typeface="Cambria Math" panose="02040503050406030204" pitchFamily="18" charset="0"/>
                            <a:cs typeface="Times New Roman" panose="02020603050405020304" pitchFamily="18" charset="0"/>
                          </a:rPr>
                          <m:t>𝑥</m:t>
                        </m:r>
                      </m:e>
                      <m:sub>
                        <m:r>
                          <a:rPr lang="en-US" sz="2800" i="1" dirty="0">
                            <a:solidFill>
                              <a:srgbClr val="C00000"/>
                            </a:solidFill>
                            <a:latin typeface="Cambria Math" panose="02040503050406030204" pitchFamily="18" charset="0"/>
                            <a:cs typeface="Times New Roman" panose="02020603050405020304" pitchFamily="18" charset="0"/>
                          </a:rPr>
                          <m:t>3</m:t>
                        </m:r>
                      </m:sub>
                    </m:sSub>
                  </m:oMath>
                </a14:m>
                <a:r>
                  <a:rPr lang="en-US" sz="2800" dirty="0" smtClean="0">
                    <a:latin typeface="Times New Roman" panose="02020603050405020304" pitchFamily="18" charset="0"/>
                    <a:cs typeface="Times New Roman" panose="02020603050405020304" pitchFamily="18" charset="0"/>
                  </a:rPr>
                  <a:t>. </a:t>
                </a:r>
              </a:p>
              <a:p>
                <a:r>
                  <a:rPr lang="en-US" sz="2800" dirty="0" smtClean="0">
                    <a:latin typeface="Times New Roman" panose="02020603050405020304" pitchFamily="18" charset="0"/>
                    <a:cs typeface="Times New Roman" panose="02020603050405020304" pitchFamily="18" charset="0"/>
                  </a:rPr>
                  <a:t>	We might expect that the apparent linear relationships between the variables 	can be explained in terms of </a:t>
                </a:r>
                <a:r>
                  <a:rPr lang="en-US" sz="2800" dirty="0" smtClean="0">
                    <a:solidFill>
                      <a:srgbClr val="0070C0"/>
                    </a:solidFill>
                    <a:latin typeface="Times New Roman" panose="02020603050405020304" pitchFamily="18" charset="0"/>
                    <a:cs typeface="Times New Roman" panose="02020603050405020304" pitchFamily="18" charset="0"/>
                  </a:rPr>
                  <a:t>2 or 3 common factors</a:t>
                </a:r>
                <a:r>
                  <a:rPr lang="en-US" sz="2800" dirty="0" smtClean="0">
                    <a:latin typeface="Times New Roman" panose="02020603050405020304" pitchFamily="18" charset="0"/>
                    <a:cs typeface="Times New Roman" panose="02020603050405020304" pitchFamily="18" charset="0"/>
                  </a:rPr>
                  <a:t>.</a:t>
                </a: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Examine eigenvalues</a:t>
                </a:r>
              </a:p>
            </p:txBody>
          </p:sp>
        </mc:Choice>
        <mc:Fallback xmlns="">
          <p:sp>
            <p:nvSpPr>
              <p:cNvPr id="5" name="Rectangle 4"/>
              <p:cNvSpPr>
                <a:spLocks noRot="1" noChangeAspect="1" noMove="1" noResize="1" noEditPoints="1" noAdjustHandles="1" noChangeArrowheads="1" noChangeShapeType="1" noTextEdit="1"/>
              </p:cNvSpPr>
              <p:nvPr/>
            </p:nvSpPr>
            <p:spPr>
              <a:xfrm>
                <a:off x="92802" y="2884435"/>
                <a:ext cx="12192000" cy="3108543"/>
              </a:xfrm>
              <a:prstGeom prst="rect">
                <a:avLst/>
              </a:prstGeom>
              <a:blipFill rotWithShape="0">
                <a:blip r:embed="rId3"/>
                <a:stretch>
                  <a:fillRect l="-900" t="-1961" b="-4510"/>
                </a:stretch>
              </a:blipFill>
            </p:spPr>
            <p:txBody>
              <a:bodyPr/>
              <a:lstStyle/>
              <a:p>
                <a:r>
                  <a:rPr lang="en-US">
                    <a:noFill/>
                  </a:rPr>
                  <a:t> </a:t>
                </a:r>
              </a:p>
            </p:txBody>
          </p:sp>
        </mc:Fallback>
      </mc:AlternateContent>
    </p:spTree>
    <p:extLst>
      <p:ext uri="{BB962C8B-B14F-4D97-AF65-F5344CB8AC3E}">
        <p14:creationId xmlns:p14="http://schemas.microsoft.com/office/powerpoint/2010/main" val="260972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0501" y="354495"/>
            <a:ext cx="12001499" cy="523220"/>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a:t>
            </a:r>
          </a:p>
        </p:txBody>
      </p:sp>
      <p:sp>
        <p:nvSpPr>
          <p:cNvPr id="4" name="Rectangle 3"/>
          <p:cNvSpPr/>
          <p:nvPr/>
        </p:nvSpPr>
        <p:spPr>
          <a:xfrm>
            <a:off x="190501" y="949236"/>
            <a:ext cx="11627005" cy="5632311"/>
          </a:xfrm>
          <a:prstGeom prst="rect">
            <a:avLst/>
          </a:prstGeom>
        </p:spPr>
        <p:txBody>
          <a:bodyPr wrap="square">
            <a:spAutoFit/>
          </a:bodyPr>
          <a:lstStyle/>
          <a:p>
            <a:r>
              <a:rPr lang="en-US" sz="2400" dirty="0">
                <a:solidFill>
                  <a:srgbClr val="0070C0"/>
                </a:solidFill>
              </a:rPr>
              <a:t>&gt; library("MVA")</a:t>
            </a:r>
          </a:p>
          <a:p>
            <a:r>
              <a:rPr lang="en-US" sz="2400" dirty="0" smtClean="0">
                <a:solidFill>
                  <a:srgbClr val="0070C0"/>
                </a:solidFill>
              </a:rPr>
              <a:t>&gt; </a:t>
            </a:r>
            <a:r>
              <a:rPr lang="en-US" sz="2400" dirty="0" err="1">
                <a:solidFill>
                  <a:srgbClr val="0070C0"/>
                </a:solidFill>
              </a:rPr>
              <a:t>cov</a:t>
            </a:r>
            <a:r>
              <a:rPr lang="en-US" sz="2400" dirty="0">
                <a:solidFill>
                  <a:srgbClr val="0070C0"/>
                </a:solidFill>
              </a:rPr>
              <a:t>&lt;-matrix(c(1, .02, .96, .42, .01, .02, 1, .13, .71, .85, .96, .13, 1, .5, .11, .42, .71, .5, 1, .79, .01, .85, .11, .79, 1), </a:t>
            </a:r>
            <a:r>
              <a:rPr lang="en-US" sz="2400" dirty="0" err="1">
                <a:solidFill>
                  <a:srgbClr val="0070C0"/>
                </a:solidFill>
              </a:rPr>
              <a:t>nrow</a:t>
            </a:r>
            <a:r>
              <a:rPr lang="en-US" sz="2400" dirty="0">
                <a:solidFill>
                  <a:srgbClr val="0070C0"/>
                </a:solidFill>
              </a:rPr>
              <a:t>=5, </a:t>
            </a:r>
            <a:r>
              <a:rPr lang="en-US" sz="2400" dirty="0" err="1">
                <a:solidFill>
                  <a:srgbClr val="0070C0"/>
                </a:solidFill>
              </a:rPr>
              <a:t>ncol</a:t>
            </a:r>
            <a:r>
              <a:rPr lang="en-US" sz="2400" dirty="0">
                <a:solidFill>
                  <a:srgbClr val="0070C0"/>
                </a:solidFill>
              </a:rPr>
              <a:t>=5, </a:t>
            </a:r>
            <a:r>
              <a:rPr lang="en-US" sz="2400" dirty="0" err="1">
                <a:solidFill>
                  <a:srgbClr val="0070C0"/>
                </a:solidFill>
              </a:rPr>
              <a:t>byrow</a:t>
            </a:r>
            <a:r>
              <a:rPr lang="en-US" sz="2400" dirty="0">
                <a:solidFill>
                  <a:srgbClr val="0070C0"/>
                </a:solidFill>
              </a:rPr>
              <a:t>=T)</a:t>
            </a:r>
          </a:p>
          <a:p>
            <a:r>
              <a:rPr lang="en-US" sz="2400" dirty="0">
                <a:solidFill>
                  <a:srgbClr val="0070C0"/>
                </a:solidFill>
              </a:rPr>
              <a:t>&gt; (e&lt;-</a:t>
            </a:r>
            <a:r>
              <a:rPr lang="en-US" sz="2400" dirty="0" err="1">
                <a:solidFill>
                  <a:srgbClr val="0070C0"/>
                </a:solidFill>
              </a:rPr>
              <a:t>eigen</a:t>
            </a:r>
            <a:r>
              <a:rPr lang="en-US" sz="2400" dirty="0">
                <a:solidFill>
                  <a:srgbClr val="0070C0"/>
                </a:solidFill>
              </a:rPr>
              <a:t>(</a:t>
            </a:r>
            <a:r>
              <a:rPr lang="en-US" sz="2400" dirty="0" err="1">
                <a:solidFill>
                  <a:srgbClr val="0070C0"/>
                </a:solidFill>
              </a:rPr>
              <a:t>cov</a:t>
            </a:r>
            <a:r>
              <a:rPr lang="en-US" sz="2400" dirty="0">
                <a:solidFill>
                  <a:srgbClr val="0070C0"/>
                </a:solidFill>
              </a:rPr>
              <a:t>))</a:t>
            </a:r>
          </a:p>
          <a:p>
            <a:r>
              <a:rPr lang="en-US" sz="2400" dirty="0">
                <a:solidFill>
                  <a:srgbClr val="0070C0"/>
                </a:solidFill>
              </a:rPr>
              <a:t>$values</a:t>
            </a:r>
          </a:p>
          <a:p>
            <a:r>
              <a:rPr lang="en-US" sz="2400" dirty="0">
                <a:solidFill>
                  <a:srgbClr val="0070C0"/>
                </a:solidFill>
              </a:rPr>
              <a:t>[1] 2.85309042 1.80633245 0.20449022 0.10240947 0.03367744</a:t>
            </a:r>
          </a:p>
          <a:p>
            <a:endParaRPr lang="en-US" sz="2400" dirty="0">
              <a:solidFill>
                <a:srgbClr val="0070C0"/>
              </a:solidFill>
            </a:endParaRPr>
          </a:p>
          <a:p>
            <a:r>
              <a:rPr lang="en-US" sz="2400" dirty="0">
                <a:solidFill>
                  <a:srgbClr val="0070C0"/>
                </a:solidFill>
              </a:rPr>
              <a:t>$vectors</a:t>
            </a:r>
          </a:p>
          <a:p>
            <a:r>
              <a:rPr lang="en-US" sz="2400" dirty="0">
                <a:solidFill>
                  <a:srgbClr val="0070C0"/>
                </a:solidFill>
              </a:rPr>
              <a:t>          [,1]        [,2]        [,3]       [,4]         [,5]</a:t>
            </a:r>
          </a:p>
          <a:p>
            <a:r>
              <a:rPr lang="en-US" sz="2400" dirty="0">
                <a:solidFill>
                  <a:srgbClr val="0070C0"/>
                </a:solidFill>
              </a:rPr>
              <a:t>[1,] 0.3314539 -0.60721643  0.09848524  0.1386643  0.701783012</a:t>
            </a:r>
          </a:p>
          <a:p>
            <a:r>
              <a:rPr lang="en-US" sz="2400" dirty="0">
                <a:solidFill>
                  <a:srgbClr val="0070C0"/>
                </a:solidFill>
              </a:rPr>
              <a:t>[2,] 0.4601593  0.39003172  0.74256408 -0.2821170  0.071674637</a:t>
            </a:r>
          </a:p>
          <a:p>
            <a:r>
              <a:rPr lang="en-US" sz="2400" dirty="0">
                <a:solidFill>
                  <a:srgbClr val="0070C0"/>
                </a:solidFill>
              </a:rPr>
              <a:t>[3,] 0.3820572 -0.55650828  0.16840896  0.1170037 -0.708716714</a:t>
            </a:r>
          </a:p>
          <a:p>
            <a:r>
              <a:rPr lang="en-US" sz="2400" dirty="0">
                <a:solidFill>
                  <a:srgbClr val="0070C0"/>
                </a:solidFill>
              </a:rPr>
              <a:t>[4,] 0.5559769  0.07806457 -0.60158211 -0.5682357  0.001656352</a:t>
            </a:r>
          </a:p>
          <a:p>
            <a:r>
              <a:rPr lang="en-US" sz="2400" dirty="0">
                <a:solidFill>
                  <a:srgbClr val="0070C0"/>
                </a:solidFill>
              </a:rPr>
              <a:t>[5,] 0.4725608  0.40418799 -0.22053713  0.7513990  0.009012569</a:t>
            </a:r>
          </a:p>
          <a:p>
            <a:endParaRPr lang="en-US" sz="2400" dirty="0">
              <a:solidFill>
                <a:srgbClr val="0070C0"/>
              </a:solidFill>
            </a:endParaRPr>
          </a:p>
        </p:txBody>
      </p:sp>
      <p:pic>
        <p:nvPicPr>
          <p:cNvPr id="2" name="Picture 1"/>
          <p:cNvPicPr>
            <a:picLocks noChangeAspect="1"/>
          </p:cNvPicPr>
          <p:nvPr/>
        </p:nvPicPr>
        <p:blipFill>
          <a:blip r:embed="rId2"/>
          <a:stretch>
            <a:fillRect/>
          </a:stretch>
        </p:blipFill>
        <p:spPr>
          <a:xfrm>
            <a:off x="8943975" y="1932416"/>
            <a:ext cx="3248025" cy="1971675"/>
          </a:xfrm>
          <a:prstGeom prst="rect">
            <a:avLst/>
          </a:prstGeom>
        </p:spPr>
      </p:pic>
      <p:cxnSp>
        <p:nvCxnSpPr>
          <p:cNvPr id="5" name="Straight Arrow Connector 4"/>
          <p:cNvCxnSpPr/>
          <p:nvPr/>
        </p:nvCxnSpPr>
        <p:spPr>
          <a:xfrm flipH="1">
            <a:off x="8171935" y="2726724"/>
            <a:ext cx="667265" cy="11533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52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50" y="0"/>
            <a:ext cx="12192000" cy="6124754"/>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Example: Intelligence Study </a:t>
            </a: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The Exam scores for 10 psychology students are collected. The multivariate data set consisted of 8 variables: These 6 test scores, plus “age” and “years of education.” </a:t>
            </a:r>
          </a:p>
          <a:p>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Based on the </a:t>
            </a:r>
            <a:r>
              <a:rPr lang="en-US" sz="2800" dirty="0" smtClean="0">
                <a:solidFill>
                  <a:srgbClr val="0070C0"/>
                </a:solidFill>
                <a:latin typeface="Times New Roman" panose="02020603050405020304" pitchFamily="18" charset="0"/>
                <a:cs typeface="Times New Roman" panose="02020603050405020304" pitchFamily="18" charset="0"/>
              </a:rPr>
              <a:t>observed variables</a:t>
            </a:r>
            <a:r>
              <a:rPr lang="en-US" sz="2800" dirty="0" smtClean="0">
                <a:latin typeface="Times New Roman" panose="02020603050405020304" pitchFamily="18" charset="0"/>
                <a:cs typeface="Times New Roman" panose="02020603050405020304" pitchFamily="18" charset="0"/>
              </a:rPr>
              <a:t>, we may want to identify certain underlying factors that cause the individuals to differ. </a:t>
            </a:r>
          </a:p>
          <a:p>
            <a:r>
              <a:rPr lang="en-US" sz="2800" dirty="0" smtClean="0">
                <a:latin typeface="Times New Roman" panose="02020603050405020304" pitchFamily="18" charset="0"/>
                <a:cs typeface="Times New Roman" panose="02020603050405020304" pitchFamily="18" charset="0"/>
              </a:rPr>
              <a:t>• Is there a “</a:t>
            </a:r>
            <a:r>
              <a:rPr lang="en-US" sz="2800" dirty="0" smtClean="0">
                <a:solidFill>
                  <a:srgbClr val="0070C0"/>
                </a:solidFill>
                <a:latin typeface="Times New Roman" panose="02020603050405020304" pitchFamily="18" charset="0"/>
                <a:cs typeface="Times New Roman" panose="02020603050405020304" pitchFamily="18" charset="0"/>
              </a:rPr>
              <a:t>general intelligence</a:t>
            </a:r>
            <a:r>
              <a:rPr lang="en-US" sz="2800" dirty="0" smtClean="0">
                <a:latin typeface="Times New Roman" panose="02020603050405020304" pitchFamily="18" charset="0"/>
                <a:cs typeface="Times New Roman" panose="02020603050405020304" pitchFamily="18" charset="0"/>
              </a:rPr>
              <a:t>” factor? Is there a “</a:t>
            </a:r>
            <a:r>
              <a:rPr lang="en-US" sz="2800" dirty="0" smtClean="0">
                <a:solidFill>
                  <a:srgbClr val="0070C0"/>
                </a:solidFill>
                <a:latin typeface="Times New Roman" panose="02020603050405020304" pitchFamily="18" charset="0"/>
                <a:cs typeface="Times New Roman" panose="02020603050405020304" pitchFamily="18" charset="0"/>
              </a:rPr>
              <a:t>language ability</a:t>
            </a:r>
            <a:r>
              <a:rPr lang="en-US" sz="2800" dirty="0" smtClean="0">
                <a:latin typeface="Times New Roman" panose="02020603050405020304" pitchFamily="18" charset="0"/>
                <a:cs typeface="Times New Roman" panose="02020603050405020304" pitchFamily="18" charset="0"/>
              </a:rPr>
              <a:t>” factor? Is there a “</a:t>
            </a:r>
            <a:r>
              <a:rPr lang="en-US" sz="2800" dirty="0" smtClean="0">
                <a:solidFill>
                  <a:srgbClr val="0070C0"/>
                </a:solidFill>
                <a:latin typeface="Times New Roman" panose="02020603050405020304" pitchFamily="18" charset="0"/>
                <a:cs typeface="Times New Roman" panose="02020603050405020304" pitchFamily="18" charset="0"/>
              </a:rPr>
              <a:t>math ability</a:t>
            </a:r>
            <a:r>
              <a:rPr lang="en-US" sz="2800" dirty="0" smtClean="0">
                <a:latin typeface="Times New Roman" panose="02020603050405020304" pitchFamily="18" charset="0"/>
                <a:cs typeface="Times New Roman" panose="02020603050405020304" pitchFamily="18" charset="0"/>
              </a:rPr>
              <a:t>” factor?  Factor analysis can help us answer these questions. </a:t>
            </a:r>
            <a:endParaRPr lang="en-US" sz="28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49125460"/>
              </p:ext>
            </p:extLst>
          </p:nvPr>
        </p:nvGraphicFramePr>
        <p:xfrm>
          <a:off x="3105664" y="2051663"/>
          <a:ext cx="6392565" cy="2082165"/>
        </p:xfrm>
        <a:graphic>
          <a:graphicData uri="http://schemas.openxmlformats.org/drawingml/2006/table">
            <a:tbl>
              <a:tblPr/>
              <a:tblGrid>
                <a:gridCol w="710285"/>
                <a:gridCol w="710285"/>
                <a:gridCol w="710285"/>
                <a:gridCol w="710285"/>
                <a:gridCol w="710285"/>
                <a:gridCol w="710285"/>
                <a:gridCol w="710285"/>
                <a:gridCol w="710285"/>
                <a:gridCol w="710285"/>
              </a:tblGrid>
              <a:tr h="0">
                <a:tc>
                  <a:txBody>
                    <a:bodyPr/>
                    <a:lstStyle/>
                    <a:p>
                      <a:pPr algn="ctr" fontAlgn="b"/>
                      <a:r>
                        <a:rPr lang="en-US" sz="1100" b="0" i="0" u="none" strike="noStrike" dirty="0">
                          <a:solidFill>
                            <a:srgbClr val="000000"/>
                          </a:solidFill>
                          <a:effectLst/>
                          <a:latin typeface="Calibri" panose="020F0502020204030204" pitchFamily="34" charset="0"/>
                        </a:rPr>
                        <a:t>subject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year 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maths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english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history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geography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chemistry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physics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001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4326" y="166007"/>
            <a:ext cx="12001499" cy="523220"/>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 =2</a:t>
            </a:r>
          </a:p>
        </p:txBody>
      </p:sp>
      <p:sp>
        <p:nvSpPr>
          <p:cNvPr id="4" name="Rectangle 3"/>
          <p:cNvSpPr/>
          <p:nvPr/>
        </p:nvSpPr>
        <p:spPr>
          <a:xfrm>
            <a:off x="314326" y="833233"/>
            <a:ext cx="9478272" cy="1569660"/>
          </a:xfrm>
          <a:prstGeom prst="rect">
            <a:avLst/>
          </a:prstGeom>
        </p:spPr>
        <p:txBody>
          <a:bodyPr wrap="square">
            <a:spAutoFit/>
          </a:bodyPr>
          <a:lstStyle/>
          <a:p>
            <a:r>
              <a:rPr lang="en-US" sz="2400" dirty="0" smtClean="0">
                <a:solidFill>
                  <a:srgbClr val="0070C0"/>
                </a:solidFill>
              </a:rPr>
              <a:t>&gt; </a:t>
            </a:r>
            <a:r>
              <a:rPr lang="en-US" sz="2400" dirty="0">
                <a:solidFill>
                  <a:srgbClr val="0070C0"/>
                </a:solidFill>
              </a:rPr>
              <a:t>lam&lt;-</a:t>
            </a:r>
            <a:r>
              <a:rPr lang="en-US" sz="2400" dirty="0" err="1">
                <a:solidFill>
                  <a:srgbClr val="0070C0"/>
                </a:solidFill>
              </a:rPr>
              <a:t>e$values</a:t>
            </a:r>
            <a:endParaRPr lang="en-US" sz="2400" dirty="0">
              <a:solidFill>
                <a:srgbClr val="0070C0"/>
              </a:solidFill>
            </a:endParaRPr>
          </a:p>
          <a:p>
            <a:r>
              <a:rPr lang="en-US" sz="2400" dirty="0">
                <a:solidFill>
                  <a:srgbClr val="0070C0"/>
                </a:solidFill>
              </a:rPr>
              <a:t>&gt; sum&lt;-</a:t>
            </a:r>
            <a:r>
              <a:rPr lang="en-US" sz="2400" dirty="0" err="1">
                <a:solidFill>
                  <a:srgbClr val="0070C0"/>
                </a:solidFill>
              </a:rPr>
              <a:t>cumsum</a:t>
            </a:r>
            <a:r>
              <a:rPr lang="en-US" sz="2400" dirty="0">
                <a:solidFill>
                  <a:srgbClr val="0070C0"/>
                </a:solidFill>
              </a:rPr>
              <a:t>(lam)</a:t>
            </a:r>
          </a:p>
          <a:p>
            <a:r>
              <a:rPr lang="en-US" sz="2400" dirty="0">
                <a:solidFill>
                  <a:srgbClr val="0070C0"/>
                </a:solidFill>
              </a:rPr>
              <a:t>&gt; (p&lt;-sum/5)</a:t>
            </a:r>
          </a:p>
          <a:p>
            <a:r>
              <a:rPr lang="en-US" sz="2400" dirty="0">
                <a:solidFill>
                  <a:srgbClr val="0070C0"/>
                </a:solidFill>
              </a:rPr>
              <a:t>[1] 0.5706181 </a:t>
            </a:r>
            <a:r>
              <a:rPr lang="en-US" sz="2400" dirty="0">
                <a:solidFill>
                  <a:srgbClr val="C00000"/>
                </a:solidFill>
              </a:rPr>
              <a:t>0.9318846</a:t>
            </a:r>
            <a:r>
              <a:rPr lang="en-US" sz="2400" dirty="0">
                <a:solidFill>
                  <a:srgbClr val="0070C0"/>
                </a:solidFill>
              </a:rPr>
              <a:t> 0.9727826 0.9932645 1.0000000</a:t>
            </a:r>
          </a:p>
        </p:txBody>
      </p:sp>
      <mc:AlternateContent xmlns:mc="http://schemas.openxmlformats.org/markup-compatibility/2006" xmlns:a14="http://schemas.microsoft.com/office/drawing/2010/main">
        <mc:Choice Requires="a14">
          <p:sp>
            <p:nvSpPr>
              <p:cNvPr id="7" name="Rectangle 6"/>
              <p:cNvSpPr/>
              <p:nvPr/>
            </p:nvSpPr>
            <p:spPr>
              <a:xfrm>
                <a:off x="190501" y="2708824"/>
                <a:ext cx="12001499" cy="1942776"/>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matrix of factor loadings</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l-GR" sz="2800" i="1" dirty="0" smtClean="0">
                              <a:latin typeface="Cambria Math" panose="02040503050406030204" pitchFamily="18" charset="0"/>
                              <a:cs typeface="Times New Roman" panose="02020603050405020304" pitchFamily="18" charset="0"/>
                            </a:rPr>
                          </m:ctrlPr>
                        </m:accPr>
                        <m:e>
                          <m:r>
                            <m:rPr>
                              <m:sty m:val="p"/>
                            </m:rPr>
                            <a:rPr lang="el-GR" sz="2800" dirty="0">
                              <a:latin typeface="Cambria Math" panose="02040503050406030204" pitchFamily="18" charset="0"/>
                              <a:cs typeface="Times New Roman" panose="02020603050405020304" pitchFamily="18" charset="0"/>
                            </a:rPr>
                            <m:t>Λ</m:t>
                          </m:r>
                        </m:e>
                      </m:acc>
                      <m:r>
                        <a:rPr lang="en-US" sz="2800" b="0" i="1" smtClean="0">
                          <a:latin typeface="Cambria Math" panose="02040503050406030204" pitchFamily="18" charset="0"/>
                          <a:cs typeface="Times New Roman" panose="02020603050405020304" pitchFamily="18" charset="0"/>
                        </a:rPr>
                        <m:t>=</m:t>
                      </m:r>
                      <m:d>
                        <m:dPr>
                          <m:begChr m:val="["/>
                          <m:endChr m:val="]"/>
                          <m:ctrlPr>
                            <a:rPr lang="en-US" sz="2800" b="0" i="1" smtClean="0">
                              <a:latin typeface="Cambria Math" panose="02040503050406030204" pitchFamily="18" charset="0"/>
                              <a:cs typeface="Times New Roman" panose="02020603050405020304" pitchFamily="18" charset="0"/>
                            </a:rPr>
                          </m:ctrlPr>
                        </m:dPr>
                        <m:e>
                          <m:rad>
                            <m:radPr>
                              <m:degHide m:val="on"/>
                              <m:ctrlPr>
                                <a:rPr lang="en-US" sz="2800" b="0" i="1" smtClean="0">
                                  <a:latin typeface="Cambria Math" panose="02040503050406030204" pitchFamily="18" charset="0"/>
                                  <a:cs typeface="Times New Roman" panose="02020603050405020304" pitchFamily="18" charset="0"/>
                                </a:rPr>
                              </m:ctrlPr>
                            </m:radPr>
                            <m:deg/>
                            <m:e>
                              <m:sSub>
                                <m:sSubPr>
                                  <m:ctrlPr>
                                    <a:rPr lang="en-US" sz="2800" b="0" i="1" smtClean="0">
                                      <a:latin typeface="Cambria Math" panose="02040503050406030204" pitchFamily="18" charset="0"/>
                                      <a:cs typeface="Times New Roman" panose="02020603050405020304" pitchFamily="18" charset="0"/>
                                    </a:rPr>
                                  </m:ctrlPr>
                                </m:sSubPr>
                                <m:e>
                                  <m:acc>
                                    <m:accPr>
                                      <m:chr m:val="̂"/>
                                      <m:ctrlPr>
                                        <a:rPr lang="en-US" sz="2800" b="0" i="1" smtClean="0">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b="0" i="1" smtClean="0">
                                      <a:latin typeface="Cambria Math" panose="02040503050406030204" pitchFamily="18" charset="0"/>
                                      <a:cs typeface="Times New Roman" panose="02020603050405020304" pitchFamily="18" charset="0"/>
                                    </a:rPr>
                                    <m:t>1</m:t>
                                  </m:r>
                                </m:sub>
                              </m:sSub>
                            </m:e>
                          </m:rad>
                          <m:sSub>
                            <m:sSubPr>
                              <m:ctrlPr>
                                <a:rPr lang="en-US" sz="2800" b="0" i="1" smtClean="0">
                                  <a:latin typeface="Cambria Math" panose="02040503050406030204" pitchFamily="18" charset="0"/>
                                  <a:cs typeface="Times New Roman" panose="02020603050405020304" pitchFamily="18" charset="0"/>
                                </a:rPr>
                              </m:ctrlPr>
                            </m:sSubPr>
                            <m:e>
                              <m:acc>
                                <m:accPr>
                                  <m:chr m:val="̂"/>
                                  <m:ctrlPr>
                                    <a:rPr lang="en-US" sz="2800" b="0" i="1" smtClean="0">
                                      <a:latin typeface="Cambria Math" panose="02040503050406030204" pitchFamily="18" charset="0"/>
                                      <a:cs typeface="Times New Roman" panose="02020603050405020304" pitchFamily="18" charset="0"/>
                                    </a:rPr>
                                  </m:ctrlPr>
                                </m:accPr>
                                <m:e>
                                  <m:r>
                                    <a:rPr lang="en-US" sz="2800" b="1" i="1" smtClean="0">
                                      <a:latin typeface="Cambria Math" panose="02040503050406030204" pitchFamily="18" charset="0"/>
                                      <a:cs typeface="Times New Roman" panose="02020603050405020304" pitchFamily="18" charset="0"/>
                                    </a:rPr>
                                    <m:t>𝒆</m:t>
                                  </m:r>
                                </m:e>
                              </m:acc>
                            </m:e>
                            <m:sub>
                              <m:r>
                                <a:rPr lang="en-US" sz="2800" b="0" i="1" smtClean="0">
                                  <a:latin typeface="Cambria Math" panose="02040503050406030204" pitchFamily="18" charset="0"/>
                                  <a:cs typeface="Times New Roman" panose="02020603050405020304" pitchFamily="18" charset="0"/>
                                </a:rPr>
                                <m:t>1</m:t>
                              </m:r>
                            </m:sub>
                          </m:sSub>
                          <m:r>
                            <a:rPr lang="en-US" sz="2800" b="0" i="1" smtClean="0">
                              <a:latin typeface="Cambria Math" panose="02040503050406030204" pitchFamily="18" charset="0"/>
                              <a:cs typeface="Times New Roman" panose="02020603050405020304" pitchFamily="18" charset="0"/>
                            </a:rPr>
                            <m:t>,</m:t>
                          </m:r>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b="0" i="1" smtClean="0">
                                      <a:latin typeface="Cambria Math" panose="02040503050406030204" pitchFamily="18" charset="0"/>
                                      <a:cs typeface="Times New Roman" panose="02020603050405020304" pitchFamily="18" charset="0"/>
                                    </a:rPr>
                                    <m:t>2</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b="0" i="1" smtClean="0">
                                  <a:latin typeface="Cambria Math" panose="02040503050406030204" pitchFamily="18" charset="0"/>
                                  <a:cs typeface="Times New Roman" panose="02020603050405020304" pitchFamily="18" charset="0"/>
                                </a:rPr>
                                <m:t>2</m:t>
                              </m:r>
                            </m:sub>
                          </m:sSub>
                        </m:e>
                      </m:d>
                    </m:oMath>
                  </m:oMathPara>
                </a14:m>
                <a:endParaRPr lang="en-US" sz="28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90501" y="2708824"/>
                <a:ext cx="12001499" cy="1942776"/>
              </a:xfrm>
              <a:prstGeom prst="rect">
                <a:avLst/>
              </a:prstGeom>
              <a:blipFill rotWithShape="0">
                <a:blip r:embed="rId2"/>
                <a:stretch>
                  <a:fillRect l="-914" t="-3135"/>
                </a:stretch>
              </a:blipFill>
            </p:spPr>
            <p:txBody>
              <a:bodyPr/>
              <a:lstStyle/>
              <a:p>
                <a:r>
                  <a:rPr lang="en-US">
                    <a:noFill/>
                  </a:rPr>
                  <a:t> </a:t>
                </a:r>
              </a:p>
            </p:txBody>
          </p:sp>
        </mc:Fallback>
      </mc:AlternateContent>
    </p:spTree>
    <p:extLst>
      <p:ext uri="{BB962C8B-B14F-4D97-AF65-F5344CB8AC3E}">
        <p14:creationId xmlns:p14="http://schemas.microsoft.com/office/powerpoint/2010/main" val="146073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7303" y="91170"/>
            <a:ext cx="7419277" cy="523220"/>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 =2</a:t>
            </a:r>
          </a:p>
        </p:txBody>
      </p:sp>
      <p:sp>
        <p:nvSpPr>
          <p:cNvPr id="4" name="Rectangle 3"/>
          <p:cNvSpPr/>
          <p:nvPr/>
        </p:nvSpPr>
        <p:spPr>
          <a:xfrm>
            <a:off x="357303" y="589242"/>
            <a:ext cx="9478272" cy="1569660"/>
          </a:xfrm>
          <a:prstGeom prst="rect">
            <a:avLst/>
          </a:prstGeom>
        </p:spPr>
        <p:txBody>
          <a:bodyPr wrap="square">
            <a:spAutoFit/>
          </a:bodyPr>
          <a:lstStyle/>
          <a:p>
            <a:r>
              <a:rPr lang="en-US" sz="2400" dirty="0" smtClean="0">
                <a:solidFill>
                  <a:srgbClr val="0070C0"/>
                </a:solidFill>
              </a:rPr>
              <a:t>&gt; </a:t>
            </a:r>
            <a:r>
              <a:rPr lang="en-US" sz="2400" dirty="0">
                <a:solidFill>
                  <a:srgbClr val="0070C0"/>
                </a:solidFill>
              </a:rPr>
              <a:t>lam&lt;-</a:t>
            </a:r>
            <a:r>
              <a:rPr lang="en-US" sz="2400" dirty="0" err="1">
                <a:solidFill>
                  <a:srgbClr val="0070C0"/>
                </a:solidFill>
              </a:rPr>
              <a:t>e$values</a:t>
            </a:r>
            <a:endParaRPr lang="en-US" sz="2400" dirty="0">
              <a:solidFill>
                <a:srgbClr val="0070C0"/>
              </a:solidFill>
            </a:endParaRPr>
          </a:p>
          <a:p>
            <a:r>
              <a:rPr lang="en-US" sz="2400" dirty="0">
                <a:solidFill>
                  <a:srgbClr val="0070C0"/>
                </a:solidFill>
              </a:rPr>
              <a:t>&gt; sum&lt;-</a:t>
            </a:r>
            <a:r>
              <a:rPr lang="en-US" sz="2400" dirty="0" err="1">
                <a:solidFill>
                  <a:srgbClr val="0070C0"/>
                </a:solidFill>
              </a:rPr>
              <a:t>cumsum</a:t>
            </a:r>
            <a:r>
              <a:rPr lang="en-US" sz="2400" dirty="0">
                <a:solidFill>
                  <a:srgbClr val="0070C0"/>
                </a:solidFill>
              </a:rPr>
              <a:t>(lam)</a:t>
            </a:r>
          </a:p>
          <a:p>
            <a:r>
              <a:rPr lang="en-US" sz="2400" dirty="0">
                <a:solidFill>
                  <a:srgbClr val="0070C0"/>
                </a:solidFill>
              </a:rPr>
              <a:t>&gt; (p&lt;-sum/5)</a:t>
            </a:r>
          </a:p>
          <a:p>
            <a:r>
              <a:rPr lang="en-US" sz="2400" dirty="0">
                <a:solidFill>
                  <a:srgbClr val="0070C0"/>
                </a:solidFill>
              </a:rPr>
              <a:t>[1] 0.5706181 0.9318846 0.9727826 0.9932645 1.0000000</a:t>
            </a:r>
          </a:p>
        </p:txBody>
      </p:sp>
      <mc:AlternateContent xmlns:mc="http://schemas.openxmlformats.org/markup-compatibility/2006" xmlns:a14="http://schemas.microsoft.com/office/drawing/2010/main">
        <mc:Choice Requires="a14">
          <p:sp>
            <p:nvSpPr>
              <p:cNvPr id="7" name="Rectangle 6"/>
              <p:cNvSpPr/>
              <p:nvPr/>
            </p:nvSpPr>
            <p:spPr>
              <a:xfrm>
                <a:off x="265553" y="2325562"/>
                <a:ext cx="12001499" cy="997261"/>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factor loadings</a:t>
                </a:r>
                <a14:m>
                  <m:oMath xmlns:m="http://schemas.openxmlformats.org/officeDocument/2006/math">
                    <m:r>
                      <a:rPr lang="en-US" sz="2600" dirty="0">
                        <a:latin typeface="Cambria Math" panose="02040503050406030204" pitchFamily="18" charset="0"/>
                        <a:cs typeface="Times New Roman" panose="02020603050405020304" pitchFamily="18" charset="0"/>
                      </a:rPr>
                      <m:t>:</m:t>
                    </m:r>
                    <m:r>
                      <a:rPr lang="en-US" sz="2600" b="0" i="0" dirty="0" smtClean="0">
                        <a:latin typeface="Cambria Math" panose="02040503050406030204" pitchFamily="18" charset="0"/>
                        <a:cs typeface="Times New Roman" panose="02020603050405020304" pitchFamily="18" charset="0"/>
                      </a:rPr>
                      <m:t> </m:t>
                    </m:r>
                    <m:acc>
                      <m:accPr>
                        <m:chr m:val="̂"/>
                        <m:ctrlPr>
                          <a:rPr lang="el-GR" sz="2600" i="1" dirty="0" smtClean="0">
                            <a:latin typeface="Cambria Math" panose="02040503050406030204" pitchFamily="18" charset="0"/>
                            <a:cs typeface="Times New Roman" panose="02020603050405020304" pitchFamily="18" charset="0"/>
                          </a:rPr>
                        </m:ctrlPr>
                      </m:accPr>
                      <m:e>
                        <m:r>
                          <m:rPr>
                            <m:sty m:val="p"/>
                          </m:rPr>
                          <a:rPr lang="el-GR" sz="2600" dirty="0">
                            <a:latin typeface="Cambria Math" panose="02040503050406030204" pitchFamily="18" charset="0"/>
                            <a:cs typeface="Times New Roman" panose="02020603050405020304" pitchFamily="18" charset="0"/>
                          </a:rPr>
                          <m:t>Λ</m:t>
                        </m:r>
                      </m:e>
                    </m:acc>
                    <m:r>
                      <a:rPr lang="en-US" sz="2600" b="0" i="1" smtClean="0">
                        <a:latin typeface="Cambria Math" panose="02040503050406030204" pitchFamily="18" charset="0"/>
                        <a:cs typeface="Times New Roman" panose="02020603050405020304" pitchFamily="18" charset="0"/>
                      </a:rPr>
                      <m:t>=</m:t>
                    </m:r>
                    <m:d>
                      <m:dPr>
                        <m:begChr m:val="["/>
                        <m:endChr m:val="]"/>
                        <m:ctrlPr>
                          <a:rPr lang="en-US" sz="2600" b="0" i="1" smtClean="0">
                            <a:latin typeface="Cambria Math" panose="02040503050406030204" pitchFamily="18" charset="0"/>
                            <a:cs typeface="Times New Roman" panose="02020603050405020304" pitchFamily="18" charset="0"/>
                          </a:rPr>
                        </m:ctrlPr>
                      </m:dPr>
                      <m:e>
                        <m:rad>
                          <m:radPr>
                            <m:degHide m:val="on"/>
                            <m:ctrlPr>
                              <a:rPr lang="en-US" sz="2600" b="0" i="1" smtClean="0">
                                <a:latin typeface="Cambria Math" panose="02040503050406030204" pitchFamily="18" charset="0"/>
                                <a:cs typeface="Times New Roman" panose="02020603050405020304" pitchFamily="18" charset="0"/>
                              </a:rPr>
                            </m:ctrlPr>
                          </m:radPr>
                          <m:deg/>
                          <m:e>
                            <m:sSub>
                              <m:sSubPr>
                                <m:ctrlPr>
                                  <a:rPr lang="en-US" sz="2600" b="0" i="1"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m:rPr>
                                        <m:sty m:val="p"/>
                                      </m:rPr>
                                      <a:rPr lang="el-GR" sz="2600" i="1">
                                        <a:latin typeface="Cambria Math" panose="02040503050406030204" pitchFamily="18" charset="0"/>
                                        <a:cs typeface="Times New Roman" panose="02020603050405020304" pitchFamily="18" charset="0"/>
                                      </a:rPr>
                                      <m:t>λ</m:t>
                                    </m:r>
                                  </m:e>
                                </m:acc>
                              </m:e>
                              <m:sub>
                                <m:r>
                                  <a:rPr lang="en-US" sz="2600" b="0" i="1" smtClean="0">
                                    <a:latin typeface="Cambria Math" panose="02040503050406030204" pitchFamily="18" charset="0"/>
                                    <a:cs typeface="Times New Roman" panose="02020603050405020304" pitchFamily="18" charset="0"/>
                                  </a:rPr>
                                  <m:t>1</m:t>
                                </m:r>
                              </m:sub>
                            </m:sSub>
                          </m:e>
                        </m:rad>
                        <m:sSub>
                          <m:sSubPr>
                            <m:ctrlPr>
                              <a:rPr lang="en-US" sz="2600" b="0" i="1"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a:rPr lang="en-US" sz="2600" b="1" i="1" smtClean="0">
                                    <a:latin typeface="Cambria Math" panose="02040503050406030204" pitchFamily="18" charset="0"/>
                                    <a:cs typeface="Times New Roman" panose="02020603050405020304" pitchFamily="18" charset="0"/>
                                  </a:rPr>
                                  <m:t>𝒆</m:t>
                                </m:r>
                              </m:e>
                            </m:acc>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ad>
                          <m:radPr>
                            <m:degHide m:val="on"/>
                            <m:ctrlPr>
                              <a:rPr lang="en-US" sz="2600" i="1">
                                <a:latin typeface="Cambria Math" panose="02040503050406030204" pitchFamily="18" charset="0"/>
                                <a:cs typeface="Times New Roman" panose="02020603050405020304" pitchFamily="18" charset="0"/>
                              </a:rPr>
                            </m:ctrlPr>
                          </m:radPr>
                          <m:deg/>
                          <m:e>
                            <m:sSub>
                              <m:sSubPr>
                                <m:ctrlPr>
                                  <a:rPr lang="en-US" sz="2600" i="1">
                                    <a:latin typeface="Cambria Math" panose="02040503050406030204" pitchFamily="18" charset="0"/>
                                    <a:cs typeface="Times New Roman" panose="02020603050405020304" pitchFamily="18" charset="0"/>
                                  </a:rPr>
                                </m:ctrlPr>
                              </m:sSubPr>
                              <m:e>
                                <m:acc>
                                  <m:accPr>
                                    <m:chr m:val="̂"/>
                                    <m:ctrlPr>
                                      <a:rPr lang="en-US" sz="2600" i="1">
                                        <a:latin typeface="Cambria Math" panose="02040503050406030204" pitchFamily="18" charset="0"/>
                                        <a:cs typeface="Times New Roman" panose="02020603050405020304" pitchFamily="18" charset="0"/>
                                      </a:rPr>
                                    </m:ctrlPr>
                                  </m:accPr>
                                  <m:e>
                                    <m:r>
                                      <m:rPr>
                                        <m:sty m:val="p"/>
                                      </m:rPr>
                                      <a:rPr lang="el-GR" sz="2600" i="1">
                                        <a:latin typeface="Cambria Math" panose="02040503050406030204" pitchFamily="18" charset="0"/>
                                        <a:cs typeface="Times New Roman" panose="02020603050405020304" pitchFamily="18" charset="0"/>
                                      </a:rPr>
                                      <m:t>λ</m:t>
                                    </m:r>
                                  </m:e>
                                </m:acc>
                              </m:e>
                              <m:sub>
                                <m:r>
                                  <a:rPr lang="en-US" sz="2600" b="0" i="1" smtClean="0">
                                    <a:latin typeface="Cambria Math" panose="02040503050406030204" pitchFamily="18" charset="0"/>
                                    <a:cs typeface="Times New Roman" panose="02020603050405020304" pitchFamily="18" charset="0"/>
                                  </a:rPr>
                                  <m:t>2</m:t>
                                </m:r>
                              </m:sub>
                            </m:sSub>
                          </m:e>
                        </m:rad>
                        <m:sSub>
                          <m:sSubPr>
                            <m:ctrlPr>
                              <a:rPr lang="en-US" sz="2600" i="1">
                                <a:latin typeface="Cambria Math" panose="02040503050406030204" pitchFamily="18" charset="0"/>
                                <a:cs typeface="Times New Roman" panose="02020603050405020304" pitchFamily="18" charset="0"/>
                              </a:rPr>
                            </m:ctrlPr>
                          </m:sSubPr>
                          <m:e>
                            <m:acc>
                              <m:accPr>
                                <m:chr m:val="̂"/>
                                <m:ctrlPr>
                                  <a:rPr lang="en-US" sz="2600" i="1">
                                    <a:latin typeface="Cambria Math" panose="02040503050406030204" pitchFamily="18" charset="0"/>
                                    <a:cs typeface="Times New Roman" panose="02020603050405020304" pitchFamily="18" charset="0"/>
                                  </a:rPr>
                                </m:ctrlPr>
                              </m:accPr>
                              <m:e>
                                <m:r>
                                  <a:rPr lang="en-US" sz="2600" b="1" i="1">
                                    <a:latin typeface="Cambria Math" panose="02040503050406030204" pitchFamily="18" charset="0"/>
                                    <a:cs typeface="Times New Roman" panose="02020603050405020304" pitchFamily="18" charset="0"/>
                                  </a:rPr>
                                  <m:t>𝒆</m:t>
                                </m:r>
                              </m:e>
                            </m:acc>
                          </m:e>
                          <m:sub>
                            <m:r>
                              <a:rPr lang="en-US" sz="2600" b="0" i="1" smtClean="0">
                                <a:latin typeface="Cambria Math" panose="02040503050406030204" pitchFamily="18" charset="0"/>
                                <a:cs typeface="Times New Roman" panose="02020603050405020304" pitchFamily="18" charset="0"/>
                              </a:rPr>
                              <m:t>2</m:t>
                            </m:r>
                          </m:sub>
                        </m:sSub>
                      </m:e>
                    </m:d>
                  </m:oMath>
                </a14:m>
                <a:endParaRPr lang="en-US" sz="26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5553" y="2325562"/>
                <a:ext cx="12001499" cy="997261"/>
              </a:xfrm>
              <a:prstGeom prst="rect">
                <a:avLst/>
              </a:prstGeom>
              <a:blipFill rotWithShape="0">
                <a:blip r:embed="rId2"/>
                <a:stretch>
                  <a:fillRect l="-915"/>
                </a:stretch>
              </a:blipFill>
            </p:spPr>
            <p:txBody>
              <a:bodyPr/>
              <a:lstStyle/>
              <a:p>
                <a:r>
                  <a:rPr lang="en-US">
                    <a:noFill/>
                  </a:rPr>
                  <a:t> </a:t>
                </a:r>
              </a:p>
            </p:txBody>
          </p:sp>
        </mc:Fallback>
      </mc:AlternateContent>
      <p:sp>
        <p:nvSpPr>
          <p:cNvPr id="3" name="Rectangle 1"/>
          <p:cNvSpPr>
            <a:spLocks noChangeArrowheads="1"/>
          </p:cNvSpPr>
          <p:nvPr/>
        </p:nvSpPr>
        <p:spPr bwMode="auto">
          <a:xfrm>
            <a:off x="357303" y="3399922"/>
            <a:ext cx="10952575"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values&lt;-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as.matrix</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e$values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smtClean="0">
              <a:ln>
                <a:noFill/>
              </a:ln>
              <a:solidFill>
                <a:srgbClr val="0000FF"/>
              </a:solidFill>
              <a:effectLst/>
              <a:latin typeface="Lucida Console" panose="020B0609040504020204"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(f1&lt;-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sqrt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(values[1,])*</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e$vectors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[,1])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0.5598618 0.7772594 0.6453364 0.9391057 0.7982069</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smtClean="0">
              <a:ln>
                <a:noFill/>
              </a:ln>
              <a:solidFill>
                <a:srgbClr val="000000"/>
              </a:solidFill>
              <a:effectLst/>
              <a:latin typeface="Lucida Console" panose="020B0609040504020204" pitchFamily="49"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(f2&lt;-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sqrt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(values[2,])*</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e$vectors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[,2])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-0.8160981 0.5242021 -0.7479464 0.1049187 0.5432281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8517466" y="682988"/>
            <a:ext cx="3248025" cy="1971675"/>
          </a:xfrm>
          <a:prstGeom prst="rect">
            <a:avLst/>
          </a:prstGeom>
        </p:spPr>
      </p:pic>
      <p:pic>
        <p:nvPicPr>
          <p:cNvPr id="5" name="Picture 4"/>
          <p:cNvPicPr>
            <a:picLocks noChangeAspect="1"/>
          </p:cNvPicPr>
          <p:nvPr/>
        </p:nvPicPr>
        <p:blipFill>
          <a:blip r:embed="rId4"/>
          <a:stretch>
            <a:fillRect/>
          </a:stretch>
        </p:blipFill>
        <p:spPr>
          <a:xfrm>
            <a:off x="7694580" y="1274323"/>
            <a:ext cx="3346314" cy="789006"/>
          </a:xfrm>
          <a:prstGeom prst="rect">
            <a:avLst/>
          </a:prstGeom>
        </p:spPr>
      </p:pic>
    </p:spTree>
    <p:extLst>
      <p:ext uri="{BB962C8B-B14F-4D97-AF65-F5344CB8AC3E}">
        <p14:creationId xmlns:p14="http://schemas.microsoft.com/office/powerpoint/2010/main" val="1454443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3745" y="266135"/>
            <a:ext cx="7419277" cy="523220"/>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 =2</a:t>
            </a:r>
          </a:p>
        </p:txBody>
      </p:sp>
      <mc:AlternateContent xmlns:mc="http://schemas.openxmlformats.org/markup-compatibility/2006" xmlns:a14="http://schemas.microsoft.com/office/drawing/2010/main">
        <mc:Choice Requires="a14">
          <p:sp>
            <p:nvSpPr>
              <p:cNvPr id="7" name="Rectangle 6"/>
              <p:cNvSpPr/>
              <p:nvPr/>
            </p:nvSpPr>
            <p:spPr>
              <a:xfrm>
                <a:off x="423745" y="789355"/>
                <a:ext cx="12001499" cy="997261"/>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factor loadings</a:t>
                </a:r>
                <a14:m>
                  <m:oMath xmlns:m="http://schemas.openxmlformats.org/officeDocument/2006/math">
                    <m:r>
                      <a:rPr lang="en-US" sz="2600" b="0" i="0" dirty="0" smtClean="0">
                        <a:latin typeface="Cambria Math" panose="02040503050406030204" pitchFamily="18" charset="0"/>
                        <a:cs typeface="Times New Roman" panose="02020603050405020304" pitchFamily="18" charset="0"/>
                      </a:rPr>
                      <m:t>   </m:t>
                    </m:r>
                    <m:acc>
                      <m:accPr>
                        <m:chr m:val="̂"/>
                        <m:ctrlPr>
                          <a:rPr lang="el-GR" sz="2600" i="1" dirty="0" smtClean="0">
                            <a:latin typeface="Cambria Math" panose="02040503050406030204" pitchFamily="18" charset="0"/>
                            <a:cs typeface="Times New Roman" panose="02020603050405020304" pitchFamily="18" charset="0"/>
                          </a:rPr>
                        </m:ctrlPr>
                      </m:accPr>
                      <m:e>
                        <m:r>
                          <m:rPr>
                            <m:sty m:val="p"/>
                          </m:rPr>
                          <a:rPr lang="el-GR" sz="2600" dirty="0">
                            <a:latin typeface="Cambria Math" panose="02040503050406030204" pitchFamily="18" charset="0"/>
                            <a:cs typeface="Times New Roman" panose="02020603050405020304" pitchFamily="18" charset="0"/>
                          </a:rPr>
                          <m:t>Λ</m:t>
                        </m:r>
                      </m:e>
                    </m:acc>
                    <m:r>
                      <a:rPr lang="en-US" sz="2600" b="0" i="1" smtClean="0">
                        <a:latin typeface="Cambria Math" panose="02040503050406030204" pitchFamily="18" charset="0"/>
                        <a:cs typeface="Times New Roman" panose="02020603050405020304" pitchFamily="18" charset="0"/>
                      </a:rPr>
                      <m:t>=</m:t>
                    </m:r>
                    <m:d>
                      <m:dPr>
                        <m:begChr m:val="["/>
                        <m:endChr m:val="]"/>
                        <m:ctrlPr>
                          <a:rPr lang="en-US" sz="2600" b="0" i="1" smtClean="0">
                            <a:latin typeface="Cambria Math" panose="02040503050406030204" pitchFamily="18" charset="0"/>
                            <a:cs typeface="Times New Roman" panose="02020603050405020304" pitchFamily="18" charset="0"/>
                          </a:rPr>
                        </m:ctrlPr>
                      </m:dPr>
                      <m:e>
                        <m:rad>
                          <m:radPr>
                            <m:degHide m:val="on"/>
                            <m:ctrlPr>
                              <a:rPr lang="en-US" sz="2600" b="0" i="1" smtClean="0">
                                <a:latin typeface="Cambria Math" panose="02040503050406030204" pitchFamily="18" charset="0"/>
                                <a:cs typeface="Times New Roman" panose="02020603050405020304" pitchFamily="18" charset="0"/>
                              </a:rPr>
                            </m:ctrlPr>
                          </m:radPr>
                          <m:deg/>
                          <m:e>
                            <m:sSub>
                              <m:sSubPr>
                                <m:ctrlPr>
                                  <a:rPr lang="en-US" sz="2600" b="0" i="1"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m:rPr>
                                        <m:sty m:val="p"/>
                                      </m:rPr>
                                      <a:rPr lang="el-GR" sz="2600" i="1">
                                        <a:latin typeface="Cambria Math" panose="02040503050406030204" pitchFamily="18" charset="0"/>
                                        <a:cs typeface="Times New Roman" panose="02020603050405020304" pitchFamily="18" charset="0"/>
                                      </a:rPr>
                                      <m:t>λ</m:t>
                                    </m:r>
                                  </m:e>
                                </m:acc>
                              </m:e>
                              <m:sub>
                                <m:r>
                                  <a:rPr lang="en-US" sz="2600" b="0" i="1" smtClean="0">
                                    <a:latin typeface="Cambria Math" panose="02040503050406030204" pitchFamily="18" charset="0"/>
                                    <a:cs typeface="Times New Roman" panose="02020603050405020304" pitchFamily="18" charset="0"/>
                                  </a:rPr>
                                  <m:t>1</m:t>
                                </m:r>
                              </m:sub>
                            </m:sSub>
                          </m:e>
                        </m:rad>
                        <m:sSub>
                          <m:sSubPr>
                            <m:ctrlPr>
                              <a:rPr lang="en-US" sz="2600" b="0" i="1" smtClean="0">
                                <a:latin typeface="Cambria Math" panose="02040503050406030204" pitchFamily="18" charset="0"/>
                                <a:cs typeface="Times New Roman" panose="02020603050405020304" pitchFamily="18" charset="0"/>
                              </a:rPr>
                            </m:ctrlPr>
                          </m:sSubPr>
                          <m:e>
                            <m:acc>
                              <m:accPr>
                                <m:chr m:val="̂"/>
                                <m:ctrlPr>
                                  <a:rPr lang="en-US" sz="2600" b="0" i="1" smtClean="0">
                                    <a:latin typeface="Cambria Math" panose="02040503050406030204" pitchFamily="18" charset="0"/>
                                    <a:cs typeface="Times New Roman" panose="02020603050405020304" pitchFamily="18" charset="0"/>
                                  </a:rPr>
                                </m:ctrlPr>
                              </m:accPr>
                              <m:e>
                                <m:r>
                                  <a:rPr lang="en-US" sz="2600" b="1" i="1" smtClean="0">
                                    <a:latin typeface="Cambria Math" panose="02040503050406030204" pitchFamily="18" charset="0"/>
                                    <a:cs typeface="Times New Roman" panose="02020603050405020304" pitchFamily="18" charset="0"/>
                                  </a:rPr>
                                  <m:t>𝒆</m:t>
                                </m:r>
                              </m:e>
                            </m:acc>
                          </m:e>
                          <m:sub>
                            <m:r>
                              <a:rPr lang="en-US" sz="2600" b="0" i="1" smtClean="0">
                                <a:latin typeface="Cambria Math" panose="02040503050406030204" pitchFamily="18" charset="0"/>
                                <a:cs typeface="Times New Roman" panose="02020603050405020304" pitchFamily="18" charset="0"/>
                              </a:rPr>
                              <m:t>1</m:t>
                            </m:r>
                          </m:sub>
                        </m:sSub>
                        <m:r>
                          <a:rPr lang="en-US" sz="2600" b="0" i="1" smtClean="0">
                            <a:latin typeface="Cambria Math" panose="02040503050406030204" pitchFamily="18" charset="0"/>
                            <a:cs typeface="Times New Roman" panose="02020603050405020304" pitchFamily="18" charset="0"/>
                          </a:rPr>
                          <m:t>,</m:t>
                        </m:r>
                        <m:rad>
                          <m:radPr>
                            <m:degHide m:val="on"/>
                            <m:ctrlPr>
                              <a:rPr lang="en-US" sz="2600" i="1">
                                <a:latin typeface="Cambria Math" panose="02040503050406030204" pitchFamily="18" charset="0"/>
                                <a:cs typeface="Times New Roman" panose="02020603050405020304" pitchFamily="18" charset="0"/>
                              </a:rPr>
                            </m:ctrlPr>
                          </m:radPr>
                          <m:deg/>
                          <m:e>
                            <m:sSub>
                              <m:sSubPr>
                                <m:ctrlPr>
                                  <a:rPr lang="en-US" sz="2600" i="1">
                                    <a:latin typeface="Cambria Math" panose="02040503050406030204" pitchFamily="18" charset="0"/>
                                    <a:cs typeface="Times New Roman" panose="02020603050405020304" pitchFamily="18" charset="0"/>
                                  </a:rPr>
                                </m:ctrlPr>
                              </m:sSubPr>
                              <m:e>
                                <m:acc>
                                  <m:accPr>
                                    <m:chr m:val="̂"/>
                                    <m:ctrlPr>
                                      <a:rPr lang="en-US" sz="2600" i="1">
                                        <a:latin typeface="Cambria Math" panose="02040503050406030204" pitchFamily="18" charset="0"/>
                                        <a:cs typeface="Times New Roman" panose="02020603050405020304" pitchFamily="18" charset="0"/>
                                      </a:rPr>
                                    </m:ctrlPr>
                                  </m:accPr>
                                  <m:e>
                                    <m:r>
                                      <m:rPr>
                                        <m:sty m:val="p"/>
                                      </m:rPr>
                                      <a:rPr lang="el-GR" sz="2600" i="1">
                                        <a:latin typeface="Cambria Math" panose="02040503050406030204" pitchFamily="18" charset="0"/>
                                        <a:cs typeface="Times New Roman" panose="02020603050405020304" pitchFamily="18" charset="0"/>
                                      </a:rPr>
                                      <m:t>λ</m:t>
                                    </m:r>
                                  </m:e>
                                </m:acc>
                              </m:e>
                              <m:sub>
                                <m:r>
                                  <a:rPr lang="en-US" sz="2600" b="0" i="1" smtClean="0">
                                    <a:latin typeface="Cambria Math" panose="02040503050406030204" pitchFamily="18" charset="0"/>
                                    <a:cs typeface="Times New Roman" panose="02020603050405020304" pitchFamily="18" charset="0"/>
                                  </a:rPr>
                                  <m:t>2</m:t>
                                </m:r>
                              </m:sub>
                            </m:sSub>
                          </m:e>
                        </m:rad>
                        <m:sSub>
                          <m:sSubPr>
                            <m:ctrlPr>
                              <a:rPr lang="en-US" sz="2600" i="1">
                                <a:latin typeface="Cambria Math" panose="02040503050406030204" pitchFamily="18" charset="0"/>
                                <a:cs typeface="Times New Roman" panose="02020603050405020304" pitchFamily="18" charset="0"/>
                              </a:rPr>
                            </m:ctrlPr>
                          </m:sSubPr>
                          <m:e>
                            <m:acc>
                              <m:accPr>
                                <m:chr m:val="̂"/>
                                <m:ctrlPr>
                                  <a:rPr lang="en-US" sz="2600" i="1">
                                    <a:latin typeface="Cambria Math" panose="02040503050406030204" pitchFamily="18" charset="0"/>
                                    <a:cs typeface="Times New Roman" panose="02020603050405020304" pitchFamily="18" charset="0"/>
                                  </a:rPr>
                                </m:ctrlPr>
                              </m:accPr>
                              <m:e>
                                <m:r>
                                  <a:rPr lang="en-US" sz="2600" b="1" i="1">
                                    <a:latin typeface="Cambria Math" panose="02040503050406030204" pitchFamily="18" charset="0"/>
                                    <a:cs typeface="Times New Roman" panose="02020603050405020304" pitchFamily="18" charset="0"/>
                                  </a:rPr>
                                  <m:t>𝒆</m:t>
                                </m:r>
                              </m:e>
                            </m:acc>
                          </m:e>
                          <m:sub>
                            <m:r>
                              <a:rPr lang="en-US" sz="2600" b="0" i="1" smtClean="0">
                                <a:latin typeface="Cambria Math" panose="02040503050406030204" pitchFamily="18" charset="0"/>
                                <a:cs typeface="Times New Roman" panose="02020603050405020304" pitchFamily="18" charset="0"/>
                              </a:rPr>
                              <m:t>2</m:t>
                            </m:r>
                          </m:sub>
                        </m:sSub>
                      </m:e>
                    </m:d>
                  </m:oMath>
                </a14:m>
                <a:endParaRPr lang="en-US" sz="26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3745" y="789355"/>
                <a:ext cx="12001499" cy="997261"/>
              </a:xfrm>
              <a:prstGeom prst="rect">
                <a:avLst/>
              </a:prstGeom>
              <a:blipFill rotWithShape="0">
                <a:blip r:embed="rId2"/>
                <a:stretch>
                  <a:fillRect l="-915"/>
                </a:stretch>
              </a:blipFill>
            </p:spPr>
            <p:txBody>
              <a:bodyPr/>
              <a:lstStyle/>
              <a:p>
                <a:r>
                  <a:rPr lang="en-US">
                    <a:noFill/>
                  </a:rPr>
                  <a:t> </a:t>
                </a:r>
              </a:p>
            </p:txBody>
          </p:sp>
        </mc:Fallback>
      </mc:AlternateContent>
      <p:sp>
        <p:nvSpPr>
          <p:cNvPr id="3" name="Rectangle 1"/>
          <p:cNvSpPr>
            <a:spLocks noChangeArrowheads="1"/>
          </p:cNvSpPr>
          <p:nvPr/>
        </p:nvSpPr>
        <p:spPr bwMode="auto">
          <a:xfrm>
            <a:off x="438612" y="1786616"/>
            <a:ext cx="10952575"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(cf1&lt;-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sqrt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(values[1,])*</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e$vectors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[,1])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0.5598618 0.7772594 0.6453364 0.9391057 0.7982069</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(cf2&lt;-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sqrt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(values[2,])*</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e$vectors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[,2])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-0.8160981 0.5242021 -0.7479464 0.1049187 0.5432281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 name="Rectangle 4"/>
              <p:cNvSpPr/>
              <p:nvPr/>
            </p:nvSpPr>
            <p:spPr>
              <a:xfrm>
                <a:off x="1700556" y="3505760"/>
                <a:ext cx="4723938" cy="2246769"/>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280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 </m:t>
                      </m:r>
                      <m:r>
                        <a:rPr lang="en-US" sz="2800" b="0" i="1" dirty="0" smtClean="0">
                          <a:solidFill>
                            <a:srgbClr val="0070C0"/>
                          </a:solidFill>
                          <a:latin typeface="Cambria Math" panose="02040503050406030204" pitchFamily="18" charset="0"/>
                        </a:rPr>
                        <m:t>.56</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.78</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.52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3</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64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−.75</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3</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4</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94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+.10</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4</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5</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80</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+.54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5</m:t>
                          </m:r>
                        </m:sub>
                      </m:sSub>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700556" y="3505760"/>
                <a:ext cx="4723938" cy="2246769"/>
              </a:xfrm>
              <a:prstGeom prst="rect">
                <a:avLst/>
              </a:prstGeom>
              <a:blipFill rotWithShape="0">
                <a:blip r:embed="rId3"/>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9155649" y="3429000"/>
            <a:ext cx="2235538" cy="2878638"/>
          </a:xfrm>
          <a:prstGeom prst="rect">
            <a:avLst/>
          </a:prstGeom>
        </p:spPr>
      </p:pic>
      <p:pic>
        <p:nvPicPr>
          <p:cNvPr id="4" name="Picture 3"/>
          <p:cNvPicPr>
            <a:picLocks noChangeAspect="1"/>
          </p:cNvPicPr>
          <p:nvPr/>
        </p:nvPicPr>
        <p:blipFill>
          <a:blip r:embed="rId5"/>
          <a:stretch>
            <a:fillRect/>
          </a:stretch>
        </p:blipFill>
        <p:spPr>
          <a:xfrm>
            <a:off x="5657915" y="4235918"/>
            <a:ext cx="3346994" cy="786452"/>
          </a:xfrm>
          <a:prstGeom prst="rect">
            <a:avLst/>
          </a:prstGeom>
        </p:spPr>
      </p:pic>
    </p:spTree>
    <p:extLst>
      <p:ext uri="{BB962C8B-B14F-4D97-AF65-F5344CB8AC3E}">
        <p14:creationId xmlns:p14="http://schemas.microsoft.com/office/powerpoint/2010/main" val="1204084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252295" y="0"/>
                <a:ext cx="11768255" cy="1497654"/>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 =2; </a:t>
                </a:r>
                <a:r>
                  <a:rPr lang="en-US" sz="3200" dirty="0">
                    <a:latin typeface="Times New Roman" panose="02020603050405020304" pitchFamily="18" charset="0"/>
                    <a:cs typeface="Times New Roman" panose="02020603050405020304" pitchFamily="18" charset="0"/>
                  </a:rPr>
                  <a:t>Estimate factor loadings</a:t>
                </a:r>
                <a14:m>
                  <m:oMath xmlns:m="http://schemas.openxmlformats.org/officeDocument/2006/math">
                    <m:r>
                      <a:rPr lang="en-US" sz="2800" dirty="0">
                        <a:latin typeface="Cambria Math" panose="02040503050406030204" pitchFamily="18" charset="0"/>
                        <a:cs typeface="Times New Roman" panose="02020603050405020304" pitchFamily="18" charset="0"/>
                      </a:rPr>
                      <m:t>   </m:t>
                    </m:r>
                    <m:acc>
                      <m:accPr>
                        <m:chr m:val="̂"/>
                        <m:ctrlPr>
                          <a:rPr lang="el-GR" sz="2800" i="1" dirty="0">
                            <a:latin typeface="Cambria Math" panose="02040503050406030204" pitchFamily="18" charset="0"/>
                            <a:cs typeface="Times New Roman" panose="02020603050405020304" pitchFamily="18" charset="0"/>
                          </a:rPr>
                        </m:ctrlPr>
                      </m:accPr>
                      <m:e>
                        <m:r>
                          <m:rPr>
                            <m:sty m:val="p"/>
                          </m:rPr>
                          <a:rPr lang="el-GR" sz="2800" dirty="0">
                            <a:latin typeface="Cambria Math" panose="02040503050406030204" pitchFamily="18" charset="0"/>
                            <a:cs typeface="Times New Roman" panose="02020603050405020304" pitchFamily="18" charset="0"/>
                          </a:rPr>
                          <m:t>Λ</m:t>
                        </m:r>
                      </m:e>
                    </m:acc>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1</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1</m:t>
                            </m:r>
                          </m:sub>
                        </m:sSub>
                        <m:r>
                          <a:rPr lang="en-US" sz="2800" i="1">
                            <a:latin typeface="Cambria Math" panose="02040503050406030204" pitchFamily="18" charset="0"/>
                            <a:cs typeface="Times New Roman" panose="02020603050405020304" pitchFamily="18" charset="0"/>
                          </a:rPr>
                          <m:t>,</m:t>
                        </m:r>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2</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2</m:t>
                            </m:r>
                          </m:sub>
                        </m:sSub>
                      </m:e>
                    </m:d>
                  </m:oMath>
                </a14:m>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the </a:t>
                </a:r>
                <a:r>
                  <a:rPr lang="en-US" sz="2800" dirty="0" smtClean="0">
                    <a:solidFill>
                      <a:srgbClr val="C00000"/>
                    </a:solidFill>
                    <a:latin typeface="Times New Roman" panose="02020603050405020304" pitchFamily="18" charset="0"/>
                    <a:cs typeface="Times New Roman" panose="02020603050405020304" pitchFamily="18" charset="0"/>
                  </a:rPr>
                  <a:t>communalities</a:t>
                </a:r>
              </a:p>
            </p:txBody>
          </p:sp>
        </mc:Choice>
        <mc:Fallback xmlns="">
          <p:sp>
            <p:nvSpPr>
              <p:cNvPr id="6" name="Rectangle 5"/>
              <p:cNvSpPr>
                <a:spLocks noRot="1" noChangeAspect="1" noMove="1" noResize="1" noEditPoints="1" noAdjustHandles="1" noChangeArrowheads="1" noChangeShapeType="1" noTextEdit="1"/>
              </p:cNvSpPr>
              <p:nvPr/>
            </p:nvSpPr>
            <p:spPr>
              <a:xfrm>
                <a:off x="252295" y="0"/>
                <a:ext cx="11768255" cy="1497654"/>
              </a:xfrm>
              <a:prstGeom prst="rect">
                <a:avLst/>
              </a:prstGeom>
              <a:blipFill rotWithShape="0">
                <a:blip r:embed="rId2"/>
                <a:stretch>
                  <a:fillRect l="-932" b="-10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431572" y="1566193"/>
                <a:ext cx="4808729" cy="2388603"/>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Sup>
                        <m:sSubSupPr>
                          <m:ctrlPr>
                            <a:rPr lang="en-US" sz="2800" b="0" i="1" dirty="0" smtClean="0">
                              <a:solidFill>
                                <a:srgbClr val="0070C0"/>
                              </a:solidFill>
                              <a:latin typeface="Cambria Math" panose="02040503050406030204" pitchFamily="18" charset="0"/>
                            </a:rPr>
                          </m:ctrlPr>
                        </m:sSubSupPr>
                        <m:e>
                          <m:acc>
                            <m:accPr>
                              <m:chr m:val="̂"/>
                              <m:ctrlPr>
                                <a:rPr lang="en-US" sz="2800" b="0" i="1" dirty="0" smtClean="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i="1" dirty="0">
                              <a:solidFill>
                                <a:srgbClr val="0070C0"/>
                              </a:solidFill>
                              <a:latin typeface="Cambria Math" panose="02040503050406030204" pitchFamily="18" charset="0"/>
                            </a:rPr>
                            <m:t>1</m:t>
                          </m:r>
                        </m:sub>
                        <m:sup>
                          <m:r>
                            <a:rPr lang="en-US" sz="2800" b="0" i="1" dirty="0" smtClean="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.56</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.82</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=.98</m:t>
                      </m:r>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2</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.78</m:t>
                          </m:r>
                        </m:e>
                        <m:sup>
                          <m:r>
                            <a:rPr lang="en-US" sz="2800" b="0" i="1" dirty="0" smtClean="0">
                              <a:solidFill>
                                <a:srgbClr val="0070C0"/>
                              </a:solidFill>
                              <a:latin typeface="Cambria Math" panose="02040503050406030204" pitchFamily="18" charset="0"/>
                            </a:rPr>
                            <m:t>2</m:t>
                          </m:r>
                        </m:sup>
                      </m:s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.52</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=.88</m:t>
                      </m:r>
                    </m:oMath>
                  </m:oMathPara>
                </a14:m>
                <a:endParaRPr lang="en-US" sz="2800" b="0" i="1" dirty="0" smtClean="0">
                  <a:solidFill>
                    <a:srgbClr val="0070C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3</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64</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.75</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.98</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4</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94</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.1</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.89</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5</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80</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.54</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.93</m:t>
                      </m:r>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431572" y="1566193"/>
                <a:ext cx="4808729" cy="238860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82238" y="1566193"/>
                <a:ext cx="7404410" cy="2246769"/>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280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 </m:t>
                      </m:r>
                      <m:r>
                        <a:rPr lang="en-US" sz="2800" b="0" i="1" dirty="0" smtClean="0">
                          <a:solidFill>
                            <a:srgbClr val="0070C0"/>
                          </a:solidFill>
                          <a:latin typeface="Cambria Math" panose="02040503050406030204" pitchFamily="18" charset="0"/>
                        </a:rPr>
                        <m:t>.56</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.78</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.52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3</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64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−.75</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3</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4</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94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+.1</m:t>
                      </m:r>
                      <m:sSub>
                        <m:sSubPr>
                          <m:ctrlPr>
                            <a:rPr lang="en-US" sz="2800" i="1" dirty="0">
                              <a:solidFill>
                                <a:srgbClr val="0070C0"/>
                              </a:solidFill>
                              <a:latin typeface="Cambria Math" panose="02040503050406030204" pitchFamily="18" charset="0"/>
                            </a:rPr>
                          </m:ctrlPr>
                        </m:sSubPr>
                        <m:e>
                          <m:r>
                            <a:rPr lang="en-US" sz="2800" b="0" i="1" dirty="0" smtClean="0">
                              <a:solidFill>
                                <a:srgbClr val="0070C0"/>
                              </a:solidFill>
                              <a:latin typeface="Cambria Math" panose="02040503050406030204" pitchFamily="18" charset="0"/>
                            </a:rPr>
                            <m:t>0</m:t>
                          </m:r>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4</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5</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80</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+.54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5</m:t>
                          </m:r>
                        </m:sub>
                      </m:sSub>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982238" y="1566193"/>
                <a:ext cx="7404410" cy="2246769"/>
              </a:xfrm>
              <a:prstGeom prst="rect">
                <a:avLst/>
              </a:prstGeom>
              <a:blipFill rotWithShape="0">
                <a:blip r:embed="rId4"/>
                <a:stretch>
                  <a:fillRect/>
                </a:stretch>
              </a:blipFill>
            </p:spPr>
            <p:txBody>
              <a:bodyPr/>
              <a:lstStyle/>
              <a:p>
                <a:r>
                  <a:rPr lang="en-US">
                    <a:noFill/>
                  </a:rPr>
                  <a:t> </a:t>
                </a:r>
              </a:p>
            </p:txBody>
          </p:sp>
        </mc:Fallback>
      </mc:AlternateContent>
      <p:sp>
        <p:nvSpPr>
          <p:cNvPr id="2" name="Rectangle 1"/>
          <p:cNvSpPr>
            <a:spLocks noChangeArrowheads="1"/>
          </p:cNvSpPr>
          <p:nvPr/>
        </p:nvSpPr>
        <p:spPr bwMode="auto">
          <a:xfrm>
            <a:off x="509470" y="4096554"/>
            <a:ext cx="1075860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h2&lt;-cf1^2+cf2^2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0.9794614 0.8789200 0.9758829 0.8929275 0.9322311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423745" y="4923733"/>
                <a:ext cx="11768255" cy="556371"/>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t>
                </a:r>
                <a14:m>
                  <m:oMath xmlns:m="http://schemas.openxmlformats.org/officeDocument/2006/math">
                    <m:r>
                      <m:rPr>
                        <m:sty m:val="p"/>
                      </m:rPr>
                      <a:rPr lang="en-US" sz="2800" b="0" i="0" dirty="0" smtClean="0">
                        <a:latin typeface="Cambria Math" panose="02040503050406030204" pitchFamily="18" charset="0"/>
                        <a:cs typeface="Times New Roman" panose="02020603050405020304" pitchFamily="18" charset="0"/>
                      </a:rPr>
                      <m:t>stimate</m:t>
                    </m:r>
                    <m:r>
                      <a:rPr lang="en-US" sz="2800" b="0" i="0" dirty="0" smtClean="0">
                        <a:latin typeface="Cambria Math" panose="02040503050406030204" pitchFamily="18" charset="0"/>
                        <a:cs typeface="Times New Roman" panose="02020603050405020304" pitchFamily="18" charset="0"/>
                      </a:rPr>
                      <m:t> </m:t>
                    </m:r>
                    <m:acc>
                      <m:accPr>
                        <m:chr m:val="̂"/>
                        <m:ctrlPr>
                          <a:rPr lang="en-US" sz="2800" b="0" i="1" dirty="0" smtClean="0">
                            <a:latin typeface="Cambria Math" panose="02040503050406030204" pitchFamily="18" charset="0"/>
                            <a:cs typeface="Times New Roman" panose="02020603050405020304" pitchFamily="18" charset="0"/>
                          </a:rPr>
                        </m:ctrlPr>
                      </m:accPr>
                      <m:e>
                        <m:r>
                          <m:rPr>
                            <m:sty m:val="p"/>
                          </m:rPr>
                          <a:rPr lang="el-GR" sz="2800" i="1" dirty="0">
                            <a:latin typeface="Cambria Math" panose="02040503050406030204" pitchFamily="18" charset="0"/>
                            <a:cs typeface="Times New Roman" panose="02020603050405020304" pitchFamily="18" charset="0"/>
                          </a:rPr>
                          <m:t>Ψ</m:t>
                        </m:r>
                      </m:e>
                    </m:acc>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𝑠</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oMath>
                </a14:m>
                <a:r>
                  <a:rPr lang="en-US" sz="2800" dirty="0" smtClean="0">
                    <a:latin typeface="Times New Roman" panose="02020603050405020304" pitchFamily="18" charset="0"/>
                    <a:cs typeface="Times New Roman" panose="02020603050405020304" pitchFamily="18" charset="0"/>
                  </a:rPr>
                  <a:t>=</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1</m:t>
                    </m:r>
                    <m:r>
                      <a:rPr lang="en-US" sz="2800" i="1" dirty="0">
                        <a:latin typeface="Cambria Math" panose="02040503050406030204" pitchFamily="18" charset="0"/>
                        <a:cs typeface="Times New Roman" panose="02020603050405020304" pitchFamily="18" charset="0"/>
                      </a:rPr>
                      <m:t>−</m:t>
                    </m:r>
                    <m:sSubSup>
                      <m:sSubSupPr>
                        <m:ctrlPr>
                          <a:rPr lang="en-US" sz="2800" i="1" dirty="0">
                            <a:latin typeface="Cambria Math" panose="02040503050406030204" pitchFamily="18" charset="0"/>
                            <a:cs typeface="Times New Roman" panose="02020603050405020304" pitchFamily="18" charset="0"/>
                          </a:rPr>
                        </m:ctrlPr>
                      </m:sSubSupPr>
                      <m:e>
                        <m:acc>
                          <m:accPr>
                            <m:chr m:val="̂"/>
                            <m:ctrlPr>
                              <a:rPr lang="en-US" sz="2800" i="1" dirty="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i="1" dirty="0">
                            <a:latin typeface="Cambria Math" panose="02040503050406030204" pitchFamily="18" charset="0"/>
                            <a:cs typeface="Times New Roman" panose="02020603050405020304" pitchFamily="18" charset="0"/>
                          </a:rPr>
                          <m:t>𝑖</m:t>
                        </m:r>
                      </m:sub>
                      <m:sup>
                        <m:r>
                          <a:rPr lang="en-US" sz="2800" i="1" dirty="0">
                            <a:latin typeface="Cambria Math" panose="02040503050406030204" pitchFamily="18" charset="0"/>
                            <a:cs typeface="Times New Roman" panose="02020603050405020304" pitchFamily="18" charset="0"/>
                          </a:rPr>
                          <m:t>2</m:t>
                        </m:r>
                      </m:sup>
                    </m:sSubSup>
                  </m:oMath>
                </a14:m>
                <a:endParaRPr lang="en-US" sz="28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3745" y="4923733"/>
                <a:ext cx="11768255" cy="556371"/>
              </a:xfrm>
              <a:prstGeom prst="rect">
                <a:avLst/>
              </a:prstGeom>
              <a:blipFill rotWithShape="0">
                <a:blip r:embed="rId5"/>
                <a:stretch>
                  <a:fillRect l="-933" t="-6593" b="-29670"/>
                </a:stretch>
              </a:blipFill>
            </p:spPr>
            <p:txBody>
              <a:bodyPr/>
              <a:lstStyle/>
              <a:p>
                <a:r>
                  <a:rPr lang="en-US">
                    <a:noFill/>
                  </a:rPr>
                  <a:t> </a:t>
                </a:r>
              </a:p>
            </p:txBody>
          </p:sp>
        </mc:Fallback>
      </mc:AlternateContent>
      <p:sp>
        <p:nvSpPr>
          <p:cNvPr id="3" name="Rectangle 1"/>
          <p:cNvSpPr>
            <a:spLocks noChangeArrowheads="1"/>
          </p:cNvSpPr>
          <p:nvPr/>
        </p:nvSpPr>
        <p:spPr bwMode="auto">
          <a:xfrm>
            <a:off x="509470" y="5568619"/>
            <a:ext cx="9271769"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phi&lt;-1-h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0.02053865 0.12107998 0.02411712 0.10707250 0.06776888</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7261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252295" y="0"/>
                <a:ext cx="11768255" cy="1497654"/>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k =2; </a:t>
                </a:r>
                <a:r>
                  <a:rPr lang="en-US" sz="3200" dirty="0">
                    <a:latin typeface="Times New Roman" panose="02020603050405020304" pitchFamily="18" charset="0"/>
                    <a:cs typeface="Times New Roman" panose="02020603050405020304" pitchFamily="18" charset="0"/>
                  </a:rPr>
                  <a:t>Estimate factor loadings</a:t>
                </a:r>
                <a14:m>
                  <m:oMath xmlns:m="http://schemas.openxmlformats.org/officeDocument/2006/math">
                    <m:r>
                      <a:rPr lang="en-US" sz="2800" dirty="0">
                        <a:latin typeface="Cambria Math" panose="02040503050406030204" pitchFamily="18" charset="0"/>
                        <a:cs typeface="Times New Roman" panose="02020603050405020304" pitchFamily="18" charset="0"/>
                      </a:rPr>
                      <m:t>   </m:t>
                    </m:r>
                    <m:acc>
                      <m:accPr>
                        <m:chr m:val="̂"/>
                        <m:ctrlPr>
                          <a:rPr lang="el-GR" sz="2800" i="1" dirty="0">
                            <a:latin typeface="Cambria Math" panose="02040503050406030204" pitchFamily="18" charset="0"/>
                            <a:cs typeface="Times New Roman" panose="02020603050405020304" pitchFamily="18" charset="0"/>
                          </a:rPr>
                        </m:ctrlPr>
                      </m:accPr>
                      <m:e>
                        <m:r>
                          <m:rPr>
                            <m:sty m:val="p"/>
                          </m:rPr>
                          <a:rPr lang="el-GR" sz="2800" dirty="0">
                            <a:latin typeface="Cambria Math" panose="02040503050406030204" pitchFamily="18" charset="0"/>
                            <a:cs typeface="Times New Roman" panose="02020603050405020304" pitchFamily="18" charset="0"/>
                          </a:rPr>
                          <m:t>Λ</m:t>
                        </m:r>
                      </m:e>
                    </m:acc>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1</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1</m:t>
                            </m:r>
                          </m:sub>
                        </m:sSub>
                        <m:r>
                          <a:rPr lang="en-US" sz="2800" i="1">
                            <a:latin typeface="Cambria Math" panose="02040503050406030204" pitchFamily="18" charset="0"/>
                            <a:cs typeface="Times New Roman" panose="02020603050405020304" pitchFamily="18" charset="0"/>
                          </a:rPr>
                          <m:t>,</m:t>
                        </m:r>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2</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2</m:t>
                            </m:r>
                          </m:sub>
                        </m:sSub>
                      </m:e>
                    </m:d>
                  </m:oMath>
                </a14:m>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the </a:t>
                </a:r>
                <a:r>
                  <a:rPr lang="en-US" sz="2800" dirty="0" smtClean="0">
                    <a:solidFill>
                      <a:srgbClr val="C00000"/>
                    </a:solidFill>
                    <a:latin typeface="Times New Roman" panose="02020603050405020304" pitchFamily="18" charset="0"/>
                    <a:cs typeface="Times New Roman" panose="02020603050405020304" pitchFamily="18" charset="0"/>
                  </a:rPr>
                  <a:t>communalities</a:t>
                </a:r>
              </a:p>
            </p:txBody>
          </p:sp>
        </mc:Choice>
        <mc:Fallback xmlns="">
          <p:sp>
            <p:nvSpPr>
              <p:cNvPr id="6" name="Rectangle 5"/>
              <p:cNvSpPr>
                <a:spLocks noRot="1" noChangeAspect="1" noMove="1" noResize="1" noEditPoints="1" noAdjustHandles="1" noChangeArrowheads="1" noChangeShapeType="1" noTextEdit="1"/>
              </p:cNvSpPr>
              <p:nvPr/>
            </p:nvSpPr>
            <p:spPr>
              <a:xfrm>
                <a:off x="252295" y="0"/>
                <a:ext cx="11768255" cy="1497654"/>
              </a:xfrm>
              <a:prstGeom prst="rect">
                <a:avLst/>
              </a:prstGeom>
              <a:blipFill rotWithShape="0">
                <a:blip r:embed="rId2"/>
                <a:stretch>
                  <a:fillRect l="-932" b="-10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68908" y="1544997"/>
                <a:ext cx="4808729" cy="2388603"/>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Sup>
                        <m:sSubSupPr>
                          <m:ctrlPr>
                            <a:rPr lang="en-US" sz="2800" b="0" i="1" dirty="0" smtClean="0">
                              <a:solidFill>
                                <a:srgbClr val="0070C0"/>
                              </a:solidFill>
                              <a:latin typeface="Cambria Math" panose="02040503050406030204" pitchFamily="18" charset="0"/>
                            </a:rPr>
                          </m:ctrlPr>
                        </m:sSubSupPr>
                        <m:e>
                          <m:acc>
                            <m:accPr>
                              <m:chr m:val="̂"/>
                              <m:ctrlPr>
                                <a:rPr lang="en-US" sz="2800" b="0" i="1" dirty="0" smtClean="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i="1" dirty="0">
                              <a:solidFill>
                                <a:srgbClr val="0070C0"/>
                              </a:solidFill>
                              <a:latin typeface="Cambria Math" panose="02040503050406030204" pitchFamily="18" charset="0"/>
                            </a:rPr>
                            <m:t>1</m:t>
                          </m:r>
                        </m:sub>
                        <m:sup>
                          <m:r>
                            <a:rPr lang="en-US" sz="2800" b="0" i="1" dirty="0" smtClean="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.56</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.82</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=.98</m:t>
                      </m:r>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2</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.78</m:t>
                          </m:r>
                        </m:e>
                        <m:sup>
                          <m:r>
                            <a:rPr lang="en-US" sz="2800" b="0" i="1" dirty="0" smtClean="0">
                              <a:solidFill>
                                <a:srgbClr val="0070C0"/>
                              </a:solidFill>
                              <a:latin typeface="Cambria Math" panose="02040503050406030204" pitchFamily="18" charset="0"/>
                            </a:rPr>
                            <m:t>2</m:t>
                          </m:r>
                        </m:sup>
                      </m:s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.52</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=.88</m:t>
                      </m:r>
                    </m:oMath>
                  </m:oMathPara>
                </a14:m>
                <a:endParaRPr lang="en-US" sz="2800" b="0" i="1" dirty="0" smtClean="0">
                  <a:solidFill>
                    <a:srgbClr val="0070C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3</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64</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.75</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.98</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4</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94</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.1</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.89</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Sup>
                        <m:sSubSupPr>
                          <m:ctrlPr>
                            <a:rPr lang="en-US" sz="2800" i="1" dirty="0">
                              <a:solidFill>
                                <a:srgbClr val="0070C0"/>
                              </a:solidFill>
                              <a:latin typeface="Cambria Math" panose="02040503050406030204" pitchFamily="18" charset="0"/>
                            </a:rPr>
                          </m:ctrlPr>
                        </m:sSubSupPr>
                        <m:e>
                          <m:acc>
                            <m:accPr>
                              <m:chr m:val="̂"/>
                              <m:ctrlPr>
                                <a:rPr lang="en-US" sz="2800" i="1" dirty="0">
                                  <a:solidFill>
                                    <a:srgbClr val="0070C0"/>
                                  </a:solidFill>
                                  <a:latin typeface="Cambria Math" panose="02040503050406030204" pitchFamily="18" charset="0"/>
                                </a:rPr>
                              </m:ctrlPr>
                            </m:accPr>
                            <m:e>
                              <m:r>
                                <a:rPr lang="en-US" sz="2800" i="1" dirty="0">
                                  <a:solidFill>
                                    <a:srgbClr val="0070C0"/>
                                  </a:solidFill>
                                  <a:latin typeface="Cambria Math" panose="02040503050406030204" pitchFamily="18" charset="0"/>
                                </a:rPr>
                                <m:t>h</m:t>
                              </m:r>
                            </m:e>
                          </m:acc>
                        </m:e>
                        <m:sub>
                          <m:r>
                            <a:rPr lang="en-US" sz="2800" b="0" i="1" dirty="0" smtClean="0">
                              <a:solidFill>
                                <a:srgbClr val="0070C0"/>
                              </a:solidFill>
                              <a:latin typeface="Cambria Math" panose="02040503050406030204" pitchFamily="18" charset="0"/>
                            </a:rPr>
                            <m:t>5</m:t>
                          </m:r>
                        </m:sub>
                        <m:sup>
                          <m:r>
                            <a:rPr lang="en-US" sz="2800" i="1" dirty="0">
                              <a:solidFill>
                                <a:srgbClr val="0070C0"/>
                              </a:solidFill>
                              <a:latin typeface="Cambria Math" panose="02040503050406030204" pitchFamily="18" charset="0"/>
                            </a:rPr>
                            <m:t>2</m:t>
                          </m:r>
                        </m:sup>
                      </m:sSubSup>
                      <m:r>
                        <a:rPr lang="en-US" sz="2800" i="1" dirty="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80</m:t>
                          </m:r>
                        </m:e>
                        <m:sup>
                          <m:r>
                            <a:rPr lang="en-US" sz="2800" b="0" i="1" dirty="0" smtClean="0">
                              <a:solidFill>
                                <a:srgbClr val="0070C0"/>
                              </a:solidFill>
                              <a:latin typeface="Cambria Math" panose="02040503050406030204" pitchFamily="18" charset="0"/>
                            </a:rPr>
                            <m:t>2</m:t>
                          </m:r>
                        </m:sup>
                      </m:sSup>
                      <m:r>
                        <a:rPr lang="en-US" sz="2800" b="0" i="1" dirty="0" smtClean="0">
                          <a:solidFill>
                            <a:srgbClr val="0070C0"/>
                          </a:solidFill>
                          <a:latin typeface="Cambria Math" panose="02040503050406030204" pitchFamily="18" charset="0"/>
                        </a:rPr>
                        <m:t>+</m:t>
                      </m:r>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.54</m:t>
                          </m:r>
                        </m:e>
                        <m:sup>
                          <m:r>
                            <a:rPr lang="en-US" sz="2800" b="0" i="1" dirty="0" smtClean="0">
                              <a:solidFill>
                                <a:srgbClr val="0070C0"/>
                              </a:solidFill>
                              <a:latin typeface="Cambria Math" panose="02040503050406030204" pitchFamily="18" charset="0"/>
                            </a:rPr>
                            <m:t>2</m:t>
                          </m:r>
                        </m:sup>
                      </m:sSup>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.93</m:t>
                      </m:r>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68908" y="1544997"/>
                <a:ext cx="4808729" cy="2388603"/>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a:spLocks noChangeArrowheads="1"/>
          </p:cNvSpPr>
          <p:nvPr/>
        </p:nvSpPr>
        <p:spPr bwMode="auto">
          <a:xfrm>
            <a:off x="509470" y="4096554"/>
            <a:ext cx="1075860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h2&lt;-cf1^2+cf2^2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0.9794614 0.8789200 0.9758829 0.8929275 0.9322311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423745" y="4923733"/>
                <a:ext cx="11768255" cy="556371"/>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t>
                </a:r>
                <a14:m>
                  <m:oMath xmlns:m="http://schemas.openxmlformats.org/officeDocument/2006/math">
                    <m:r>
                      <m:rPr>
                        <m:sty m:val="p"/>
                      </m:rPr>
                      <a:rPr lang="en-US" sz="2800" b="0" i="0" dirty="0" smtClean="0">
                        <a:latin typeface="Cambria Math" panose="02040503050406030204" pitchFamily="18" charset="0"/>
                        <a:cs typeface="Times New Roman" panose="02020603050405020304" pitchFamily="18" charset="0"/>
                      </a:rPr>
                      <m:t>stimate</m:t>
                    </m:r>
                    <m:r>
                      <a:rPr lang="en-US" sz="2800" b="0" i="0" dirty="0" smtClean="0">
                        <a:latin typeface="Cambria Math" panose="02040503050406030204" pitchFamily="18" charset="0"/>
                        <a:cs typeface="Times New Roman" panose="02020603050405020304" pitchFamily="18" charset="0"/>
                      </a:rPr>
                      <m:t> </m:t>
                    </m:r>
                    <m:acc>
                      <m:accPr>
                        <m:chr m:val="̂"/>
                        <m:ctrlPr>
                          <a:rPr lang="en-US" sz="2800" b="0" i="1" dirty="0" smtClean="0">
                            <a:latin typeface="Cambria Math" panose="02040503050406030204" pitchFamily="18" charset="0"/>
                            <a:cs typeface="Times New Roman" panose="02020603050405020304" pitchFamily="18" charset="0"/>
                          </a:rPr>
                        </m:ctrlPr>
                      </m:accPr>
                      <m:e>
                        <m:r>
                          <m:rPr>
                            <m:sty m:val="p"/>
                          </m:rPr>
                          <a:rPr lang="el-GR" sz="2800" i="1" dirty="0">
                            <a:latin typeface="Cambria Math" panose="02040503050406030204" pitchFamily="18" charset="0"/>
                            <a:cs typeface="Times New Roman" panose="02020603050405020304" pitchFamily="18" charset="0"/>
                          </a:rPr>
                          <m:t>Ψ</m:t>
                        </m:r>
                      </m:e>
                    </m:acc>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𝑠</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oMath>
                </a14:m>
                <a:r>
                  <a:rPr lang="en-US" sz="2800" dirty="0" smtClean="0">
                    <a:latin typeface="Times New Roman" panose="02020603050405020304" pitchFamily="18" charset="0"/>
                    <a:cs typeface="Times New Roman" panose="02020603050405020304" pitchFamily="18" charset="0"/>
                  </a:rPr>
                  <a:t>=</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1</m:t>
                    </m:r>
                    <m:r>
                      <a:rPr lang="en-US" sz="2800" i="1" dirty="0">
                        <a:latin typeface="Cambria Math" panose="02040503050406030204" pitchFamily="18" charset="0"/>
                        <a:cs typeface="Times New Roman" panose="02020603050405020304" pitchFamily="18" charset="0"/>
                      </a:rPr>
                      <m:t>−</m:t>
                    </m:r>
                    <m:sSubSup>
                      <m:sSubSupPr>
                        <m:ctrlPr>
                          <a:rPr lang="en-US" sz="2800" i="1" dirty="0">
                            <a:latin typeface="Cambria Math" panose="02040503050406030204" pitchFamily="18" charset="0"/>
                            <a:cs typeface="Times New Roman" panose="02020603050405020304" pitchFamily="18" charset="0"/>
                          </a:rPr>
                        </m:ctrlPr>
                      </m:sSubSupPr>
                      <m:e>
                        <m:acc>
                          <m:accPr>
                            <m:chr m:val="̂"/>
                            <m:ctrlPr>
                              <a:rPr lang="en-US" sz="2800" i="1" dirty="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i="1" dirty="0">
                            <a:latin typeface="Cambria Math" panose="02040503050406030204" pitchFamily="18" charset="0"/>
                            <a:cs typeface="Times New Roman" panose="02020603050405020304" pitchFamily="18" charset="0"/>
                          </a:rPr>
                          <m:t>𝑖</m:t>
                        </m:r>
                      </m:sub>
                      <m:sup>
                        <m:r>
                          <a:rPr lang="en-US" sz="2800" i="1" dirty="0">
                            <a:latin typeface="Cambria Math" panose="02040503050406030204" pitchFamily="18" charset="0"/>
                            <a:cs typeface="Times New Roman" panose="02020603050405020304" pitchFamily="18" charset="0"/>
                          </a:rPr>
                          <m:t>2</m:t>
                        </m:r>
                      </m:sup>
                    </m:sSubSup>
                  </m:oMath>
                </a14:m>
                <a:endParaRPr lang="en-US" sz="28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23745" y="4923733"/>
                <a:ext cx="11768255" cy="556371"/>
              </a:xfrm>
              <a:prstGeom prst="rect">
                <a:avLst/>
              </a:prstGeom>
              <a:blipFill rotWithShape="0">
                <a:blip r:embed="rId5"/>
                <a:stretch>
                  <a:fillRect l="-933" t="-6593" b="-29670"/>
                </a:stretch>
              </a:blipFill>
            </p:spPr>
            <p:txBody>
              <a:bodyPr/>
              <a:lstStyle/>
              <a:p>
                <a:r>
                  <a:rPr lang="en-US">
                    <a:noFill/>
                  </a:rPr>
                  <a:t> </a:t>
                </a:r>
              </a:p>
            </p:txBody>
          </p:sp>
        </mc:Fallback>
      </mc:AlternateContent>
      <p:sp>
        <p:nvSpPr>
          <p:cNvPr id="3" name="Rectangle 1"/>
          <p:cNvSpPr>
            <a:spLocks noChangeArrowheads="1"/>
          </p:cNvSpPr>
          <p:nvPr/>
        </p:nvSpPr>
        <p:spPr bwMode="auto">
          <a:xfrm>
            <a:off x="509470" y="5568619"/>
            <a:ext cx="9271769"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phi&lt;-1-h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0.02053865 0.12107998 0.02411712 0.10707250 0.06776888</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6"/>
          <a:stretch>
            <a:fillRect/>
          </a:stretch>
        </p:blipFill>
        <p:spPr>
          <a:xfrm>
            <a:off x="5746614" y="1817553"/>
            <a:ext cx="5797835" cy="1198022"/>
          </a:xfrm>
          <a:prstGeom prst="rect">
            <a:avLst/>
          </a:prstGeom>
        </p:spPr>
      </p:pic>
      <p:pic>
        <p:nvPicPr>
          <p:cNvPr id="9" name="Picture 8"/>
          <p:cNvPicPr>
            <a:picLocks noChangeAspect="1"/>
          </p:cNvPicPr>
          <p:nvPr/>
        </p:nvPicPr>
        <p:blipFill>
          <a:blip r:embed="rId7"/>
          <a:stretch>
            <a:fillRect/>
          </a:stretch>
        </p:blipFill>
        <p:spPr>
          <a:xfrm>
            <a:off x="3955576" y="1497654"/>
            <a:ext cx="3346994" cy="786452"/>
          </a:xfrm>
          <a:prstGeom prst="rect">
            <a:avLst/>
          </a:prstGeom>
        </p:spPr>
      </p:pic>
    </p:spTree>
    <p:extLst>
      <p:ext uri="{BB962C8B-B14F-4D97-AF65-F5344CB8AC3E}">
        <p14:creationId xmlns:p14="http://schemas.microsoft.com/office/powerpoint/2010/main" val="395103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252295" y="0"/>
                <a:ext cx="11768255" cy="1497654"/>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Determine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𝑘</m:t>
                    </m:r>
                    <m:r>
                      <a:rPr lang="en-US" sz="2800" i="1" dirty="0" smtClean="0">
                        <a:latin typeface="Cambria Math" panose="02040503050406030204" pitchFamily="18" charset="0"/>
                        <a:cs typeface="Times New Roman" panose="02020603050405020304" pitchFamily="18" charset="0"/>
                      </a:rPr>
                      <m:t> =2</m:t>
                    </m:r>
                  </m:oMath>
                </a14:m>
                <a:r>
                  <a:rPr lang="en-US" sz="28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Estimate factor loadings</a:t>
                </a:r>
                <a14:m>
                  <m:oMath xmlns:m="http://schemas.openxmlformats.org/officeDocument/2006/math">
                    <m:r>
                      <a:rPr lang="en-US" sz="2800" dirty="0">
                        <a:latin typeface="Cambria Math" panose="02040503050406030204" pitchFamily="18" charset="0"/>
                        <a:cs typeface="Times New Roman" panose="02020603050405020304" pitchFamily="18" charset="0"/>
                      </a:rPr>
                      <m:t>   </m:t>
                    </m:r>
                    <m:acc>
                      <m:accPr>
                        <m:chr m:val="̂"/>
                        <m:ctrlPr>
                          <a:rPr lang="el-GR" sz="2800" i="1" dirty="0">
                            <a:latin typeface="Cambria Math" panose="02040503050406030204" pitchFamily="18" charset="0"/>
                            <a:cs typeface="Times New Roman" panose="02020603050405020304" pitchFamily="18" charset="0"/>
                          </a:rPr>
                        </m:ctrlPr>
                      </m:accPr>
                      <m:e>
                        <m:r>
                          <m:rPr>
                            <m:sty m:val="p"/>
                          </m:rPr>
                          <a:rPr lang="el-GR" sz="2800" dirty="0">
                            <a:latin typeface="Cambria Math" panose="02040503050406030204" pitchFamily="18" charset="0"/>
                            <a:cs typeface="Times New Roman" panose="02020603050405020304" pitchFamily="18" charset="0"/>
                          </a:rPr>
                          <m:t>Λ</m:t>
                        </m:r>
                      </m:e>
                    </m:acc>
                    <m:r>
                      <a:rPr lang="en-US" sz="2800" i="1">
                        <a:latin typeface="Cambria Math" panose="02040503050406030204" pitchFamily="18" charset="0"/>
                        <a:cs typeface="Times New Roman" panose="02020603050405020304" pitchFamily="18" charset="0"/>
                      </a:rPr>
                      <m:t>=</m:t>
                    </m:r>
                    <m:d>
                      <m:dPr>
                        <m:begChr m:val="["/>
                        <m:endChr m:val="]"/>
                        <m:ctrlPr>
                          <a:rPr lang="en-US" sz="2800" i="1">
                            <a:latin typeface="Cambria Math" panose="02040503050406030204" pitchFamily="18" charset="0"/>
                            <a:cs typeface="Times New Roman" panose="02020603050405020304" pitchFamily="18" charset="0"/>
                          </a:rPr>
                        </m:ctrlPr>
                      </m:dPr>
                      <m:e>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1</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1</m:t>
                            </m:r>
                          </m:sub>
                        </m:sSub>
                        <m:r>
                          <a:rPr lang="en-US" sz="2800" i="1">
                            <a:latin typeface="Cambria Math" panose="02040503050406030204" pitchFamily="18" charset="0"/>
                            <a:cs typeface="Times New Roman" panose="02020603050405020304" pitchFamily="18" charset="0"/>
                          </a:rPr>
                          <m:t>,</m:t>
                        </m:r>
                        <m:rad>
                          <m:radPr>
                            <m:degHide m:val="on"/>
                            <m:ctrlPr>
                              <a:rPr lang="en-US" sz="2800" i="1">
                                <a:latin typeface="Cambria Math" panose="02040503050406030204" pitchFamily="18" charset="0"/>
                                <a:cs typeface="Times New Roman" panose="02020603050405020304" pitchFamily="18" charset="0"/>
                              </a:rPr>
                            </m:ctrlPr>
                          </m:radPr>
                          <m:deg/>
                          <m:e>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m:rPr>
                                        <m:sty m:val="p"/>
                                      </m:rPr>
                                      <a:rPr lang="el-GR" sz="2800" i="1">
                                        <a:latin typeface="Cambria Math" panose="02040503050406030204" pitchFamily="18" charset="0"/>
                                        <a:cs typeface="Times New Roman" panose="02020603050405020304" pitchFamily="18" charset="0"/>
                                      </a:rPr>
                                      <m:t>λ</m:t>
                                    </m:r>
                                  </m:e>
                                </m:acc>
                              </m:e>
                              <m:sub>
                                <m:r>
                                  <a:rPr lang="en-US" sz="2800" i="1">
                                    <a:latin typeface="Cambria Math" panose="02040503050406030204" pitchFamily="18" charset="0"/>
                                    <a:cs typeface="Times New Roman" panose="02020603050405020304" pitchFamily="18" charset="0"/>
                                  </a:rPr>
                                  <m:t>2</m:t>
                                </m:r>
                              </m:sub>
                            </m:sSub>
                          </m:e>
                        </m:rad>
                        <m:sSub>
                          <m:sSubPr>
                            <m:ctrlPr>
                              <a:rPr lang="en-US" sz="2800" i="1">
                                <a:latin typeface="Cambria Math" panose="02040503050406030204" pitchFamily="18" charset="0"/>
                                <a:cs typeface="Times New Roman" panose="02020603050405020304" pitchFamily="18" charset="0"/>
                              </a:rPr>
                            </m:ctrlPr>
                          </m:sSubPr>
                          <m:e>
                            <m:acc>
                              <m:accPr>
                                <m:chr m:val="̂"/>
                                <m:ctrlPr>
                                  <a:rPr lang="en-US" sz="2800" i="1">
                                    <a:latin typeface="Cambria Math" panose="02040503050406030204" pitchFamily="18" charset="0"/>
                                    <a:cs typeface="Times New Roman" panose="02020603050405020304" pitchFamily="18" charset="0"/>
                                  </a:rPr>
                                </m:ctrlPr>
                              </m:accPr>
                              <m:e>
                                <m:r>
                                  <a:rPr lang="en-US" sz="2800" b="1" i="1">
                                    <a:latin typeface="Cambria Math" panose="02040503050406030204" pitchFamily="18" charset="0"/>
                                    <a:cs typeface="Times New Roman" panose="02020603050405020304" pitchFamily="18" charset="0"/>
                                  </a:rPr>
                                  <m:t>𝒆</m:t>
                                </m:r>
                              </m:e>
                            </m:acc>
                          </m:e>
                          <m:sub>
                            <m:r>
                              <a:rPr lang="en-US" sz="2800" i="1">
                                <a:latin typeface="Cambria Math" panose="02040503050406030204" pitchFamily="18" charset="0"/>
                                <a:cs typeface="Times New Roman" panose="02020603050405020304" pitchFamily="18" charset="0"/>
                              </a:rPr>
                              <m:t>2</m:t>
                            </m:r>
                          </m:sub>
                        </m:sSub>
                      </m:e>
                    </m:d>
                  </m:oMath>
                </a14:m>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Estimate the communalities</a:t>
                </a:r>
              </a:p>
            </p:txBody>
          </p:sp>
        </mc:Choice>
        <mc:Fallback xmlns="">
          <p:sp>
            <p:nvSpPr>
              <p:cNvPr id="6" name="Rectangle 5"/>
              <p:cNvSpPr>
                <a:spLocks noRot="1" noChangeAspect="1" noMove="1" noResize="1" noEditPoints="1" noAdjustHandles="1" noChangeArrowheads="1" noChangeShapeType="1" noTextEdit="1"/>
              </p:cNvSpPr>
              <p:nvPr/>
            </p:nvSpPr>
            <p:spPr>
              <a:xfrm>
                <a:off x="252295" y="0"/>
                <a:ext cx="11768255" cy="1497654"/>
              </a:xfrm>
              <a:prstGeom prst="rect">
                <a:avLst/>
              </a:prstGeom>
              <a:blipFill rotWithShape="0">
                <a:blip r:embed="rId2"/>
                <a:stretch>
                  <a:fillRect l="-932" b="-10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5725" y="3815183"/>
                <a:ext cx="5613710" cy="2246769"/>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2800" i="1" dirty="0" smtClean="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 </m:t>
                      </m:r>
                      <m:r>
                        <a:rPr lang="en-US" sz="2800" b="0" i="1" dirty="0" smtClean="0">
                          <a:solidFill>
                            <a:srgbClr val="0070C0"/>
                          </a:solidFill>
                          <a:latin typeface="Cambria Math" panose="02040503050406030204" pitchFamily="18" charset="0"/>
                        </a:rPr>
                        <m:t>.56</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.82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.78</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.52</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3</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64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−.75</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3</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4</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94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+.1</m:t>
                      </m:r>
                      <m:sSub>
                        <m:sSubPr>
                          <m:ctrlPr>
                            <a:rPr lang="en-US" sz="2800" i="1" dirty="0">
                              <a:solidFill>
                                <a:srgbClr val="0070C0"/>
                              </a:solidFill>
                              <a:latin typeface="Cambria Math" panose="02040503050406030204" pitchFamily="18" charset="0"/>
                            </a:rPr>
                          </m:ctrlPr>
                        </m:sSubPr>
                        <m:e>
                          <m:r>
                            <a:rPr lang="en-US" sz="2800" b="0" i="1" dirty="0" smtClean="0">
                              <a:solidFill>
                                <a:srgbClr val="0070C0"/>
                              </a:solidFill>
                              <a:latin typeface="Cambria Math" panose="02040503050406030204" pitchFamily="18" charset="0"/>
                            </a:rPr>
                            <m:t>0</m:t>
                          </m:r>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4</m:t>
                          </m:r>
                        </m:sub>
                      </m:sSub>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𝑥</m:t>
                          </m:r>
                        </m:e>
                        <m:sub>
                          <m:r>
                            <a:rPr lang="en-US" sz="2800" b="0" i="1" dirty="0" smtClean="0">
                              <a:solidFill>
                                <a:srgbClr val="0070C0"/>
                              </a:solidFill>
                              <a:latin typeface="Cambria Math" panose="02040503050406030204" pitchFamily="18" charset="0"/>
                            </a:rPr>
                            <m:t>5</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80</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1</m:t>
                          </m:r>
                        </m:sub>
                      </m:sSub>
                      <m:r>
                        <a:rPr lang="en-US" sz="2800" b="0" i="1" dirty="0" smtClean="0">
                          <a:solidFill>
                            <a:srgbClr val="0070C0"/>
                          </a:solidFill>
                          <a:latin typeface="Cambria Math" panose="02040503050406030204" pitchFamily="18" charset="0"/>
                        </a:rPr>
                        <m:t>+.54</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𝑓</m:t>
                          </m:r>
                        </m:e>
                        <m:sub>
                          <m:r>
                            <a:rPr lang="en-US" sz="2800" i="1" dirty="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 </m:t>
                      </m:r>
                      <m:sSub>
                        <m:sSubPr>
                          <m:ctrlPr>
                            <a:rPr lang="en-US" sz="2800" i="1" dirty="0">
                              <a:solidFill>
                                <a:srgbClr val="0070C0"/>
                              </a:solidFill>
                              <a:latin typeface="Cambria Math" panose="02040503050406030204" pitchFamily="18" charset="0"/>
                            </a:rPr>
                          </m:ctrlPr>
                        </m:sSubPr>
                        <m:e>
                          <m:r>
                            <a:rPr lang="en-US" sz="2800" i="1" dirty="0">
                              <a:solidFill>
                                <a:srgbClr val="0070C0"/>
                              </a:solidFill>
                              <a:latin typeface="Cambria Math" panose="02040503050406030204" pitchFamily="18" charset="0"/>
                            </a:rPr>
                            <m:t>𝑢</m:t>
                          </m:r>
                        </m:e>
                        <m:sub>
                          <m:r>
                            <a:rPr lang="en-US" sz="2800" b="0" i="1" dirty="0" smtClean="0">
                              <a:solidFill>
                                <a:srgbClr val="0070C0"/>
                              </a:solidFill>
                              <a:latin typeface="Cambria Math" panose="02040503050406030204" pitchFamily="18" charset="0"/>
                            </a:rPr>
                            <m:t>5</m:t>
                          </m:r>
                        </m:sub>
                      </m:sSub>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85725" y="3815183"/>
                <a:ext cx="5613710" cy="2246769"/>
              </a:xfrm>
              <a:prstGeom prst="rect">
                <a:avLst/>
              </a:prstGeom>
              <a:blipFill rotWithShape="0">
                <a:blip r:embed="rId3"/>
                <a:stretch>
                  <a:fillRect/>
                </a:stretch>
              </a:blipFill>
            </p:spPr>
            <p:txBody>
              <a:bodyPr/>
              <a:lstStyle/>
              <a:p>
                <a:r>
                  <a:rPr lang="en-US">
                    <a:noFill/>
                  </a:rPr>
                  <a:t> </a:t>
                </a:r>
              </a:p>
            </p:txBody>
          </p:sp>
        </mc:Fallback>
      </mc:AlternateContent>
      <p:sp>
        <p:nvSpPr>
          <p:cNvPr id="2" name="Rectangle 1"/>
          <p:cNvSpPr>
            <a:spLocks noChangeArrowheads="1"/>
          </p:cNvSpPr>
          <p:nvPr/>
        </p:nvSpPr>
        <p:spPr bwMode="auto">
          <a:xfrm>
            <a:off x="404694" y="1533760"/>
            <a:ext cx="1075860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h2&lt;-cf1^2+cf2^2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[1] 0.9794614 0.8789200 0.9758829 0.8929275 0.9322311</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404694" y="2411821"/>
                <a:ext cx="11768255" cy="556371"/>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t>
                </a:r>
                <a14:m>
                  <m:oMath xmlns:m="http://schemas.openxmlformats.org/officeDocument/2006/math">
                    <m:r>
                      <m:rPr>
                        <m:sty m:val="p"/>
                      </m:rPr>
                      <a:rPr lang="en-US" sz="2800" b="0" i="0" dirty="0" smtClean="0">
                        <a:latin typeface="Cambria Math" panose="02040503050406030204" pitchFamily="18" charset="0"/>
                        <a:cs typeface="Times New Roman" panose="02020603050405020304" pitchFamily="18" charset="0"/>
                      </a:rPr>
                      <m:t>stimate</m:t>
                    </m:r>
                    <m:r>
                      <a:rPr lang="en-US" sz="2800" b="0" i="0" dirty="0" smtClean="0">
                        <a:latin typeface="Cambria Math" panose="02040503050406030204" pitchFamily="18" charset="0"/>
                        <a:cs typeface="Times New Roman" panose="02020603050405020304" pitchFamily="18" charset="0"/>
                      </a:rPr>
                      <m:t> </m:t>
                    </m:r>
                    <m:acc>
                      <m:accPr>
                        <m:chr m:val="̂"/>
                        <m:ctrlPr>
                          <a:rPr lang="en-US" sz="2800" b="0" i="1" dirty="0" smtClean="0">
                            <a:latin typeface="Cambria Math" panose="02040503050406030204" pitchFamily="18" charset="0"/>
                            <a:cs typeface="Times New Roman" panose="02020603050405020304" pitchFamily="18" charset="0"/>
                          </a:rPr>
                        </m:ctrlPr>
                      </m:accPr>
                      <m:e>
                        <m:r>
                          <m:rPr>
                            <m:sty m:val="p"/>
                          </m:rPr>
                          <a:rPr lang="el-GR" sz="2800" i="1" dirty="0">
                            <a:latin typeface="Cambria Math" panose="02040503050406030204" pitchFamily="18" charset="0"/>
                            <a:cs typeface="Times New Roman" panose="02020603050405020304" pitchFamily="18" charset="0"/>
                          </a:rPr>
                          <m:t>Ψ</m:t>
                        </m:r>
                      </m:e>
                    </m:acc>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𝑠</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r>
                      <a:rPr lang="en-US" sz="2800" b="0" i="1" dirty="0" smtClean="0">
                        <a:latin typeface="Cambria Math" panose="02040503050406030204" pitchFamily="18" charset="0"/>
                        <a:cs typeface="Times New Roman" panose="02020603050405020304" pitchFamily="18" charset="0"/>
                      </a:rPr>
                      <m:t>−</m:t>
                    </m:r>
                    <m:sSubSup>
                      <m:sSubSupPr>
                        <m:ctrlPr>
                          <a:rPr lang="en-US" sz="2800" b="0" i="1" dirty="0" smtClean="0">
                            <a:latin typeface="Cambria Math" panose="02040503050406030204" pitchFamily="18" charset="0"/>
                            <a:cs typeface="Times New Roman" panose="02020603050405020304" pitchFamily="18" charset="0"/>
                          </a:rPr>
                        </m:ctrlPr>
                      </m:sSubSupPr>
                      <m:e>
                        <m:acc>
                          <m:accPr>
                            <m:chr m:val="̂"/>
                            <m:ctrlPr>
                              <a:rPr lang="en-US" sz="2800" b="0" i="1" dirty="0" smtClean="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b="0" i="1" dirty="0" smtClean="0">
                            <a:latin typeface="Cambria Math" panose="02040503050406030204" pitchFamily="18" charset="0"/>
                            <a:cs typeface="Times New Roman" panose="02020603050405020304" pitchFamily="18" charset="0"/>
                          </a:rPr>
                          <m:t>𝑖</m:t>
                        </m:r>
                      </m:sub>
                      <m:sup>
                        <m:r>
                          <a:rPr lang="en-US" sz="2800" b="0" i="1" dirty="0" smtClean="0">
                            <a:latin typeface="Cambria Math" panose="02040503050406030204" pitchFamily="18" charset="0"/>
                            <a:cs typeface="Times New Roman" panose="02020603050405020304" pitchFamily="18" charset="0"/>
                          </a:rPr>
                          <m:t>2</m:t>
                        </m:r>
                      </m:sup>
                    </m:sSubSup>
                  </m:oMath>
                </a14:m>
                <a:r>
                  <a:rPr lang="en-US" sz="2800" dirty="0" smtClean="0">
                    <a:latin typeface="Times New Roman" panose="02020603050405020304" pitchFamily="18" charset="0"/>
                    <a:cs typeface="Times New Roman" panose="02020603050405020304" pitchFamily="18" charset="0"/>
                  </a:rPr>
                  <a:t>=</a:t>
                </a:r>
                <a14:m>
                  <m:oMath xmlns:m="http://schemas.openxmlformats.org/officeDocument/2006/math">
                    <m:r>
                      <a:rPr lang="en-US" sz="2800" b="0" i="1" dirty="0" smtClean="0">
                        <a:latin typeface="Cambria Math" panose="02040503050406030204" pitchFamily="18" charset="0"/>
                        <a:cs typeface="Times New Roman" panose="02020603050405020304" pitchFamily="18" charset="0"/>
                      </a:rPr>
                      <m:t>1</m:t>
                    </m:r>
                    <m:r>
                      <a:rPr lang="en-US" sz="2800" i="1" dirty="0">
                        <a:latin typeface="Cambria Math" panose="02040503050406030204" pitchFamily="18" charset="0"/>
                        <a:cs typeface="Times New Roman" panose="02020603050405020304" pitchFamily="18" charset="0"/>
                      </a:rPr>
                      <m:t>−</m:t>
                    </m:r>
                    <m:sSubSup>
                      <m:sSubSupPr>
                        <m:ctrlPr>
                          <a:rPr lang="en-US" sz="2800" i="1" dirty="0">
                            <a:latin typeface="Cambria Math" panose="02040503050406030204" pitchFamily="18" charset="0"/>
                            <a:cs typeface="Times New Roman" panose="02020603050405020304" pitchFamily="18" charset="0"/>
                          </a:rPr>
                        </m:ctrlPr>
                      </m:sSubSupPr>
                      <m:e>
                        <m:acc>
                          <m:accPr>
                            <m:chr m:val="̂"/>
                            <m:ctrlPr>
                              <a:rPr lang="en-US" sz="2800" i="1" dirty="0">
                                <a:latin typeface="Cambria Math" panose="02040503050406030204" pitchFamily="18" charset="0"/>
                                <a:cs typeface="Times New Roman" panose="02020603050405020304" pitchFamily="18" charset="0"/>
                              </a:rPr>
                            </m:ctrlPr>
                          </m:accPr>
                          <m:e>
                            <m:r>
                              <a:rPr lang="en-US" sz="2800" i="1" dirty="0">
                                <a:latin typeface="Cambria Math" panose="02040503050406030204" pitchFamily="18" charset="0"/>
                                <a:cs typeface="Times New Roman" panose="02020603050405020304" pitchFamily="18" charset="0"/>
                              </a:rPr>
                              <m:t>h</m:t>
                            </m:r>
                          </m:e>
                        </m:acc>
                      </m:e>
                      <m:sub>
                        <m:r>
                          <a:rPr lang="en-US" sz="2800" i="1" dirty="0">
                            <a:latin typeface="Cambria Math" panose="02040503050406030204" pitchFamily="18" charset="0"/>
                            <a:cs typeface="Times New Roman" panose="02020603050405020304" pitchFamily="18" charset="0"/>
                          </a:rPr>
                          <m:t>𝑖</m:t>
                        </m:r>
                      </m:sub>
                      <m:sup>
                        <m:r>
                          <a:rPr lang="en-US" sz="2800" i="1" dirty="0">
                            <a:latin typeface="Cambria Math" panose="02040503050406030204" pitchFamily="18" charset="0"/>
                            <a:cs typeface="Times New Roman" panose="02020603050405020304" pitchFamily="18" charset="0"/>
                          </a:rPr>
                          <m:t>2</m:t>
                        </m:r>
                      </m:sup>
                    </m:sSubSup>
                  </m:oMath>
                </a14:m>
                <a:endParaRPr lang="en-US" sz="2800" dirty="0" smtClean="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404694" y="2411821"/>
                <a:ext cx="11768255" cy="556371"/>
              </a:xfrm>
              <a:prstGeom prst="rect">
                <a:avLst/>
              </a:prstGeom>
              <a:blipFill rotWithShape="0">
                <a:blip r:embed="rId4"/>
                <a:stretch>
                  <a:fillRect l="-932" t="-6593" b="-29670"/>
                </a:stretch>
              </a:blipFill>
            </p:spPr>
            <p:txBody>
              <a:bodyPr/>
              <a:lstStyle/>
              <a:p>
                <a:r>
                  <a:rPr lang="en-US">
                    <a:noFill/>
                  </a:rPr>
                  <a:t> </a:t>
                </a:r>
              </a:p>
            </p:txBody>
          </p:sp>
        </mc:Fallback>
      </mc:AlternateContent>
      <p:sp>
        <p:nvSpPr>
          <p:cNvPr id="3" name="Rectangle 1"/>
          <p:cNvSpPr>
            <a:spLocks noChangeArrowheads="1"/>
          </p:cNvSpPr>
          <p:nvPr/>
        </p:nvSpPr>
        <p:spPr bwMode="auto">
          <a:xfrm>
            <a:off x="404694" y="3031302"/>
            <a:ext cx="9271769"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phi&lt;-1-h2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0.02053865 0.12107998 0.02411712 0.10707250 0.06776888</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p:cNvSpPr/>
              <p:nvPr/>
            </p:nvSpPr>
            <p:spPr>
              <a:xfrm>
                <a:off x="5166062" y="3856034"/>
                <a:ext cx="1940720" cy="2318583"/>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acc>
                            <m:accPr>
                              <m:chr m:val="̂"/>
                              <m:ctrlPr>
                                <a:rPr lang="en-US" sz="2800" i="1" dirty="0" smtClean="0">
                                  <a:solidFill>
                                    <a:srgbClr val="0070C0"/>
                                  </a:solidFill>
                                  <a:latin typeface="Cambria Math" panose="02040503050406030204" pitchFamily="18" charset="0"/>
                                </a:rPr>
                              </m:ctrlPr>
                            </m:accPr>
                            <m:e>
                              <m:r>
                                <a:rPr lang="az-Cyrl-AZ" sz="2800" i="1" dirty="0" smtClean="0">
                                  <a:solidFill>
                                    <a:srgbClr val="0070C0"/>
                                  </a:solidFill>
                                  <a:latin typeface="Cambria Math" panose="02040503050406030204" pitchFamily="18" charset="0"/>
                                </a:rPr>
                                <m:t>ѱ</m:t>
                              </m:r>
                            </m:e>
                          </m:acc>
                        </m:e>
                        <m:sub>
                          <m:r>
                            <a:rPr lang="en-US" sz="2800" b="0" i="1" dirty="0" smtClean="0">
                              <a:solidFill>
                                <a:srgbClr val="0070C0"/>
                              </a:solidFill>
                              <a:latin typeface="Cambria Math" panose="02040503050406030204" pitchFamily="18" charset="0"/>
                            </a:rPr>
                            <m:t>1</m:t>
                          </m:r>
                        </m:sub>
                      </m:sSub>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0.02</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acc>
                            <m:accPr>
                              <m:chr m:val="̂"/>
                              <m:ctrlPr>
                                <a:rPr lang="en-US" sz="2800" i="1" dirty="0">
                                  <a:solidFill>
                                    <a:srgbClr val="0070C0"/>
                                  </a:solidFill>
                                  <a:latin typeface="Cambria Math" panose="02040503050406030204" pitchFamily="18" charset="0"/>
                                </a:rPr>
                              </m:ctrlPr>
                            </m:accPr>
                            <m:e>
                              <m:r>
                                <a:rPr lang="az-Cyrl-AZ" sz="2800" i="1" dirty="0">
                                  <a:solidFill>
                                    <a:srgbClr val="0070C0"/>
                                  </a:solidFill>
                                  <a:latin typeface="Cambria Math" panose="02040503050406030204" pitchFamily="18" charset="0"/>
                                </a:rPr>
                                <m:t>ѱ</m:t>
                              </m:r>
                            </m:e>
                          </m:acc>
                        </m:e>
                        <m:sub>
                          <m:r>
                            <a:rPr lang="en-US" sz="2800" b="0" i="1" dirty="0" smtClean="0">
                              <a:solidFill>
                                <a:srgbClr val="0070C0"/>
                              </a:solidFill>
                              <a:latin typeface="Cambria Math" panose="02040503050406030204" pitchFamily="18" charset="0"/>
                            </a:rPr>
                            <m:t>2</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.12</m:t>
                      </m:r>
                    </m:oMath>
                  </m:oMathPara>
                </a14:m>
                <a:endParaRPr lang="en-US" sz="2800" b="0" i="1" dirty="0" smtClean="0">
                  <a:solidFill>
                    <a:srgbClr val="0070C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acc>
                            <m:accPr>
                              <m:chr m:val="̂"/>
                              <m:ctrlPr>
                                <a:rPr lang="en-US" sz="2800" i="1" dirty="0">
                                  <a:solidFill>
                                    <a:srgbClr val="0070C0"/>
                                  </a:solidFill>
                                  <a:latin typeface="Cambria Math" panose="02040503050406030204" pitchFamily="18" charset="0"/>
                                </a:rPr>
                              </m:ctrlPr>
                            </m:accPr>
                            <m:e>
                              <m:r>
                                <a:rPr lang="az-Cyrl-AZ" sz="2800" i="1" dirty="0">
                                  <a:solidFill>
                                    <a:srgbClr val="0070C0"/>
                                  </a:solidFill>
                                  <a:latin typeface="Cambria Math" panose="02040503050406030204" pitchFamily="18" charset="0"/>
                                </a:rPr>
                                <m:t>ѱ</m:t>
                              </m:r>
                            </m:e>
                          </m:acc>
                        </m:e>
                        <m:sub>
                          <m:r>
                            <a:rPr lang="en-US" sz="2800" b="0" i="1" dirty="0" smtClean="0">
                              <a:solidFill>
                                <a:srgbClr val="0070C0"/>
                              </a:solidFill>
                              <a:latin typeface="Cambria Math" panose="02040503050406030204" pitchFamily="18" charset="0"/>
                            </a:rPr>
                            <m:t>3</m:t>
                          </m:r>
                        </m:sub>
                      </m:sSub>
                      <m:r>
                        <a:rPr lang="en-US" sz="2800" i="1" dirty="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0.02</m:t>
                      </m:r>
                    </m:oMath>
                  </m:oMathPara>
                </a14:m>
                <a:endParaRPr lang="en-US" sz="2800" b="0" i="1" dirty="0" smtClean="0">
                  <a:solidFill>
                    <a:srgbClr val="0070C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acc>
                            <m:accPr>
                              <m:chr m:val="̂"/>
                              <m:ctrlPr>
                                <a:rPr lang="en-US" sz="2800" i="1" dirty="0">
                                  <a:solidFill>
                                    <a:srgbClr val="0070C0"/>
                                  </a:solidFill>
                                  <a:latin typeface="Cambria Math" panose="02040503050406030204" pitchFamily="18" charset="0"/>
                                </a:rPr>
                              </m:ctrlPr>
                            </m:accPr>
                            <m:e>
                              <m:r>
                                <a:rPr lang="az-Cyrl-AZ" sz="2800" i="1" dirty="0">
                                  <a:solidFill>
                                    <a:srgbClr val="0070C0"/>
                                  </a:solidFill>
                                  <a:latin typeface="Cambria Math" panose="02040503050406030204" pitchFamily="18" charset="0"/>
                                </a:rPr>
                                <m:t>ѱ</m:t>
                              </m:r>
                            </m:e>
                          </m:acc>
                        </m:e>
                        <m:sub>
                          <m:r>
                            <a:rPr lang="en-US" sz="2800" b="0" i="1" dirty="0" smtClean="0">
                              <a:solidFill>
                                <a:srgbClr val="0070C0"/>
                              </a:solidFill>
                              <a:latin typeface="Cambria Math" panose="02040503050406030204" pitchFamily="18" charset="0"/>
                            </a:rPr>
                            <m:t>4</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.11</m:t>
                      </m:r>
                    </m:oMath>
                  </m:oMathPara>
                </a14:m>
                <a:endParaRPr lang="en-US" sz="2800" b="0" i="1" dirty="0" smtClean="0">
                  <a:solidFill>
                    <a:srgbClr val="0070C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sSub>
                        <m:sSubPr>
                          <m:ctrlPr>
                            <a:rPr lang="en-US" sz="2800" i="1" dirty="0">
                              <a:solidFill>
                                <a:srgbClr val="0070C0"/>
                              </a:solidFill>
                              <a:latin typeface="Cambria Math" panose="02040503050406030204" pitchFamily="18" charset="0"/>
                            </a:rPr>
                          </m:ctrlPr>
                        </m:sSubPr>
                        <m:e>
                          <m:acc>
                            <m:accPr>
                              <m:chr m:val="̂"/>
                              <m:ctrlPr>
                                <a:rPr lang="en-US" sz="2800" i="1" dirty="0">
                                  <a:solidFill>
                                    <a:srgbClr val="0070C0"/>
                                  </a:solidFill>
                                  <a:latin typeface="Cambria Math" panose="02040503050406030204" pitchFamily="18" charset="0"/>
                                </a:rPr>
                              </m:ctrlPr>
                            </m:accPr>
                            <m:e>
                              <m:r>
                                <a:rPr lang="az-Cyrl-AZ" sz="2800" i="1" dirty="0">
                                  <a:solidFill>
                                    <a:srgbClr val="0070C0"/>
                                  </a:solidFill>
                                  <a:latin typeface="Cambria Math" panose="02040503050406030204" pitchFamily="18" charset="0"/>
                                </a:rPr>
                                <m:t>ѱ</m:t>
                              </m:r>
                            </m:e>
                          </m:acc>
                        </m:e>
                        <m:sub>
                          <m:r>
                            <a:rPr lang="en-US" sz="2800" b="0" i="1" dirty="0" smtClean="0">
                              <a:solidFill>
                                <a:srgbClr val="0070C0"/>
                              </a:solidFill>
                              <a:latin typeface="Cambria Math" panose="02040503050406030204" pitchFamily="18" charset="0"/>
                            </a:rPr>
                            <m:t>5</m:t>
                          </m:r>
                        </m:sub>
                      </m:sSub>
                      <m:r>
                        <a:rPr lang="en-US" sz="2800" i="1" dirty="0">
                          <a:solidFill>
                            <a:srgbClr val="0070C0"/>
                          </a:solidFill>
                          <a:latin typeface="Cambria Math" panose="02040503050406030204" pitchFamily="18" charset="0"/>
                        </a:rPr>
                        <m:t>= </m:t>
                      </m:r>
                      <m:r>
                        <a:rPr lang="en-US" sz="2800" b="0" i="1" dirty="0" smtClean="0">
                          <a:solidFill>
                            <a:srgbClr val="0070C0"/>
                          </a:solidFill>
                          <a:latin typeface="Cambria Math" panose="02040503050406030204" pitchFamily="18" charset="0"/>
                        </a:rPr>
                        <m:t>.07</m:t>
                      </m:r>
                    </m:oMath>
                  </m:oMathPara>
                </a14:m>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166062" y="3856034"/>
                <a:ext cx="1940720" cy="2318583"/>
              </a:xfrm>
              <a:prstGeom prst="rect">
                <a:avLst/>
              </a:prstGeom>
              <a:blipFill rotWithShape="0">
                <a:blip r:embed="rId5"/>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7572374" y="3882359"/>
            <a:ext cx="3590925" cy="1905000"/>
          </a:xfrm>
          <a:prstGeom prst="rect">
            <a:avLst/>
          </a:prstGeom>
        </p:spPr>
      </p:pic>
    </p:spTree>
    <p:extLst>
      <p:ext uri="{BB962C8B-B14F-4D97-AF65-F5344CB8AC3E}">
        <p14:creationId xmlns:p14="http://schemas.microsoft.com/office/powerpoint/2010/main" val="1326400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61943787"/>
                  </p:ext>
                </p:extLst>
              </p:nvPr>
            </p:nvGraphicFramePr>
            <p:xfrm>
              <a:off x="140041" y="411892"/>
              <a:ext cx="11664780" cy="4318512"/>
            </p:xfrm>
            <a:graphic>
              <a:graphicData uri="http://schemas.openxmlformats.org/drawingml/2006/table">
                <a:tbl>
                  <a:tblPr firstRow="1" firstCol="1" bandRow="1">
                    <a:tableStyleId>{5C22544A-7EE6-4342-B048-85BDC9FD1C3A}</a:tableStyleId>
                  </a:tblPr>
                  <a:tblGrid>
                    <a:gridCol w="3550510"/>
                    <a:gridCol w="2425319"/>
                    <a:gridCol w="1924260"/>
                    <a:gridCol w="2026508"/>
                    <a:gridCol w="1738183"/>
                  </a:tblGrid>
                  <a:tr h="143355">
                    <a:tc rowSpan="2">
                      <a:txBody>
                        <a:bodyPr/>
                        <a:lstStyle/>
                        <a:p>
                          <a:pPr marL="0" marR="0">
                            <a:lnSpc>
                              <a:spcPct val="107000"/>
                            </a:lnSpc>
                            <a:spcBef>
                              <a:spcPts val="0"/>
                            </a:spcBef>
                            <a:spcAft>
                              <a:spcPts val="0"/>
                            </a:spcAft>
                          </a:pPr>
                          <a:r>
                            <a:rPr lang="en-US" sz="2400" dirty="0">
                              <a:effectLst/>
                            </a:rPr>
                            <a:t> </a:t>
                          </a:r>
                        </a:p>
                        <a:p>
                          <a:pPr marL="0" marR="0">
                            <a:lnSpc>
                              <a:spcPct val="107000"/>
                            </a:lnSpc>
                            <a:spcBef>
                              <a:spcPts val="0"/>
                            </a:spcBef>
                            <a:spcAft>
                              <a:spcPts val="0"/>
                            </a:spcAft>
                          </a:pPr>
                          <a:r>
                            <a:rPr lang="en-US" sz="2400" dirty="0">
                              <a:effectLst/>
                            </a:rPr>
                            <a:t> </a:t>
                          </a:r>
                        </a:p>
                        <a:p>
                          <a:pPr marL="0" marR="0">
                            <a:lnSpc>
                              <a:spcPct val="107000"/>
                            </a:lnSpc>
                            <a:spcBef>
                              <a:spcPts val="0"/>
                            </a:spcBef>
                            <a:spcAft>
                              <a:spcPts val="0"/>
                            </a:spcAft>
                          </a:pPr>
                          <a:r>
                            <a:rPr lang="en-US" sz="2400" dirty="0">
                              <a:effectLst/>
                            </a:rPr>
                            <a:t>Variable</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3">
                      <a:txBody>
                        <a:bodyPr/>
                        <a:lstStyle/>
                        <a:p>
                          <a:pPr marL="0" marR="0">
                            <a:lnSpc>
                              <a:spcPct val="107000"/>
                            </a:lnSpc>
                            <a:spcBef>
                              <a:spcPts val="0"/>
                            </a:spcBef>
                            <a:spcAft>
                              <a:spcPts val="0"/>
                            </a:spcAft>
                          </a:pPr>
                          <a:r>
                            <a:rPr lang="en-US" sz="2400">
                              <a:effectLst/>
                            </a:rPr>
                            <a:t>Two factor solution</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vMerge="1">
                      <a:txBody>
                        <a:bodyPr/>
                        <a:lstStyle/>
                        <a:p>
                          <a:endParaRPr lang="en-US"/>
                        </a:p>
                      </a:txBody>
                      <a:tcPr/>
                    </a:tc>
                    <a:tc>
                      <a:txBody>
                        <a:bodyPr/>
                        <a:lstStyle/>
                        <a:p>
                          <a:pPr marL="0" marR="0" algn="ctr">
                            <a:lnSpc>
                              <a:spcPct val="107000"/>
                            </a:lnSpc>
                            <a:spcBef>
                              <a:spcPts val="0"/>
                            </a:spcBef>
                            <a:spcAft>
                              <a:spcPts val="0"/>
                            </a:spcAft>
                          </a:pPr>
                          <a:r>
                            <a:rPr lang="en-US" sz="2400" dirty="0">
                              <a:effectLst/>
                            </a:rPr>
                            <a:t>Estimated </a:t>
                          </a:r>
                          <a:endParaRPr lang="en-US" sz="2400" dirty="0" smtClean="0">
                            <a:effectLst/>
                          </a:endParaRPr>
                        </a:p>
                        <a:p>
                          <a:pPr marL="0" marR="0" algn="ctr">
                            <a:lnSpc>
                              <a:spcPct val="107000"/>
                            </a:lnSpc>
                            <a:spcBef>
                              <a:spcPts val="0"/>
                            </a:spcBef>
                            <a:spcAft>
                              <a:spcPts val="0"/>
                            </a:spcAft>
                          </a:pPr>
                          <a:r>
                            <a:rPr lang="en-US" sz="2400" dirty="0" smtClean="0">
                              <a:effectLst/>
                            </a:rPr>
                            <a:t>f</a:t>
                          </a:r>
                          <a:r>
                            <a:rPr lang="en-US" sz="2400" dirty="0">
                              <a:effectLst/>
                            </a:rPr>
                            <a:t>_ loadings F1: </a:t>
                          </a:r>
                          <a14:m>
                            <m:oMath xmlns:m="http://schemas.openxmlformats.org/officeDocument/2006/math">
                              <m:rad>
                                <m:radPr>
                                  <m:degHide m:val="on"/>
                                  <m:ctrlPr>
                                    <a:rPr lang="en-US" sz="2400" i="1">
                                      <a:effectLst/>
                                      <a:latin typeface="Cambria Math" panose="02040503050406030204" pitchFamily="18" charset="0"/>
                                    </a:rPr>
                                  </m:ctrlPr>
                                </m:radPr>
                                <m:deg/>
                                <m:e>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l-GR" sz="2400">
                                              <a:effectLst/>
                                              <a:latin typeface="Cambria Math" panose="02040503050406030204" pitchFamily="18" charset="0"/>
                                            </a:rPr>
                                            <m:t>𝜆</m:t>
                                          </m:r>
                                        </m:e>
                                      </m:acc>
                                    </m:e>
                                    <m:sub>
                                      <m:r>
                                        <a:rPr lang="en-US" sz="2400">
                                          <a:effectLst/>
                                          <a:latin typeface="Cambria Math" panose="02040503050406030204" pitchFamily="18" charset="0"/>
                                        </a:rPr>
                                        <m:t>1</m:t>
                                      </m:r>
                                    </m:sub>
                                  </m:sSub>
                                </m:e>
                              </m:rad>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n-US" sz="2400">
                                          <a:effectLst/>
                                          <a:latin typeface="Cambria Math" panose="02040503050406030204" pitchFamily="18" charset="0"/>
                                        </a:rPr>
                                        <m:t>𝒆</m:t>
                                      </m:r>
                                    </m:e>
                                  </m:acc>
                                </m:e>
                                <m:sub>
                                  <m:r>
                                    <a:rPr lang="en-US" sz="2400">
                                      <a:effectLst/>
                                      <a:latin typeface="Cambria Math" panose="02040503050406030204" pitchFamily="18" charset="0"/>
                                    </a:rPr>
                                    <m:t>1</m:t>
                                  </m:r>
                                </m:sub>
                              </m:sSub>
                            </m:oMath>
                          </a14:m>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Estimated </a:t>
                          </a:r>
                          <a:r>
                            <a:rPr lang="en-US" sz="2400" dirty="0" err="1">
                              <a:effectLst/>
                            </a:rPr>
                            <a:t>f_loadings</a:t>
                          </a:r>
                          <a:r>
                            <a:rPr lang="en-US" sz="2400" dirty="0">
                              <a:effectLst/>
                            </a:rPr>
                            <a:t> F2: </a:t>
                          </a:r>
                          <a14:m>
                            <m:oMath xmlns:m="http://schemas.openxmlformats.org/officeDocument/2006/math">
                              <m:rad>
                                <m:radPr>
                                  <m:degHide m:val="on"/>
                                  <m:ctrlPr>
                                    <a:rPr lang="en-US" sz="2400" i="1">
                                      <a:effectLst/>
                                      <a:latin typeface="Cambria Math" panose="02040503050406030204" pitchFamily="18" charset="0"/>
                                    </a:rPr>
                                  </m:ctrlPr>
                                </m:radPr>
                                <m:deg/>
                                <m:e>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l-GR" sz="2400">
                                              <a:effectLst/>
                                              <a:latin typeface="Cambria Math" panose="02040503050406030204" pitchFamily="18" charset="0"/>
                                            </a:rPr>
                                            <m:t>𝜆</m:t>
                                          </m:r>
                                        </m:e>
                                      </m:acc>
                                    </m:e>
                                    <m:sub>
                                      <m:r>
                                        <a:rPr lang="en-US" sz="2400">
                                          <a:effectLst/>
                                          <a:latin typeface="Cambria Math" panose="02040503050406030204" pitchFamily="18" charset="0"/>
                                        </a:rPr>
                                        <m:t>2</m:t>
                                      </m:r>
                                    </m:sub>
                                  </m:sSub>
                                </m:e>
                              </m:rad>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n-US" sz="2400">
                                          <a:effectLst/>
                                          <a:latin typeface="Cambria Math" panose="02040503050406030204" pitchFamily="18" charset="0"/>
                                        </a:rPr>
                                        <m:t>𝒆</m:t>
                                      </m:r>
                                    </m:e>
                                  </m:acc>
                                </m:e>
                                <m:sub>
                                  <m:r>
                                    <a:rPr lang="en-US" sz="2400">
                                      <a:effectLst/>
                                      <a:latin typeface="Cambria Math" panose="02040503050406030204" pitchFamily="18" charset="0"/>
                                    </a:rPr>
                                    <m:t>2</m:t>
                                  </m:r>
                                </m:sub>
                              </m:sSub>
                            </m:oMath>
                          </a14:m>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Communalities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rPr>
                                    </m:ctrlPr>
                                  </m:sSubSupPr>
                                  <m:e>
                                    <m:acc>
                                      <m:accPr>
                                        <m:chr m:val="̂"/>
                                        <m:ctrlPr>
                                          <a:rPr lang="en-US" sz="2400" i="1">
                                            <a:effectLst/>
                                            <a:latin typeface="Cambria Math" panose="02040503050406030204" pitchFamily="18" charset="0"/>
                                          </a:rPr>
                                        </m:ctrlPr>
                                      </m:accPr>
                                      <m:e>
                                        <m:r>
                                          <a:rPr lang="en-US" sz="2400">
                                            <a:effectLst/>
                                            <a:latin typeface="Cambria Math" panose="02040503050406030204" pitchFamily="18" charset="0"/>
                                          </a:rPr>
                                          <m:t>h</m:t>
                                        </m:r>
                                      </m:e>
                                    </m:acc>
                                  </m:e>
                                  <m:sub>
                                    <m:r>
                                      <a:rPr lang="en-US" sz="2400">
                                        <a:effectLst/>
                                        <a:latin typeface="Cambria Math" panose="02040503050406030204" pitchFamily="18" charset="0"/>
                                      </a:rPr>
                                      <m:t>𝑖</m:t>
                                    </m:r>
                                  </m:sub>
                                  <m:sup>
                                    <m:r>
                                      <a:rPr lang="en-US" sz="2400">
                                        <a:effectLst/>
                                        <a:latin typeface="Cambria Math" panose="02040503050406030204" pitchFamily="18" charset="0"/>
                                      </a:rPr>
                                      <m:t>2</m:t>
                                    </m:r>
                                  </m:sup>
                                </m:sSubSup>
                              </m:oMath>
                            </m:oMathPara>
                          </a14:m>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Specific variances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rPr>
                                    </m:ctrlPr>
                                  </m:sSubSupPr>
                                  <m:e>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l-GR" sz="2400">
                                                <a:effectLst/>
                                                <a:latin typeface="Cambria Math" panose="02040503050406030204" pitchFamily="18" charset="0"/>
                                              </a:rPr>
                                              <m:t>𝛹</m:t>
                                            </m:r>
                                          </m:e>
                                        </m:acc>
                                      </m:e>
                                      <m:sub>
                                        <m:r>
                                          <a:rPr lang="en-US" sz="2400">
                                            <a:effectLst/>
                                            <a:latin typeface="Cambria Math" panose="02040503050406030204" pitchFamily="18" charset="0"/>
                                          </a:rPr>
                                          <m:t>𝑖</m:t>
                                        </m:r>
                                      </m:sub>
                                    </m:sSub>
                                    <m:r>
                                      <a:rPr lang="en-US" sz="2400">
                                        <a:effectLst/>
                                        <a:latin typeface="Cambria Math" panose="02040503050406030204" pitchFamily="18" charset="0"/>
                                      </a:rPr>
                                      <m:t>=1−</m:t>
                                    </m:r>
                                    <m:acc>
                                      <m:accPr>
                                        <m:chr m:val="̂"/>
                                        <m:ctrlPr>
                                          <a:rPr lang="en-US" sz="2400" i="1">
                                            <a:effectLst/>
                                            <a:latin typeface="Cambria Math" panose="02040503050406030204" pitchFamily="18" charset="0"/>
                                          </a:rPr>
                                        </m:ctrlPr>
                                      </m:accPr>
                                      <m:e>
                                        <m:r>
                                          <a:rPr lang="en-US" sz="2400">
                                            <a:effectLst/>
                                            <a:latin typeface="Cambria Math" panose="02040503050406030204" pitchFamily="18" charset="0"/>
                                          </a:rPr>
                                          <m:t>h</m:t>
                                        </m:r>
                                      </m:e>
                                    </m:acc>
                                  </m:e>
                                  <m:sub>
                                    <m:r>
                                      <a:rPr lang="en-US" sz="2400">
                                        <a:effectLst/>
                                        <a:latin typeface="Cambria Math" panose="02040503050406030204" pitchFamily="18" charset="0"/>
                                      </a:rPr>
                                      <m:t>𝑖</m:t>
                                    </m:r>
                                  </m:sub>
                                  <m:sup>
                                    <m:r>
                                      <a:rPr lang="en-US" sz="2400">
                                        <a:effectLst/>
                                        <a:latin typeface="Cambria Math" panose="02040503050406030204" pitchFamily="18" charset="0"/>
                                      </a:rPr>
                                      <m:t>2</m:t>
                                    </m:r>
                                  </m:sup>
                                </m:sSubSup>
                              </m:oMath>
                            </m:oMathPara>
                          </a14:m>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rowSpan="5">
                      <a:txBody>
                        <a:bodyPr/>
                        <a:lstStyle/>
                        <a:p>
                          <a:pPr marL="342900" marR="0" lvl="0" indent="-342900">
                            <a:lnSpc>
                              <a:spcPct val="107000"/>
                            </a:lnSpc>
                            <a:spcBef>
                              <a:spcPts val="0"/>
                            </a:spcBef>
                            <a:spcAft>
                              <a:spcPts val="0"/>
                            </a:spcAft>
                            <a:buFont typeface="+mj-lt"/>
                            <a:buAutoNum type="arabicPeriod"/>
                          </a:pPr>
                          <a:r>
                            <a:rPr lang="en-US" sz="2400">
                              <a:effectLst/>
                            </a:rPr>
                            <a:t>Taste</a:t>
                          </a:r>
                        </a:p>
                        <a:p>
                          <a:pPr marL="342900" marR="0" lvl="0" indent="-342900">
                            <a:lnSpc>
                              <a:spcPct val="107000"/>
                            </a:lnSpc>
                            <a:spcBef>
                              <a:spcPts val="0"/>
                            </a:spcBef>
                            <a:spcAft>
                              <a:spcPts val="0"/>
                            </a:spcAft>
                            <a:buFont typeface="+mj-lt"/>
                            <a:buAutoNum type="arabicPeriod"/>
                          </a:pPr>
                          <a:r>
                            <a:rPr lang="en-US" sz="2400">
                              <a:effectLst/>
                            </a:rPr>
                            <a:t>Good buy for money</a:t>
                          </a:r>
                        </a:p>
                        <a:p>
                          <a:pPr marL="342900" marR="0" lvl="0" indent="-342900">
                            <a:lnSpc>
                              <a:spcPct val="107000"/>
                            </a:lnSpc>
                            <a:spcBef>
                              <a:spcPts val="0"/>
                            </a:spcBef>
                            <a:spcAft>
                              <a:spcPts val="0"/>
                            </a:spcAft>
                            <a:buFont typeface="+mj-lt"/>
                            <a:buAutoNum type="arabicPeriod"/>
                          </a:pPr>
                          <a:r>
                            <a:rPr lang="en-US" sz="2400">
                              <a:effectLst/>
                            </a:rPr>
                            <a:t>Flavor</a:t>
                          </a:r>
                        </a:p>
                        <a:p>
                          <a:pPr marL="342900" marR="0" lvl="0" indent="-342900">
                            <a:lnSpc>
                              <a:spcPct val="107000"/>
                            </a:lnSpc>
                            <a:spcBef>
                              <a:spcPts val="0"/>
                            </a:spcBef>
                            <a:spcAft>
                              <a:spcPts val="0"/>
                            </a:spcAft>
                            <a:buFont typeface="+mj-lt"/>
                            <a:buAutoNum type="arabicPeriod"/>
                          </a:pPr>
                          <a:r>
                            <a:rPr lang="en-US" sz="2400">
                              <a:effectLst/>
                            </a:rPr>
                            <a:t>Suitable for snack</a:t>
                          </a:r>
                        </a:p>
                        <a:p>
                          <a:pPr marL="342900" marR="0" lvl="0" indent="-342900">
                            <a:lnSpc>
                              <a:spcPct val="107000"/>
                            </a:lnSpc>
                            <a:spcBef>
                              <a:spcPts val="0"/>
                            </a:spcBef>
                            <a:spcAft>
                              <a:spcPts val="0"/>
                            </a:spcAft>
                            <a:buFont typeface="+mj-lt"/>
                            <a:buAutoNum type="arabicPeriod"/>
                          </a:pPr>
                          <a:r>
                            <a:rPr lang="en-US" sz="2400">
                              <a:effectLst/>
                            </a:rPr>
                            <a:t>Provides lots of energy</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.56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C00000"/>
                              </a:solidFill>
                              <a:effectLst/>
                            </a:rPr>
                            <a:t>0.82</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0.98</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0.273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chemeClr val="tx1"/>
                              </a:solidFill>
                              <a:effectLst/>
                            </a:rPr>
                            <a:t>.78</a:t>
                          </a:r>
                          <a:endParaRPr lang="en-US" sz="24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.88</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0.230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vMerge="1">
                      <a:txBody>
                        <a:bodyPr/>
                        <a:lstStyle/>
                        <a:p>
                          <a:endParaRPr lang="en-US"/>
                        </a:p>
                      </a:txBody>
                      <a:tcPr/>
                    </a:tc>
                    <a:tc>
                      <a:txBody>
                        <a:bodyPr/>
                        <a:lstStyle/>
                        <a:p>
                          <a:pPr marL="0" marR="0" algn="ctr">
                            <a:lnSpc>
                              <a:spcPct val="107000"/>
                            </a:lnSpc>
                            <a:spcBef>
                              <a:spcPts val="0"/>
                            </a:spcBef>
                            <a:spcAft>
                              <a:spcPts val="0"/>
                            </a:spcAft>
                          </a:pPr>
                          <a:r>
                            <a:rPr lang="en-US" sz="2400">
                              <a:effectLst/>
                            </a:rPr>
                            <a:t>.65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chemeClr val="tx1"/>
                              </a:solidFill>
                              <a:effectLst/>
                            </a:rPr>
                            <a:t>.75</a:t>
                          </a:r>
                          <a:endParaRPr lang="en-US" sz="24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.98</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0.333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rgbClr val="C00000"/>
                              </a:solidFill>
                              <a:effectLst/>
                            </a:rPr>
                            <a:t>.94</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-.10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.89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0.153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rgbClr val="C00000"/>
                              </a:solidFill>
                              <a:effectLst/>
                            </a:rPr>
                            <a:t>.80</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-.54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.93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0.166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0">
                    <a:tc>
                      <a:txBody>
                        <a:bodyPr/>
                        <a:lstStyle/>
                        <a:p>
                          <a:pPr marL="0" marR="0">
                            <a:lnSpc>
                              <a:spcPct val="107000"/>
                            </a:lnSpc>
                            <a:spcBef>
                              <a:spcPts val="0"/>
                            </a:spcBef>
                            <a:spcAft>
                              <a:spcPts val="0"/>
                            </a:spcAft>
                          </a:pPr>
                          <a:r>
                            <a:rPr lang="en-US" sz="2400">
                              <a:effectLst/>
                            </a:rPr>
                            <a:t>Cumulative proportion</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C00000"/>
                              </a:solidFill>
                              <a:effectLst/>
                            </a:rPr>
                            <a:t>0.571</a:t>
                          </a:r>
                          <a:endParaRPr lang="en-US" sz="240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C00000"/>
                              </a:solidFill>
                              <a:effectLst/>
                            </a:rPr>
                            <a:t>0.932</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 </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 </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61943787"/>
                  </p:ext>
                </p:extLst>
              </p:nvPr>
            </p:nvGraphicFramePr>
            <p:xfrm>
              <a:off x="140041" y="411892"/>
              <a:ext cx="11664780" cy="4318512"/>
            </p:xfrm>
            <a:graphic>
              <a:graphicData uri="http://schemas.openxmlformats.org/drawingml/2006/table">
                <a:tbl>
                  <a:tblPr firstRow="1" firstCol="1" bandRow="1">
                    <a:tableStyleId>{5C22544A-7EE6-4342-B048-85BDC9FD1C3A}</a:tableStyleId>
                  </a:tblPr>
                  <a:tblGrid>
                    <a:gridCol w="3550510"/>
                    <a:gridCol w="2425319"/>
                    <a:gridCol w="1924260"/>
                    <a:gridCol w="2026508"/>
                    <a:gridCol w="1738183"/>
                  </a:tblGrid>
                  <a:tr h="391351">
                    <a:tc rowSpan="2">
                      <a:txBody>
                        <a:bodyPr/>
                        <a:lstStyle/>
                        <a:p>
                          <a:pPr marL="0" marR="0">
                            <a:lnSpc>
                              <a:spcPct val="107000"/>
                            </a:lnSpc>
                            <a:spcBef>
                              <a:spcPts val="0"/>
                            </a:spcBef>
                            <a:spcAft>
                              <a:spcPts val="0"/>
                            </a:spcAft>
                          </a:pPr>
                          <a:r>
                            <a:rPr lang="en-US" sz="2400" dirty="0">
                              <a:effectLst/>
                            </a:rPr>
                            <a:t> </a:t>
                          </a:r>
                        </a:p>
                        <a:p>
                          <a:pPr marL="0" marR="0">
                            <a:lnSpc>
                              <a:spcPct val="107000"/>
                            </a:lnSpc>
                            <a:spcBef>
                              <a:spcPts val="0"/>
                            </a:spcBef>
                            <a:spcAft>
                              <a:spcPts val="0"/>
                            </a:spcAft>
                          </a:pPr>
                          <a:r>
                            <a:rPr lang="en-US" sz="2400" dirty="0">
                              <a:effectLst/>
                            </a:rPr>
                            <a:t> </a:t>
                          </a:r>
                        </a:p>
                        <a:p>
                          <a:pPr marL="0" marR="0">
                            <a:lnSpc>
                              <a:spcPct val="107000"/>
                            </a:lnSpc>
                            <a:spcBef>
                              <a:spcPts val="0"/>
                            </a:spcBef>
                            <a:spcAft>
                              <a:spcPts val="0"/>
                            </a:spcAft>
                          </a:pPr>
                          <a:r>
                            <a:rPr lang="en-US" sz="2400" dirty="0">
                              <a:effectLst/>
                            </a:rPr>
                            <a:t>Variable</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3">
                      <a:txBody>
                        <a:bodyPr/>
                        <a:lstStyle/>
                        <a:p>
                          <a:pPr marL="0" marR="0">
                            <a:lnSpc>
                              <a:spcPct val="107000"/>
                            </a:lnSpc>
                            <a:spcBef>
                              <a:spcPts val="0"/>
                            </a:spcBef>
                            <a:spcAft>
                              <a:spcPts val="0"/>
                            </a:spcAft>
                          </a:pPr>
                          <a:r>
                            <a:rPr lang="en-US" sz="2400">
                              <a:effectLst/>
                            </a:rPr>
                            <a:t>Two factor solution</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1579055">
                    <a:tc vMerge="1">
                      <a:txBody>
                        <a:bodyPr/>
                        <a:lstStyle/>
                        <a:p>
                          <a:endParaRPr lang="en-US"/>
                        </a:p>
                      </a:txBody>
                      <a:tcPr/>
                    </a:tc>
                    <a:tc>
                      <a:txBody>
                        <a:bodyPr/>
                        <a:lstStyle/>
                        <a:p>
                          <a:endParaRPr lang="en-US"/>
                        </a:p>
                      </a:txBody>
                      <a:tcPr marL="68580" marR="68580" marT="0" marB="0">
                        <a:blipFill rotWithShape="0">
                          <a:blip r:embed="rId2"/>
                          <a:stretch>
                            <a:fillRect l="-146734" t="-30116" r="-235678" b="-159459"/>
                          </a:stretch>
                        </a:blipFill>
                      </a:tcPr>
                    </a:tc>
                    <a:tc>
                      <a:txBody>
                        <a:bodyPr/>
                        <a:lstStyle/>
                        <a:p>
                          <a:endParaRPr lang="en-US"/>
                        </a:p>
                      </a:txBody>
                      <a:tcPr marL="68580" marR="68580" marT="0" marB="0">
                        <a:blipFill rotWithShape="0">
                          <a:blip r:embed="rId2"/>
                          <a:stretch>
                            <a:fillRect l="-310759" t="-30116" r="-196835" b="-159459"/>
                          </a:stretch>
                        </a:blipFill>
                      </a:tcPr>
                    </a:tc>
                    <a:tc>
                      <a:txBody>
                        <a:bodyPr/>
                        <a:lstStyle/>
                        <a:p>
                          <a:endParaRPr lang="en-US"/>
                        </a:p>
                      </a:txBody>
                      <a:tcPr marL="68580" marR="68580" marT="0" marB="0">
                        <a:blipFill rotWithShape="0">
                          <a:blip r:embed="rId2"/>
                          <a:stretch>
                            <a:fillRect l="-389790" t="-30116" r="-86787" b="-159459"/>
                          </a:stretch>
                        </a:blipFill>
                      </a:tcPr>
                    </a:tc>
                    <a:tc>
                      <a:txBody>
                        <a:bodyPr/>
                        <a:lstStyle/>
                        <a:p>
                          <a:endParaRPr lang="en-US"/>
                        </a:p>
                      </a:txBody>
                      <a:tcPr marL="68580" marR="68580" marT="0" marB="0">
                        <a:blipFill rotWithShape="0">
                          <a:blip r:embed="rId2"/>
                          <a:stretch>
                            <a:fillRect l="-572281" t="-30116" r="-1404" b="-159459"/>
                          </a:stretch>
                        </a:blipFill>
                      </a:tcPr>
                    </a:tc>
                  </a:tr>
                  <a:tr h="391351">
                    <a:tc rowSpan="5">
                      <a:txBody>
                        <a:bodyPr/>
                        <a:lstStyle/>
                        <a:p>
                          <a:pPr marL="342900" marR="0" lvl="0" indent="-342900">
                            <a:lnSpc>
                              <a:spcPct val="107000"/>
                            </a:lnSpc>
                            <a:spcBef>
                              <a:spcPts val="0"/>
                            </a:spcBef>
                            <a:spcAft>
                              <a:spcPts val="0"/>
                            </a:spcAft>
                            <a:buFont typeface="+mj-lt"/>
                            <a:buAutoNum type="arabicPeriod"/>
                          </a:pPr>
                          <a:r>
                            <a:rPr lang="en-US" sz="2400">
                              <a:effectLst/>
                            </a:rPr>
                            <a:t>Taste</a:t>
                          </a:r>
                        </a:p>
                        <a:p>
                          <a:pPr marL="342900" marR="0" lvl="0" indent="-342900">
                            <a:lnSpc>
                              <a:spcPct val="107000"/>
                            </a:lnSpc>
                            <a:spcBef>
                              <a:spcPts val="0"/>
                            </a:spcBef>
                            <a:spcAft>
                              <a:spcPts val="0"/>
                            </a:spcAft>
                            <a:buFont typeface="+mj-lt"/>
                            <a:buAutoNum type="arabicPeriod"/>
                          </a:pPr>
                          <a:r>
                            <a:rPr lang="en-US" sz="2400">
                              <a:effectLst/>
                            </a:rPr>
                            <a:t>Good buy for money</a:t>
                          </a:r>
                        </a:p>
                        <a:p>
                          <a:pPr marL="342900" marR="0" lvl="0" indent="-342900">
                            <a:lnSpc>
                              <a:spcPct val="107000"/>
                            </a:lnSpc>
                            <a:spcBef>
                              <a:spcPts val="0"/>
                            </a:spcBef>
                            <a:spcAft>
                              <a:spcPts val="0"/>
                            </a:spcAft>
                            <a:buFont typeface="+mj-lt"/>
                            <a:buAutoNum type="arabicPeriod"/>
                          </a:pPr>
                          <a:r>
                            <a:rPr lang="en-US" sz="2400">
                              <a:effectLst/>
                            </a:rPr>
                            <a:t>Flavor</a:t>
                          </a:r>
                        </a:p>
                        <a:p>
                          <a:pPr marL="342900" marR="0" lvl="0" indent="-342900">
                            <a:lnSpc>
                              <a:spcPct val="107000"/>
                            </a:lnSpc>
                            <a:spcBef>
                              <a:spcPts val="0"/>
                            </a:spcBef>
                            <a:spcAft>
                              <a:spcPts val="0"/>
                            </a:spcAft>
                            <a:buFont typeface="+mj-lt"/>
                            <a:buAutoNum type="arabicPeriod"/>
                          </a:pPr>
                          <a:r>
                            <a:rPr lang="en-US" sz="2400">
                              <a:effectLst/>
                            </a:rPr>
                            <a:t>Suitable for snack</a:t>
                          </a:r>
                        </a:p>
                        <a:p>
                          <a:pPr marL="342900" marR="0" lvl="0" indent="-342900">
                            <a:lnSpc>
                              <a:spcPct val="107000"/>
                            </a:lnSpc>
                            <a:spcBef>
                              <a:spcPts val="0"/>
                            </a:spcBef>
                            <a:spcAft>
                              <a:spcPts val="0"/>
                            </a:spcAft>
                            <a:buFont typeface="+mj-lt"/>
                            <a:buAutoNum type="arabicPeriod"/>
                          </a:pPr>
                          <a:r>
                            <a:rPr lang="en-US" sz="2400">
                              <a:effectLst/>
                            </a:rPr>
                            <a:t>Provides lots of energy</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.56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C00000"/>
                              </a:solidFill>
                              <a:effectLst/>
                            </a:rPr>
                            <a:t>0.82</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0.98</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0.273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391351">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chemeClr val="tx1"/>
                              </a:solidFill>
                              <a:effectLst/>
                            </a:rPr>
                            <a:t>.78</a:t>
                          </a:r>
                          <a:endParaRPr lang="en-US" sz="24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.88</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0.230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391351">
                    <a:tc vMerge="1">
                      <a:txBody>
                        <a:bodyPr/>
                        <a:lstStyle/>
                        <a:p>
                          <a:endParaRPr lang="en-US"/>
                        </a:p>
                      </a:txBody>
                      <a:tcPr/>
                    </a:tc>
                    <a:tc>
                      <a:txBody>
                        <a:bodyPr/>
                        <a:lstStyle/>
                        <a:p>
                          <a:pPr marL="0" marR="0" algn="ctr">
                            <a:lnSpc>
                              <a:spcPct val="107000"/>
                            </a:lnSpc>
                            <a:spcBef>
                              <a:spcPts val="0"/>
                            </a:spcBef>
                            <a:spcAft>
                              <a:spcPts val="0"/>
                            </a:spcAft>
                          </a:pPr>
                          <a:r>
                            <a:rPr lang="en-US" sz="2400">
                              <a:effectLst/>
                            </a:rPr>
                            <a:t>.65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chemeClr val="tx1"/>
                              </a:solidFill>
                              <a:effectLst/>
                            </a:rPr>
                            <a:t>.75</a:t>
                          </a:r>
                          <a:endParaRPr lang="en-US" sz="24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.98</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0.333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391351">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rgbClr val="C00000"/>
                              </a:solidFill>
                              <a:effectLst/>
                            </a:rPr>
                            <a:t>.94</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-.10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.89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0.153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391351">
                    <a:tc vMerge="1">
                      <a:txBody>
                        <a:bodyPr/>
                        <a:lstStyle/>
                        <a:p>
                          <a:endParaRPr lang="en-US"/>
                        </a:p>
                      </a:txBody>
                      <a:tcPr/>
                    </a:tc>
                    <a:tc>
                      <a:txBody>
                        <a:bodyPr/>
                        <a:lstStyle/>
                        <a:p>
                          <a:pPr marL="0" marR="0" algn="ctr">
                            <a:lnSpc>
                              <a:spcPct val="107000"/>
                            </a:lnSpc>
                            <a:spcBef>
                              <a:spcPts val="0"/>
                            </a:spcBef>
                            <a:spcAft>
                              <a:spcPts val="0"/>
                            </a:spcAft>
                          </a:pPr>
                          <a:r>
                            <a:rPr lang="en-US" sz="2400" dirty="0">
                              <a:solidFill>
                                <a:srgbClr val="C00000"/>
                              </a:solidFill>
                              <a:effectLst/>
                            </a:rPr>
                            <a:t>.80</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-.54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.93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0.166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391351">
                    <a:tc>
                      <a:txBody>
                        <a:bodyPr/>
                        <a:lstStyle/>
                        <a:p>
                          <a:pPr marL="0" marR="0">
                            <a:lnSpc>
                              <a:spcPct val="107000"/>
                            </a:lnSpc>
                            <a:spcBef>
                              <a:spcPts val="0"/>
                            </a:spcBef>
                            <a:spcAft>
                              <a:spcPts val="0"/>
                            </a:spcAft>
                          </a:pPr>
                          <a:r>
                            <a:rPr lang="en-US" sz="2400">
                              <a:effectLst/>
                            </a:rPr>
                            <a:t>Cumulative proportion</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C00000"/>
                              </a:solidFill>
                              <a:effectLst/>
                            </a:rPr>
                            <a:t>0.571</a:t>
                          </a:r>
                          <a:endParaRPr lang="en-US" sz="240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C00000"/>
                              </a:solidFill>
                              <a:effectLst/>
                            </a:rPr>
                            <a:t>0.932</a:t>
                          </a:r>
                          <a:endParaRPr lang="en-US" sz="2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effectLst/>
                            </a:rPr>
                            <a:t> </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effectLst/>
                            </a:rPr>
                            <a:t> </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Fallback>
      </mc:AlternateContent>
    </p:spTree>
    <p:extLst>
      <p:ext uri="{BB962C8B-B14F-4D97-AF65-F5344CB8AC3E}">
        <p14:creationId xmlns:p14="http://schemas.microsoft.com/office/powerpoint/2010/main" val="2571066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163" y="256613"/>
            <a:ext cx="11308842" cy="6001643"/>
          </a:xfrm>
          <a:prstGeom prst="rect">
            <a:avLst/>
          </a:prstGeom>
        </p:spPr>
        <p:txBody>
          <a:bodyPr wrap="square">
            <a:spAutoFit/>
          </a:bodyPr>
          <a:lstStyle/>
          <a:p>
            <a:r>
              <a:rPr lang="en-US" sz="2400" b="1" dirty="0">
                <a:solidFill>
                  <a:srgbClr val="000080"/>
                </a:solidFill>
                <a:latin typeface="Courier New" panose="02070309020205020404" pitchFamily="49" charset="0"/>
              </a:rPr>
              <a:t>data</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corrmatr</a:t>
            </a:r>
            <a:r>
              <a:rPr lang="en-US" sz="2400" dirty="0">
                <a:solidFill>
                  <a:srgbClr val="000000"/>
                </a:solidFill>
                <a:latin typeface="Courier New" panose="02070309020205020404" pitchFamily="49" charset="0"/>
              </a:rPr>
              <a:t> (</a:t>
            </a:r>
            <a:r>
              <a:rPr lang="en-US" sz="2400" dirty="0">
                <a:solidFill>
                  <a:srgbClr val="0000FF"/>
                </a:solidFill>
                <a:latin typeface="Courier New" panose="02070309020205020404" pitchFamily="49" charset="0"/>
              </a:rPr>
              <a:t>type</a:t>
            </a:r>
            <a:r>
              <a:rPr lang="en-US" sz="2400" dirty="0">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corr</a:t>
            </a:r>
            <a:r>
              <a:rPr lang="en-US" sz="2400" dirty="0">
                <a:solidFill>
                  <a:srgbClr val="000000"/>
                </a:solidFill>
                <a:latin typeface="Courier New" panose="02070309020205020404" pitchFamily="49" charset="0"/>
              </a:rPr>
              <a:t>);</a:t>
            </a:r>
          </a:p>
          <a:p>
            <a:r>
              <a:rPr lang="pt-BR" sz="2400" dirty="0">
                <a:solidFill>
                  <a:srgbClr val="0000FF"/>
                </a:solidFill>
                <a:latin typeface="Courier New" panose="02070309020205020404" pitchFamily="49" charset="0"/>
              </a:rPr>
              <a:t>input</a:t>
            </a:r>
            <a:r>
              <a:rPr lang="pt-BR" sz="2400" dirty="0">
                <a:solidFill>
                  <a:srgbClr val="000000"/>
                </a:solidFill>
                <a:latin typeface="Courier New" panose="02070309020205020404" pitchFamily="49" charset="0"/>
              </a:rPr>
              <a:t> m p c e h;</a:t>
            </a:r>
          </a:p>
          <a:p>
            <a:r>
              <a:rPr lang="en-US" sz="2400" dirty="0">
                <a:solidFill>
                  <a:srgbClr val="000000"/>
                </a:solidFill>
                <a:latin typeface="Courier New" panose="02070309020205020404" pitchFamily="49" charset="0"/>
              </a:rPr>
              <a:t>type=</a:t>
            </a:r>
            <a:r>
              <a:rPr lang="en-US" sz="2400" dirty="0">
                <a:solidFill>
                  <a:srgbClr val="800080"/>
                </a:solidFill>
                <a:latin typeface="Courier New" panose="02070309020205020404" pitchFamily="49" charset="0"/>
              </a:rPr>
              <a:t>'</a:t>
            </a:r>
            <a:r>
              <a:rPr lang="en-US" sz="2400" dirty="0" err="1">
                <a:solidFill>
                  <a:srgbClr val="800080"/>
                </a:solidFill>
                <a:latin typeface="Courier New" panose="02070309020205020404" pitchFamily="49" charset="0"/>
              </a:rPr>
              <a:t>corr</a:t>
            </a:r>
            <a:r>
              <a:rPr lang="en-US" sz="2400" dirty="0">
                <a:solidFill>
                  <a:srgbClr val="800080"/>
                </a:solidFill>
                <a:latin typeface="Courier New" panose="02070309020205020404" pitchFamily="49" charset="0"/>
              </a:rPr>
              <a:t>'</a:t>
            </a:r>
            <a:r>
              <a:rPr lang="en-US" sz="2400" dirty="0">
                <a:solidFill>
                  <a:srgbClr val="000000"/>
                </a:solidFill>
                <a:latin typeface="Courier New" panose="02070309020205020404" pitchFamily="49" charset="0"/>
              </a:rPr>
              <a:t>;</a:t>
            </a:r>
          </a:p>
          <a:p>
            <a:r>
              <a:rPr lang="en-US" sz="2400" dirty="0">
                <a:solidFill>
                  <a:srgbClr val="0000FF"/>
                </a:solidFill>
                <a:latin typeface="Courier New" panose="02070309020205020404" pitchFamily="49" charset="0"/>
              </a:rPr>
              <a:t>cards</a:t>
            </a:r>
            <a:r>
              <a:rPr lang="en-US" sz="2400" dirty="0">
                <a:solidFill>
                  <a:srgbClr val="000000"/>
                </a:solidFill>
                <a:latin typeface="Courier New" panose="02070309020205020404" pitchFamily="49" charset="0"/>
              </a:rPr>
              <a:t>;</a:t>
            </a:r>
          </a:p>
          <a:p>
            <a:r>
              <a:rPr lang="en-US" sz="2400" dirty="0">
                <a:solidFill>
                  <a:srgbClr val="000000"/>
                </a:solidFill>
                <a:latin typeface="Courier New" panose="02070309020205020404" pitchFamily="49" charset="0"/>
              </a:rPr>
              <a:t>1 0.02 .96 .42 .01</a:t>
            </a:r>
          </a:p>
          <a:p>
            <a:r>
              <a:rPr lang="en-US" sz="2400" dirty="0">
                <a:solidFill>
                  <a:srgbClr val="000000"/>
                </a:solidFill>
                <a:latin typeface="Courier New" panose="02070309020205020404" pitchFamily="49" charset="0"/>
              </a:rPr>
              <a:t>.02 1 .13 .71 .85</a:t>
            </a:r>
          </a:p>
          <a:p>
            <a:r>
              <a:rPr lang="en-US" sz="2400" dirty="0">
                <a:solidFill>
                  <a:srgbClr val="000000"/>
                </a:solidFill>
                <a:latin typeface="Courier New" panose="02070309020205020404" pitchFamily="49" charset="0"/>
              </a:rPr>
              <a:t>.96 .13 1 .5 .11</a:t>
            </a:r>
          </a:p>
          <a:p>
            <a:r>
              <a:rPr lang="en-US" sz="2400" dirty="0">
                <a:solidFill>
                  <a:srgbClr val="000000"/>
                </a:solidFill>
                <a:latin typeface="Courier New" panose="02070309020205020404" pitchFamily="49" charset="0"/>
              </a:rPr>
              <a:t>.42 .71 .5 1 .79</a:t>
            </a:r>
          </a:p>
          <a:p>
            <a:r>
              <a:rPr lang="en-US" sz="2400" dirty="0">
                <a:solidFill>
                  <a:srgbClr val="000000"/>
                </a:solidFill>
                <a:latin typeface="Courier New" panose="02070309020205020404" pitchFamily="49" charset="0"/>
              </a:rPr>
              <a:t>.01 .85 .11 .79 1</a:t>
            </a:r>
          </a:p>
          <a:p>
            <a:r>
              <a:rPr lang="en-US" sz="2400" dirty="0">
                <a:solidFill>
                  <a:srgbClr val="000000"/>
                </a:solidFill>
                <a:latin typeface="Courier New" panose="02070309020205020404" pitchFamily="49" charset="0"/>
              </a:rPr>
              <a:t>;</a:t>
            </a:r>
          </a:p>
          <a:p>
            <a:r>
              <a:rPr lang="en-US" sz="2400" b="1" dirty="0">
                <a:solidFill>
                  <a:srgbClr val="000080"/>
                </a:solidFill>
                <a:latin typeface="Courier New" panose="02070309020205020404" pitchFamily="49" charset="0"/>
              </a:rPr>
              <a:t>run</a:t>
            </a:r>
            <a:r>
              <a:rPr lang="en-US" sz="2400" dirty="0">
                <a:solidFill>
                  <a:srgbClr val="000000"/>
                </a:solidFill>
                <a:latin typeface="Courier New" panose="02070309020205020404" pitchFamily="49" charset="0"/>
              </a:rPr>
              <a:t>;</a:t>
            </a:r>
          </a:p>
          <a:p>
            <a:r>
              <a:rPr lang="en-US" sz="2400" b="1" dirty="0">
                <a:solidFill>
                  <a:srgbClr val="000080"/>
                </a:solidFill>
                <a:latin typeface="Courier New" panose="02070309020205020404" pitchFamily="49" charset="0"/>
              </a:rPr>
              <a:t>proc</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print</a:t>
            </a:r>
            <a:r>
              <a:rPr lang="en-US" sz="2400" dirty="0">
                <a:solidFill>
                  <a:srgbClr val="000000"/>
                </a:solidFill>
                <a:latin typeface="Courier New" panose="02070309020205020404" pitchFamily="49" charset="0"/>
              </a:rPr>
              <a:t> </a:t>
            </a:r>
            <a:r>
              <a:rPr lang="en-US" sz="2400" dirty="0">
                <a:solidFill>
                  <a:srgbClr val="0000FF"/>
                </a:solidFill>
                <a:latin typeface="Courier New" panose="02070309020205020404" pitchFamily="49" charset="0"/>
              </a:rPr>
              <a:t>data</a:t>
            </a:r>
            <a:r>
              <a:rPr lang="en-US" sz="2400" dirty="0">
                <a:solidFill>
                  <a:srgbClr val="000000"/>
                </a:solidFill>
                <a:latin typeface="Courier New" panose="02070309020205020404" pitchFamily="49" charset="0"/>
              </a:rPr>
              <a:t>=</a:t>
            </a:r>
            <a:r>
              <a:rPr lang="en-US" sz="2400" dirty="0" err="1">
                <a:solidFill>
                  <a:srgbClr val="000000"/>
                </a:solidFill>
                <a:latin typeface="Courier New" panose="02070309020205020404" pitchFamily="49" charset="0"/>
              </a:rPr>
              <a:t>corrmatr</a:t>
            </a:r>
            <a:r>
              <a:rPr lang="en-US" sz="2400" dirty="0">
                <a:solidFill>
                  <a:srgbClr val="000000"/>
                </a:solidFill>
                <a:latin typeface="Courier New" panose="02070309020205020404" pitchFamily="49" charset="0"/>
              </a:rPr>
              <a:t>;</a:t>
            </a:r>
          </a:p>
          <a:p>
            <a:r>
              <a:rPr lang="en-US" sz="2400" b="1" dirty="0">
                <a:solidFill>
                  <a:srgbClr val="000080"/>
                </a:solidFill>
                <a:latin typeface="Courier New" panose="02070309020205020404" pitchFamily="49" charset="0"/>
              </a:rPr>
              <a:t>run</a:t>
            </a:r>
            <a:r>
              <a:rPr lang="en-US" sz="2400" dirty="0">
                <a:solidFill>
                  <a:srgbClr val="000000"/>
                </a:solidFill>
                <a:latin typeface="Courier New" panose="02070309020205020404" pitchFamily="49" charset="0"/>
              </a:rPr>
              <a:t>;</a:t>
            </a:r>
          </a:p>
          <a:p>
            <a:r>
              <a:rPr lang="en-US" sz="2400" b="1" dirty="0">
                <a:solidFill>
                  <a:srgbClr val="000080"/>
                </a:solidFill>
                <a:latin typeface="Courier New" panose="02070309020205020404" pitchFamily="49" charset="0"/>
              </a:rPr>
              <a:t>proc</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factor</a:t>
            </a:r>
            <a:r>
              <a:rPr lang="en-US" sz="2400" dirty="0">
                <a:solidFill>
                  <a:srgbClr val="000000"/>
                </a:solidFill>
                <a:latin typeface="Courier New" panose="02070309020205020404" pitchFamily="49" charset="0"/>
              </a:rPr>
              <a:t> </a:t>
            </a:r>
            <a:r>
              <a:rPr lang="en-US" sz="2400" dirty="0">
                <a:solidFill>
                  <a:srgbClr val="0000FF"/>
                </a:solidFill>
                <a:latin typeface="Courier New" panose="02070309020205020404" pitchFamily="49" charset="0"/>
              </a:rPr>
              <a:t>method</a:t>
            </a:r>
            <a:r>
              <a:rPr lang="en-US" sz="2400" dirty="0">
                <a:solidFill>
                  <a:srgbClr val="000000"/>
                </a:solidFill>
                <a:latin typeface="Courier New" panose="02070309020205020404" pitchFamily="49" charset="0"/>
              </a:rPr>
              <a:t>=PRINCIPAL </a:t>
            </a:r>
            <a:r>
              <a:rPr lang="en-US" sz="2400" dirty="0" err="1">
                <a:solidFill>
                  <a:srgbClr val="0000FF"/>
                </a:solidFill>
                <a:latin typeface="Courier New" panose="02070309020205020404" pitchFamily="49" charset="0"/>
              </a:rPr>
              <a:t>corr</a:t>
            </a:r>
            <a:r>
              <a:rPr lang="en-US" sz="2400" dirty="0">
                <a:solidFill>
                  <a:srgbClr val="000000"/>
                </a:solidFill>
                <a:latin typeface="Courier New" panose="02070309020205020404" pitchFamily="49" charset="0"/>
              </a:rPr>
              <a:t> </a:t>
            </a:r>
            <a:r>
              <a:rPr lang="en-US" sz="2400" dirty="0" err="1">
                <a:solidFill>
                  <a:srgbClr val="0000FF"/>
                </a:solidFill>
                <a:latin typeface="Courier New" panose="02070309020205020404" pitchFamily="49" charset="0"/>
              </a:rPr>
              <a:t>msa</a:t>
            </a:r>
            <a:r>
              <a:rPr lang="en-US" sz="2400" dirty="0">
                <a:solidFill>
                  <a:srgbClr val="000000"/>
                </a:solidFill>
                <a:latin typeface="Courier New" panose="02070309020205020404" pitchFamily="49" charset="0"/>
              </a:rPr>
              <a:t> </a:t>
            </a:r>
            <a:r>
              <a:rPr lang="en-US" sz="2400" dirty="0" smtClean="0">
                <a:solidFill>
                  <a:srgbClr val="0000FF"/>
                </a:solidFill>
                <a:latin typeface="Courier New" panose="02070309020205020404" pitchFamily="49" charset="0"/>
              </a:rPr>
              <a:t>residuals</a:t>
            </a:r>
            <a:r>
              <a:rPr lang="en-US" sz="2400" dirty="0" smtClean="0">
                <a:solidFill>
                  <a:srgbClr val="000000"/>
                </a:solidFill>
                <a:latin typeface="Courier New" panose="02070309020205020404" pitchFamily="49" charset="0"/>
              </a:rPr>
              <a:t>;</a:t>
            </a:r>
            <a:endParaRPr lang="en-US" sz="2400" dirty="0">
              <a:solidFill>
                <a:srgbClr val="000000"/>
              </a:solidFill>
              <a:latin typeface="Courier New" panose="02070309020205020404" pitchFamily="49" charset="0"/>
            </a:endParaRPr>
          </a:p>
          <a:p>
            <a:r>
              <a:rPr lang="pt-BR" sz="2400" dirty="0">
                <a:solidFill>
                  <a:srgbClr val="0000FF"/>
                </a:solidFill>
                <a:latin typeface="Courier New" panose="02070309020205020404" pitchFamily="49" charset="0"/>
              </a:rPr>
              <a:t>var</a:t>
            </a:r>
            <a:r>
              <a:rPr lang="pt-BR" sz="2400" dirty="0">
                <a:solidFill>
                  <a:srgbClr val="000000"/>
                </a:solidFill>
                <a:latin typeface="Courier New" panose="02070309020205020404" pitchFamily="49" charset="0"/>
              </a:rPr>
              <a:t> m p c e h;</a:t>
            </a:r>
          </a:p>
          <a:p>
            <a:r>
              <a:rPr lang="en-US" sz="2400" b="1" dirty="0">
                <a:solidFill>
                  <a:srgbClr val="000080"/>
                </a:solidFill>
                <a:latin typeface="Courier New" panose="02070309020205020404" pitchFamily="49" charset="0"/>
              </a:rPr>
              <a:t>run</a:t>
            </a:r>
            <a:r>
              <a:rPr lang="en-US" sz="2400" dirty="0">
                <a:solidFill>
                  <a:srgbClr val="000000"/>
                </a:solidFill>
                <a:latin typeface="Courier New" panose="02070309020205020404" pitchFamily="49" charset="0"/>
              </a:rPr>
              <a:t>;</a:t>
            </a:r>
            <a:endParaRPr lang="en-US" sz="2400" dirty="0"/>
          </a:p>
        </p:txBody>
      </p:sp>
    </p:spTree>
    <p:extLst>
      <p:ext uri="{BB962C8B-B14F-4D97-AF65-F5344CB8AC3E}">
        <p14:creationId xmlns:p14="http://schemas.microsoft.com/office/powerpoint/2010/main" val="142228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27872" y="0"/>
            <a:ext cx="2764128" cy="32194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6676" y="3800311"/>
                <a:ext cx="11906250" cy="2492990"/>
              </a:xfrm>
              <a:prstGeom prst="rect">
                <a:avLst/>
              </a:prstGeom>
            </p:spPr>
            <p:txBody>
              <a:bodyPr wrap="square">
                <a:spAutoFit/>
              </a:bodyPr>
              <a:lstStyle/>
              <a:p>
                <a:pPr lvl="0"/>
                <a:r>
                  <a:rPr lang="en-US" sz="2600" dirty="0" smtClean="0">
                    <a:solidFill>
                      <a:srgbClr val="0070C0"/>
                    </a:solidFill>
                    <a:latin typeface="Times New Roman" panose="02020603050405020304" pitchFamily="18" charset="0"/>
                    <a:cs typeface="Times New Roman" panose="02020603050405020304" pitchFamily="18" charset="0"/>
                  </a:rPr>
                  <a:t>Stock-price</a:t>
                </a:r>
                <a:r>
                  <a:rPr lang="en-US" sz="2600" dirty="0" smtClean="0">
                    <a:solidFill>
                      <a:prstClr val="black"/>
                    </a:solidFill>
                    <a:latin typeface="Times New Roman" panose="02020603050405020304" pitchFamily="18" charset="0"/>
                    <a:cs typeface="Times New Roman" panose="02020603050405020304" pitchFamily="18" charset="0"/>
                  </a:rPr>
                  <a:t> data consisting of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=103</m:t>
                    </m:r>
                  </m:oMath>
                </a14:m>
                <a:r>
                  <a:rPr lang="en-US" sz="2600" dirty="0" smtClean="0">
                    <a:solidFill>
                      <a:srgbClr val="0070C0"/>
                    </a:solidFill>
                    <a:latin typeface="Times New Roman" panose="02020603050405020304" pitchFamily="18" charset="0"/>
                    <a:cs typeface="Times New Roman" panose="02020603050405020304" pitchFamily="18" charset="0"/>
                  </a:rPr>
                  <a:t> </a:t>
                </a:r>
                <a:r>
                  <a:rPr lang="en-US" sz="2600" dirty="0" smtClean="0">
                    <a:solidFill>
                      <a:prstClr val="black"/>
                    </a:solidFill>
                    <a:latin typeface="Times New Roman" panose="02020603050405020304" pitchFamily="18" charset="0"/>
                    <a:cs typeface="Times New Roman" panose="02020603050405020304" pitchFamily="18" charset="0"/>
                  </a:rPr>
                  <a:t>weekly rates of return on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𝑞</m:t>
                    </m:r>
                    <m:r>
                      <a:rPr lang="en-US" sz="2600" i="1" dirty="0" smtClean="0">
                        <a:solidFill>
                          <a:srgbClr val="0070C0"/>
                        </a:solidFill>
                        <a:latin typeface="Cambria Math" panose="02040503050406030204" pitchFamily="18" charset="0"/>
                        <a:cs typeface="Times New Roman" panose="02020603050405020304" pitchFamily="18" charset="0"/>
                      </a:rPr>
                      <m:t>=5</m:t>
                    </m:r>
                  </m:oMath>
                </a14:m>
                <a:r>
                  <a:rPr lang="en-US" sz="2600" dirty="0" smtClean="0">
                    <a:solidFill>
                      <a:prstClr val="black"/>
                    </a:solidFill>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1</m:t>
                        </m:r>
                      </m:sub>
                    </m:sSub>
                    <m:r>
                      <a:rPr lang="en-US" sz="2600" b="0" i="1" dirty="0" smtClean="0">
                        <a:solidFill>
                          <a:prstClr val="black"/>
                        </a:solidFill>
                        <a:latin typeface="Cambria Math" panose="02040503050406030204" pitchFamily="18" charset="0"/>
                        <a:cs typeface="Times New Roman" panose="02020603050405020304" pitchFamily="18" charset="0"/>
                      </a:rPr>
                      <m:t>,</m:t>
                    </m:r>
                    <m:r>
                      <a:rPr lang="en-US" sz="2600" i="1" dirty="0" smtClean="0">
                        <a:solidFill>
                          <a:prstClr val="black"/>
                        </a:solidFill>
                        <a:latin typeface="Cambria Math" panose="02040503050406030204" pitchFamily="18" charset="0"/>
                        <a:cs typeface="Times New Roman" panose="02020603050405020304" pitchFamily="18" charset="0"/>
                      </a:rPr>
                      <m:t>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2</m:t>
                        </m:r>
                      </m:sub>
                    </m:sSub>
                    <m:r>
                      <a:rPr lang="en-US" sz="2600" i="1" dirty="0" smtClean="0">
                        <a:solidFill>
                          <a:prstClr val="black"/>
                        </a:solidFill>
                        <a:latin typeface="Cambria Math" panose="02040503050406030204" pitchFamily="18" charset="0"/>
                        <a:cs typeface="Times New Roman" panose="02020603050405020304" pitchFamily="18" charset="0"/>
                      </a:rPr>
                      <m:t>, …,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5</m:t>
                        </m:r>
                      </m:sub>
                    </m:sSub>
                    <m:r>
                      <a:rPr lang="en-US" sz="2600" i="1" dirty="0" smtClean="0">
                        <a:solidFill>
                          <a:prstClr val="black"/>
                        </a:solidFill>
                        <a:latin typeface="Cambria Math" panose="02040503050406030204" pitchFamily="18" charset="0"/>
                        <a:cs typeface="Times New Roman" panose="02020603050405020304" pitchFamily="18" charset="0"/>
                      </a:rPr>
                      <m:t> </m:t>
                    </m:r>
                  </m:oMath>
                </a14:m>
                <a:r>
                  <a:rPr lang="en-US" sz="2600" dirty="0" smtClean="0">
                    <a:solidFill>
                      <a:prstClr val="black"/>
                    </a:solidFill>
                    <a:latin typeface="Times New Roman" panose="02020603050405020304" pitchFamily="18" charset="0"/>
                    <a:cs typeface="Times New Roman" panose="02020603050405020304" pitchFamily="18" charset="0"/>
                  </a:rPr>
                  <a:t>denote observed </a:t>
                </a:r>
                <a:r>
                  <a:rPr lang="en-US" sz="2600" dirty="0" smtClean="0">
                    <a:solidFill>
                      <a:srgbClr val="0070C0"/>
                    </a:solidFill>
                    <a:latin typeface="Times New Roman" panose="02020603050405020304" pitchFamily="18" charset="0"/>
                    <a:cs typeface="Times New Roman" panose="02020603050405020304" pitchFamily="18" charset="0"/>
                  </a:rPr>
                  <a:t>weekly rates of return </a:t>
                </a:r>
                <a:r>
                  <a:rPr lang="en-US" sz="2600" dirty="0" smtClean="0">
                    <a:solidFill>
                      <a:prstClr val="black"/>
                    </a:solidFill>
                    <a:latin typeface="Times New Roman" panose="02020603050405020304" pitchFamily="18" charset="0"/>
                    <a:cs typeface="Times New Roman" panose="02020603050405020304" pitchFamily="18" charset="0"/>
                  </a:rPr>
                  <a:t>for JP Morgan Citibank, wells Fargo, Royal Dutch Shell, and ExxonMobil.</a:t>
                </a:r>
              </a:p>
              <a:p>
                <a:pPr lvl="0"/>
                <a:endParaRPr lang="en-US" sz="2600" dirty="0">
                  <a:solidFill>
                    <a:prstClr val="black"/>
                  </a:solidFill>
                  <a:latin typeface="Times New Roman" panose="02020603050405020304" pitchFamily="18" charset="0"/>
                  <a:cs typeface="Times New Roman" panose="02020603050405020304" pitchFamily="18" charset="0"/>
                </a:endParaRPr>
              </a:p>
              <a:p>
                <a:r>
                  <a:rPr lang="en-US" sz="2600" dirty="0" smtClean="0">
                    <a:solidFill>
                      <a:prstClr val="black"/>
                    </a:solidFill>
                    <a:latin typeface="Times New Roman" panose="02020603050405020304" pitchFamily="18" charset="0"/>
                    <a:cs typeface="Times New Roman" panose="02020603050405020304" pitchFamily="18" charset="0"/>
                  </a:rPr>
                  <a:t>Perform a </a:t>
                </a:r>
                <a:r>
                  <a:rPr lang="en-US" sz="2600" b="1" dirty="0" smtClean="0">
                    <a:solidFill>
                      <a:srgbClr val="00B050"/>
                    </a:solidFill>
                    <a:latin typeface="Times New Roman" panose="02020603050405020304" pitchFamily="18" charset="0"/>
                    <a:cs typeface="Times New Roman" panose="02020603050405020304" pitchFamily="18" charset="0"/>
                  </a:rPr>
                  <a:t>principal analysis on the data</a:t>
                </a:r>
                <a:r>
                  <a:rPr lang="en-US" sz="2600" dirty="0">
                    <a:solidFill>
                      <a:prstClr val="black"/>
                    </a:solidFill>
                    <a:latin typeface="Times New Roman" panose="02020603050405020304" pitchFamily="18" charset="0"/>
                    <a:cs typeface="Times New Roman" panose="02020603050405020304" pitchFamily="18" charset="0"/>
                  </a:rPr>
                  <a:t>.</a:t>
                </a:r>
                <a:r>
                  <a:rPr lang="en-US" sz="26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i="1">
                            <a:solidFill>
                              <a:prstClr val="black"/>
                            </a:solidFill>
                            <a:latin typeface="Cambria Math" panose="02040503050406030204" pitchFamily="18" charset="0"/>
                            <a:cs typeface="Times New Roman" panose="02020603050405020304" pitchFamily="18" charset="0"/>
                          </a:rPr>
                        </m:ctrlPr>
                      </m:sSubPr>
                      <m:e>
                        <m:r>
                          <m:rPr>
                            <m:sty m:val="p"/>
                          </m:rPr>
                          <a:rPr lang="en-US" sz="2600">
                            <a:solidFill>
                              <a:prstClr val="black"/>
                            </a:solidFill>
                            <a:latin typeface="Cambria Math" panose="02040503050406030204" pitchFamily="18" charset="0"/>
                            <a:cs typeface="Times New Roman" panose="02020603050405020304" pitchFamily="18" charset="0"/>
                          </a:rPr>
                          <m:t>Are</m:t>
                        </m:r>
                        <m:r>
                          <a:rPr lang="en-US" sz="2600">
                            <a:solidFill>
                              <a:prstClr val="black"/>
                            </a:solidFill>
                            <a:latin typeface="Cambria Math" panose="02040503050406030204" pitchFamily="18" charset="0"/>
                            <a:cs typeface="Times New Roman" panose="02020603050405020304" pitchFamily="18" charset="0"/>
                          </a:rPr>
                          <m:t> </m:t>
                        </m:r>
                        <m:r>
                          <a:rPr lang="en-US" sz="2600" i="1">
                            <a:solidFill>
                              <a:prstClr val="black"/>
                            </a:solidFill>
                            <a:latin typeface="Cambria Math" panose="02040503050406030204" pitchFamily="18" charset="0"/>
                            <a:cs typeface="Times New Roman" panose="02020603050405020304" pitchFamily="18" charset="0"/>
                          </a:rPr>
                          <m:t>𝑥</m:t>
                        </m:r>
                      </m:e>
                      <m:sub>
                        <m:r>
                          <a:rPr lang="en-US" sz="2600" i="1">
                            <a:solidFill>
                              <a:prstClr val="black"/>
                            </a:solidFill>
                            <a:latin typeface="Cambria Math" panose="02040503050406030204" pitchFamily="18" charset="0"/>
                            <a:cs typeface="Times New Roman" panose="02020603050405020304" pitchFamily="18" charset="0"/>
                          </a:rPr>
                          <m:t>1</m:t>
                        </m:r>
                      </m:sub>
                    </m:sSub>
                    <m:r>
                      <a:rPr lang="en-US" sz="2600" i="1">
                        <a:solidFill>
                          <a:prstClr val="black"/>
                        </a:solidFill>
                        <a:latin typeface="Cambria Math" panose="02040503050406030204" pitchFamily="18" charset="0"/>
                        <a:cs typeface="Times New Roman" panose="02020603050405020304" pitchFamily="18" charset="0"/>
                      </a:rPr>
                      <m:t>,</m:t>
                    </m:r>
                    <m:sSub>
                      <m:sSubPr>
                        <m:ctrlPr>
                          <a:rPr lang="en-US" sz="2600" i="1">
                            <a:solidFill>
                              <a:prstClr val="black"/>
                            </a:solidFill>
                            <a:latin typeface="Cambria Math" panose="02040503050406030204" pitchFamily="18" charset="0"/>
                            <a:cs typeface="Times New Roman" panose="02020603050405020304" pitchFamily="18" charset="0"/>
                          </a:rPr>
                        </m:ctrlPr>
                      </m:sSubPr>
                      <m:e>
                        <m:r>
                          <a:rPr lang="en-US" sz="2600" i="1">
                            <a:solidFill>
                              <a:prstClr val="black"/>
                            </a:solidFill>
                            <a:latin typeface="Cambria Math" panose="02040503050406030204" pitchFamily="18" charset="0"/>
                            <a:cs typeface="Times New Roman" panose="02020603050405020304" pitchFamily="18" charset="0"/>
                          </a:rPr>
                          <m:t>𝑥</m:t>
                        </m:r>
                      </m:e>
                      <m:sub>
                        <m:r>
                          <a:rPr lang="en-US" sz="2600" i="1">
                            <a:solidFill>
                              <a:prstClr val="black"/>
                            </a:solidFill>
                            <a:latin typeface="Cambria Math" panose="02040503050406030204" pitchFamily="18" charset="0"/>
                            <a:cs typeface="Times New Roman" panose="02020603050405020304" pitchFamily="18" charset="0"/>
                          </a:rPr>
                          <m:t>2</m:t>
                        </m:r>
                      </m:sub>
                    </m:sSub>
                    <m:r>
                      <a:rPr lang="en-US" sz="2600" i="1">
                        <a:solidFill>
                          <a:prstClr val="black"/>
                        </a:solidFill>
                        <a:latin typeface="Cambria Math" panose="02040503050406030204" pitchFamily="18" charset="0"/>
                        <a:cs typeface="Times New Roman" panose="02020603050405020304" pitchFamily="18" charset="0"/>
                      </a:rPr>
                      <m:t>,…, </m:t>
                    </m:r>
                    <m:sSub>
                      <m:sSubPr>
                        <m:ctrlPr>
                          <a:rPr lang="en-US" sz="2600" i="1">
                            <a:solidFill>
                              <a:prstClr val="black"/>
                            </a:solidFill>
                            <a:latin typeface="Cambria Math" panose="02040503050406030204" pitchFamily="18" charset="0"/>
                            <a:cs typeface="Times New Roman" panose="02020603050405020304" pitchFamily="18" charset="0"/>
                          </a:rPr>
                        </m:ctrlPr>
                      </m:sSubPr>
                      <m:e>
                        <m:r>
                          <a:rPr lang="en-US" sz="2600" i="1">
                            <a:solidFill>
                              <a:prstClr val="black"/>
                            </a:solidFill>
                            <a:latin typeface="Cambria Math" panose="02040503050406030204" pitchFamily="18" charset="0"/>
                            <a:cs typeface="Times New Roman" panose="02020603050405020304" pitchFamily="18" charset="0"/>
                          </a:rPr>
                          <m:t>𝑥</m:t>
                        </m:r>
                      </m:e>
                      <m:sub>
                        <m:r>
                          <a:rPr lang="en-US" sz="2600" i="1">
                            <a:solidFill>
                              <a:prstClr val="black"/>
                            </a:solidFill>
                            <a:latin typeface="Cambria Math" panose="02040503050406030204" pitchFamily="18" charset="0"/>
                            <a:cs typeface="Times New Roman" panose="02020603050405020304" pitchFamily="18" charset="0"/>
                          </a:rPr>
                          <m:t>5</m:t>
                        </m:r>
                      </m:sub>
                    </m:sSub>
                  </m:oMath>
                </a14:m>
                <a:r>
                  <a:rPr lang="en-US" sz="2600" dirty="0">
                    <a:solidFill>
                      <a:prstClr val="black"/>
                    </a:solidFill>
                    <a:latin typeface="Times New Roman" panose="02020603050405020304" pitchFamily="18" charset="0"/>
                    <a:cs typeface="Times New Roman" panose="02020603050405020304" pitchFamily="18" charset="0"/>
                  </a:rPr>
                  <a:t> related to some factors?</a:t>
                </a:r>
              </a:p>
              <a:p>
                <a:pPr lvl="0"/>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6676" y="3800311"/>
                <a:ext cx="11906250" cy="2492990"/>
              </a:xfrm>
              <a:prstGeom prst="rect">
                <a:avLst/>
              </a:prstGeom>
              <a:blipFill rotWithShape="0">
                <a:blip r:embed="rId3"/>
                <a:stretch>
                  <a:fillRect l="-922" t="-2200"/>
                </a:stretch>
              </a:blipFill>
            </p:spPr>
            <p:txBody>
              <a:bodyPr/>
              <a:lstStyle/>
              <a:p>
                <a:r>
                  <a:rPr lang="en-US">
                    <a:noFill/>
                  </a:rPr>
                  <a:t> </a:t>
                </a:r>
              </a:p>
            </p:txBody>
          </p:sp>
        </mc:Fallback>
      </mc:AlternateContent>
      <p:sp>
        <p:nvSpPr>
          <p:cNvPr id="4" name="Rectangle 3"/>
          <p:cNvSpPr/>
          <p:nvPr/>
        </p:nvSpPr>
        <p:spPr>
          <a:xfrm>
            <a:off x="66676" y="0"/>
            <a:ext cx="9182100" cy="3648884"/>
          </a:xfrm>
          <a:prstGeom prst="rect">
            <a:avLst/>
          </a:prstGeom>
          <a:ln w="22225">
            <a:solidFill>
              <a:srgbClr val="0070C0"/>
            </a:solidFill>
          </a:ln>
        </p:spPr>
        <p:txBody>
          <a:bodyPr wrap="square">
            <a:spAutoFit/>
          </a:bodyPr>
          <a:lstStyle/>
          <a:p>
            <a:pPr>
              <a:lnSpc>
                <a:spcPct val="107000"/>
              </a:lnSpc>
            </a:pPr>
            <a:r>
              <a:rPr lang="en-US" sz="2400" dirty="0" smtClean="0">
                <a:latin typeface="Times New Roman" panose="02020603050405020304" pitchFamily="18" charset="0"/>
                <a:ea typeface="SimSun" panose="02010600030101010101" pitchFamily="2" charset="-122"/>
                <a:cs typeface="Times New Roman" panose="02020603050405020304" pitchFamily="18" charset="0"/>
              </a:rPr>
              <a:t>Example 4 </a:t>
            </a:r>
            <a:r>
              <a:rPr lang="en-US" sz="2400" dirty="0">
                <a:latin typeface="Times New Roman" panose="02020603050405020304" pitchFamily="18" charset="0"/>
                <a:ea typeface="SimSun" panose="02010600030101010101" pitchFamily="2" charset="-122"/>
                <a:cs typeface="Times New Roman" panose="02020603050405020304" pitchFamily="18" charset="0"/>
              </a:rPr>
              <a:t>The weekly rates of return for five stocks (JP Morgan, Citibank, Wells Fargo, Royal Dutch Shell, and ExxonMobil) listed on the New York Stock Exchange were determined for the period January 2004 through December 2005. The weekly rates of return are defined as (current week closing price-previous week closing prices)/ previous week closing price), adjusted for stock splits and dividends. </a:t>
            </a:r>
            <a:r>
              <a:rPr lang="en-US" sz="2400" dirty="0" smtClean="0">
                <a:solidFill>
                  <a:srgbClr val="C00000"/>
                </a:solidFill>
                <a:latin typeface="Times New Roman" panose="02020603050405020304" pitchFamily="18" charset="0"/>
                <a:ea typeface="SimSun" panose="02010600030101010101" pitchFamily="2" charset="-122"/>
                <a:cs typeface="Times New Roman" panose="02020603050405020304" pitchFamily="18" charset="0"/>
              </a:rPr>
              <a:t>The </a:t>
            </a:r>
            <a:r>
              <a:rPr 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observations in 103 successive weeks appear to be independently distributed</a:t>
            </a:r>
            <a:r>
              <a:rPr lang="en-US" sz="2400" dirty="0">
                <a:latin typeface="Times New Roman" panose="02020603050405020304" pitchFamily="18" charset="0"/>
                <a:ea typeface="SimSun" panose="02010600030101010101" pitchFamily="2" charset="-122"/>
                <a:cs typeface="Times New Roman" panose="02020603050405020304" pitchFamily="18" charset="0"/>
              </a:rPr>
              <a:t>, but the </a:t>
            </a:r>
            <a:r>
              <a:rPr lang="en-US"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rates of return across stocks are correlated</a:t>
            </a:r>
            <a:r>
              <a:rPr lang="en-US" sz="2400" dirty="0">
                <a:latin typeface="Times New Roman" panose="02020603050405020304" pitchFamily="18" charset="0"/>
                <a:ea typeface="SimSun" panose="02010600030101010101" pitchFamily="2" charset="-122"/>
                <a:cs typeface="Times New Roman" panose="02020603050405020304" pitchFamily="18" charset="0"/>
              </a:rPr>
              <a:t>, because as one expects, stocks tend to move together in response to general economic conditions. </a:t>
            </a: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690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054" y="93517"/>
            <a:ext cx="5202966" cy="6182592"/>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79919" y="412875"/>
                <a:ext cx="6725516" cy="4493538"/>
              </a:xfrm>
              <a:prstGeom prst="rect">
                <a:avLst/>
              </a:prstGeom>
            </p:spPr>
            <p:txBody>
              <a:bodyPr wrap="square">
                <a:spAutoFit/>
              </a:bodyPr>
              <a:lstStyle/>
              <a:p>
                <a:pPr lvl="0"/>
                <a:r>
                  <a:rPr lang="en-US" sz="2600" dirty="0" smtClean="0">
                    <a:solidFill>
                      <a:srgbClr val="0070C0"/>
                    </a:solidFill>
                    <a:latin typeface="Times New Roman" panose="02020603050405020304" pitchFamily="18" charset="0"/>
                    <a:cs typeface="Times New Roman" panose="02020603050405020304" pitchFamily="18" charset="0"/>
                  </a:rPr>
                  <a:t>Stock-price</a:t>
                </a:r>
                <a:r>
                  <a:rPr lang="en-US" sz="2600" dirty="0" smtClean="0">
                    <a:solidFill>
                      <a:prstClr val="black"/>
                    </a:solidFill>
                    <a:latin typeface="Times New Roman" panose="02020603050405020304" pitchFamily="18" charset="0"/>
                    <a:cs typeface="Times New Roman" panose="02020603050405020304" pitchFamily="18" charset="0"/>
                  </a:rPr>
                  <a:t> data consisting of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=103</m:t>
                    </m:r>
                  </m:oMath>
                </a14:m>
                <a:r>
                  <a:rPr lang="en-US" sz="2600" dirty="0" smtClean="0">
                    <a:solidFill>
                      <a:srgbClr val="0070C0"/>
                    </a:solidFill>
                    <a:latin typeface="Times New Roman" panose="02020603050405020304" pitchFamily="18" charset="0"/>
                    <a:cs typeface="Times New Roman" panose="02020603050405020304" pitchFamily="18" charset="0"/>
                  </a:rPr>
                  <a:t> </a:t>
                </a:r>
                <a:r>
                  <a:rPr lang="en-US" sz="2600" dirty="0" smtClean="0">
                    <a:solidFill>
                      <a:prstClr val="black"/>
                    </a:solidFill>
                    <a:latin typeface="Times New Roman" panose="02020603050405020304" pitchFamily="18" charset="0"/>
                    <a:cs typeface="Times New Roman" panose="02020603050405020304" pitchFamily="18" charset="0"/>
                  </a:rPr>
                  <a:t>weekly rates of return on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𝑞</m:t>
                    </m:r>
                    <m:r>
                      <a:rPr lang="en-US" sz="2600" i="1" dirty="0" smtClean="0">
                        <a:solidFill>
                          <a:srgbClr val="0070C0"/>
                        </a:solidFill>
                        <a:latin typeface="Cambria Math" panose="02040503050406030204" pitchFamily="18" charset="0"/>
                        <a:cs typeface="Times New Roman" panose="02020603050405020304" pitchFamily="18" charset="0"/>
                      </a:rPr>
                      <m:t>=5</m:t>
                    </m:r>
                  </m:oMath>
                </a14:m>
                <a:r>
                  <a:rPr lang="en-US" sz="2600" dirty="0" smtClean="0">
                    <a:solidFill>
                      <a:prstClr val="black"/>
                    </a:solidFill>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1</m:t>
                        </m:r>
                      </m:sub>
                    </m:sSub>
                    <m:r>
                      <a:rPr lang="en-US" sz="2600" b="0" i="1" dirty="0" smtClean="0">
                        <a:solidFill>
                          <a:prstClr val="black"/>
                        </a:solidFill>
                        <a:latin typeface="Cambria Math" panose="02040503050406030204" pitchFamily="18" charset="0"/>
                        <a:cs typeface="Times New Roman" panose="02020603050405020304" pitchFamily="18" charset="0"/>
                      </a:rPr>
                      <m:t>,</m:t>
                    </m:r>
                    <m:r>
                      <a:rPr lang="en-US" sz="2600" i="1" dirty="0" smtClean="0">
                        <a:solidFill>
                          <a:prstClr val="black"/>
                        </a:solidFill>
                        <a:latin typeface="Cambria Math" panose="02040503050406030204" pitchFamily="18" charset="0"/>
                        <a:cs typeface="Times New Roman" panose="02020603050405020304" pitchFamily="18" charset="0"/>
                      </a:rPr>
                      <m:t>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2</m:t>
                        </m:r>
                      </m:sub>
                    </m:sSub>
                    <m:r>
                      <a:rPr lang="en-US" sz="2600" i="1" dirty="0" smtClean="0">
                        <a:solidFill>
                          <a:prstClr val="black"/>
                        </a:solidFill>
                        <a:latin typeface="Cambria Math" panose="02040503050406030204" pitchFamily="18" charset="0"/>
                        <a:cs typeface="Times New Roman" panose="02020603050405020304" pitchFamily="18" charset="0"/>
                      </a:rPr>
                      <m:t>, …,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5</m:t>
                        </m:r>
                      </m:sub>
                    </m:sSub>
                    <m:r>
                      <a:rPr lang="en-US" sz="2600" i="1" dirty="0" smtClean="0">
                        <a:solidFill>
                          <a:prstClr val="black"/>
                        </a:solidFill>
                        <a:latin typeface="Cambria Math" panose="02040503050406030204" pitchFamily="18" charset="0"/>
                        <a:cs typeface="Times New Roman" panose="02020603050405020304" pitchFamily="18" charset="0"/>
                      </a:rPr>
                      <m:t> </m:t>
                    </m:r>
                  </m:oMath>
                </a14:m>
                <a:r>
                  <a:rPr lang="en-US" sz="2600" dirty="0" smtClean="0">
                    <a:solidFill>
                      <a:prstClr val="black"/>
                    </a:solidFill>
                    <a:latin typeface="Times New Roman" panose="02020603050405020304" pitchFamily="18" charset="0"/>
                    <a:cs typeface="Times New Roman" panose="02020603050405020304" pitchFamily="18" charset="0"/>
                  </a:rPr>
                  <a:t>denote observed </a:t>
                </a:r>
                <a:r>
                  <a:rPr lang="en-US" sz="2600" dirty="0" smtClean="0">
                    <a:solidFill>
                      <a:srgbClr val="0070C0"/>
                    </a:solidFill>
                    <a:latin typeface="Times New Roman" panose="02020603050405020304" pitchFamily="18" charset="0"/>
                    <a:cs typeface="Times New Roman" panose="02020603050405020304" pitchFamily="18" charset="0"/>
                  </a:rPr>
                  <a:t>weekly rates of return </a:t>
                </a:r>
                <a:r>
                  <a:rPr lang="en-US" sz="2600" dirty="0" smtClean="0">
                    <a:solidFill>
                      <a:prstClr val="black"/>
                    </a:solidFill>
                    <a:latin typeface="Times New Roman" panose="02020603050405020304" pitchFamily="18" charset="0"/>
                    <a:cs typeface="Times New Roman" panose="02020603050405020304" pitchFamily="18" charset="0"/>
                  </a:rPr>
                  <a:t>for JP Morgan Citibank, wells Fargo, Royal Dutch Shell, and ExxonMobil.</a:t>
                </a: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r>
                  <a:rPr lang="en-US" sz="2600" dirty="0" smtClean="0">
                    <a:solidFill>
                      <a:prstClr val="black"/>
                    </a:solidFill>
                    <a:latin typeface="Times New Roman" panose="02020603050405020304" pitchFamily="18" charset="0"/>
                    <a:cs typeface="Times New Roman" panose="02020603050405020304" pitchFamily="18" charset="0"/>
                  </a:rPr>
                  <a:t>Perform a </a:t>
                </a:r>
                <a:r>
                  <a:rPr lang="en-US" sz="2600" b="1" dirty="0" smtClean="0">
                    <a:solidFill>
                      <a:srgbClr val="00B050"/>
                    </a:solidFill>
                    <a:latin typeface="Times New Roman" panose="02020603050405020304" pitchFamily="18" charset="0"/>
                    <a:cs typeface="Times New Roman" panose="02020603050405020304" pitchFamily="18" charset="0"/>
                  </a:rPr>
                  <a:t>principal analysis on the data</a:t>
                </a:r>
                <a:r>
                  <a:rPr lang="en-US" sz="2600" dirty="0" smtClean="0">
                    <a:solidFill>
                      <a:prstClr val="black"/>
                    </a:solidFill>
                    <a:latin typeface="Times New Roman" panose="02020603050405020304" pitchFamily="18" charset="0"/>
                    <a:cs typeface="Times New Roman" panose="02020603050405020304" pitchFamily="18" charset="0"/>
                  </a:rPr>
                  <a:t>.</a:t>
                </a: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14:m>
                  <m:oMath xmlns:m="http://schemas.openxmlformats.org/officeDocument/2006/math">
                    <m:sSub>
                      <m:sSubPr>
                        <m:ctrlPr>
                          <a:rPr lang="en-US" sz="2600" b="0" i="1" smtClean="0">
                            <a:solidFill>
                              <a:prstClr val="black"/>
                            </a:solidFill>
                            <a:latin typeface="Cambria Math" panose="02040503050406030204" pitchFamily="18" charset="0"/>
                            <a:cs typeface="Times New Roman" panose="02020603050405020304" pitchFamily="18" charset="0"/>
                          </a:rPr>
                        </m:ctrlPr>
                      </m:sSubPr>
                      <m:e>
                        <m:r>
                          <m:rPr>
                            <m:sty m:val="p"/>
                          </m:rPr>
                          <a:rPr lang="en-US" sz="2600" b="0" i="0" smtClean="0">
                            <a:solidFill>
                              <a:prstClr val="black"/>
                            </a:solidFill>
                            <a:latin typeface="Cambria Math" panose="02040503050406030204" pitchFamily="18" charset="0"/>
                            <a:cs typeface="Times New Roman" panose="02020603050405020304" pitchFamily="18" charset="0"/>
                          </a:rPr>
                          <m:t>Are</m:t>
                        </m:r>
                        <m:r>
                          <a:rPr lang="en-US" sz="2600" b="0" i="0" smtClean="0">
                            <a:solidFill>
                              <a:prstClr val="black"/>
                            </a:solidFill>
                            <a:latin typeface="Cambria Math" panose="02040503050406030204" pitchFamily="18" charset="0"/>
                            <a:cs typeface="Times New Roman" panose="02020603050405020304" pitchFamily="18" charset="0"/>
                          </a:rPr>
                          <m:t> </m:t>
                        </m:r>
                        <m:r>
                          <a:rPr lang="en-US" sz="2600" b="0" i="1" smtClean="0">
                            <a:solidFill>
                              <a:prstClr val="black"/>
                            </a:solidFill>
                            <a:latin typeface="Cambria Math" panose="02040503050406030204" pitchFamily="18" charset="0"/>
                            <a:cs typeface="Times New Roman" panose="02020603050405020304" pitchFamily="18" charset="0"/>
                          </a:rPr>
                          <m:t>𝑥</m:t>
                        </m:r>
                      </m:e>
                      <m:sub>
                        <m:r>
                          <a:rPr lang="en-US" sz="2600" b="0" i="1" smtClean="0">
                            <a:solidFill>
                              <a:prstClr val="black"/>
                            </a:solidFill>
                            <a:latin typeface="Cambria Math" panose="02040503050406030204" pitchFamily="18" charset="0"/>
                            <a:cs typeface="Times New Roman" panose="02020603050405020304" pitchFamily="18" charset="0"/>
                          </a:rPr>
                          <m:t>1</m:t>
                        </m:r>
                      </m:sub>
                    </m:sSub>
                    <m:r>
                      <a:rPr lang="en-US" sz="2600" b="0" i="1" smtClean="0">
                        <a:solidFill>
                          <a:prstClr val="black"/>
                        </a:solidFill>
                        <a:latin typeface="Cambria Math" panose="02040503050406030204" pitchFamily="18" charset="0"/>
                        <a:cs typeface="Times New Roman" panose="02020603050405020304" pitchFamily="18" charset="0"/>
                      </a:rPr>
                      <m:t>,</m:t>
                    </m:r>
                    <m:sSub>
                      <m:sSubPr>
                        <m:ctrlPr>
                          <a:rPr lang="en-US" sz="2600" b="0" i="1" smtClean="0">
                            <a:solidFill>
                              <a:prstClr val="black"/>
                            </a:solidFill>
                            <a:latin typeface="Cambria Math" panose="02040503050406030204" pitchFamily="18" charset="0"/>
                            <a:cs typeface="Times New Roman" panose="02020603050405020304" pitchFamily="18" charset="0"/>
                          </a:rPr>
                        </m:ctrlPr>
                      </m:sSubPr>
                      <m:e>
                        <m:r>
                          <a:rPr lang="en-US" sz="2600" b="0" i="1" smtClean="0">
                            <a:solidFill>
                              <a:prstClr val="black"/>
                            </a:solidFill>
                            <a:latin typeface="Cambria Math" panose="02040503050406030204" pitchFamily="18" charset="0"/>
                            <a:cs typeface="Times New Roman" panose="02020603050405020304" pitchFamily="18" charset="0"/>
                          </a:rPr>
                          <m:t>𝑥</m:t>
                        </m:r>
                      </m:e>
                      <m:sub>
                        <m:r>
                          <a:rPr lang="en-US" sz="2600" b="0" i="1" smtClean="0">
                            <a:solidFill>
                              <a:prstClr val="black"/>
                            </a:solidFill>
                            <a:latin typeface="Cambria Math" panose="02040503050406030204" pitchFamily="18" charset="0"/>
                            <a:cs typeface="Times New Roman" panose="02020603050405020304" pitchFamily="18" charset="0"/>
                          </a:rPr>
                          <m:t>2</m:t>
                        </m:r>
                      </m:sub>
                    </m:sSub>
                    <m:r>
                      <a:rPr lang="en-US" sz="2600" b="0" i="1" smtClean="0">
                        <a:solidFill>
                          <a:prstClr val="black"/>
                        </a:solidFill>
                        <a:latin typeface="Cambria Math" panose="02040503050406030204" pitchFamily="18" charset="0"/>
                        <a:cs typeface="Times New Roman" panose="02020603050405020304" pitchFamily="18" charset="0"/>
                      </a:rPr>
                      <m:t>,…, </m:t>
                    </m:r>
                    <m:sSub>
                      <m:sSubPr>
                        <m:ctrlPr>
                          <a:rPr lang="en-US" sz="2600" b="0" i="1" smtClean="0">
                            <a:solidFill>
                              <a:prstClr val="black"/>
                            </a:solidFill>
                            <a:latin typeface="Cambria Math" panose="02040503050406030204" pitchFamily="18" charset="0"/>
                            <a:cs typeface="Times New Roman" panose="02020603050405020304" pitchFamily="18" charset="0"/>
                          </a:rPr>
                        </m:ctrlPr>
                      </m:sSubPr>
                      <m:e>
                        <m:r>
                          <a:rPr lang="en-US" sz="2600" b="0" i="1" smtClean="0">
                            <a:solidFill>
                              <a:prstClr val="black"/>
                            </a:solidFill>
                            <a:latin typeface="Cambria Math" panose="02040503050406030204" pitchFamily="18" charset="0"/>
                            <a:cs typeface="Times New Roman" panose="02020603050405020304" pitchFamily="18" charset="0"/>
                          </a:rPr>
                          <m:t>𝑥</m:t>
                        </m:r>
                      </m:e>
                      <m:sub>
                        <m:r>
                          <a:rPr lang="en-US" sz="2600" b="0" i="1" smtClean="0">
                            <a:solidFill>
                              <a:prstClr val="black"/>
                            </a:solidFill>
                            <a:latin typeface="Cambria Math" panose="02040503050406030204" pitchFamily="18" charset="0"/>
                            <a:cs typeface="Times New Roman" panose="02020603050405020304" pitchFamily="18" charset="0"/>
                          </a:rPr>
                          <m:t>5</m:t>
                        </m:r>
                      </m:sub>
                    </m:sSub>
                  </m:oMath>
                </a14:m>
                <a:r>
                  <a:rPr lang="en-US" sz="2600" dirty="0" smtClean="0">
                    <a:solidFill>
                      <a:prstClr val="black"/>
                    </a:solidFill>
                    <a:latin typeface="Times New Roman" panose="02020603050405020304" pitchFamily="18" charset="0"/>
                    <a:cs typeface="Times New Roman" panose="02020603050405020304" pitchFamily="18" charset="0"/>
                  </a:rPr>
                  <a:t> related to some factors?</a:t>
                </a:r>
              </a:p>
              <a:p>
                <a:pPr lvl="0"/>
                <a:endParaRPr lang="en-US" sz="2600" dirty="0">
                  <a:solidFill>
                    <a:prstClr val="black"/>
                  </a:solidFill>
                  <a:latin typeface="Times New Roman" panose="02020603050405020304" pitchFamily="18" charset="0"/>
                  <a:cs typeface="Times New Roman" panose="02020603050405020304" pitchFamily="18" charset="0"/>
                </a:endParaRPr>
              </a:p>
              <a:p>
                <a:pPr lvl="0"/>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579919" y="412875"/>
                <a:ext cx="6725516" cy="4493538"/>
              </a:xfrm>
              <a:prstGeom prst="rect">
                <a:avLst/>
              </a:prstGeom>
              <a:blipFill rotWithShape="0">
                <a:blip r:embed="rId3"/>
                <a:stretch>
                  <a:fillRect l="-1630" t="-1357" r="-1087"/>
                </a:stretch>
              </a:blipFill>
            </p:spPr>
            <p:txBody>
              <a:bodyPr/>
              <a:lstStyle/>
              <a:p>
                <a:r>
                  <a:rPr lang="en-US">
                    <a:noFill/>
                  </a:rPr>
                  <a:t> </a:t>
                </a:r>
              </a:p>
            </p:txBody>
          </p:sp>
        </mc:Fallback>
      </mc:AlternateContent>
    </p:spTree>
    <p:extLst>
      <p:ext uri="{BB962C8B-B14F-4D97-AF65-F5344CB8AC3E}">
        <p14:creationId xmlns:p14="http://schemas.microsoft.com/office/powerpoint/2010/main" val="386370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 y="0"/>
                <a:ext cx="12092472" cy="6656759"/>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Factor analysis model assumes that we can </a:t>
                </a:r>
                <a:r>
                  <a:rPr lang="en-US" sz="2800" dirty="0" smtClean="0">
                    <a:solidFill>
                      <a:srgbClr val="0070C0"/>
                    </a:solidFill>
                    <a:latin typeface="Times New Roman" panose="02020603050405020304" pitchFamily="18" charset="0"/>
                    <a:cs typeface="Times New Roman" panose="02020603050405020304" pitchFamily="18" charset="0"/>
                  </a:rPr>
                  <a:t>explain the correlations among the manifest (</a:t>
                </a:r>
                <a:r>
                  <a:rPr lang="en-US" sz="2800" dirty="0" smtClean="0">
                    <a:latin typeface="Times New Roman" panose="02020603050405020304" pitchFamily="18" charset="0"/>
                    <a:cs typeface="Times New Roman" panose="02020603050405020304" pitchFamily="18" charset="0"/>
                  </a:rPr>
                  <a:t>observable) </a:t>
                </a:r>
                <a:r>
                  <a:rPr lang="en-US" sz="2800" dirty="0" smtClean="0">
                    <a:solidFill>
                      <a:srgbClr val="0070C0"/>
                    </a:solidFill>
                    <a:latin typeface="Times New Roman" panose="02020603050405020304" pitchFamily="18" charset="0"/>
                    <a:cs typeface="Times New Roman" panose="02020603050405020304" pitchFamily="18" charset="0"/>
                  </a:rPr>
                  <a:t>variables</a:t>
                </a:r>
                <a:r>
                  <a:rPr lang="en-US" sz="2800" dirty="0" smtClean="0">
                    <a:latin typeface="Times New Roman" panose="02020603050405020304" pitchFamily="18" charset="0"/>
                    <a:cs typeface="Times New Roman" panose="02020603050405020304" pitchFamily="18" charset="0"/>
                  </a:rPr>
                  <a:t> through these variables’ relationships </a:t>
                </a:r>
                <a:r>
                  <a:rPr lang="en-US" sz="2800" dirty="0" smtClean="0">
                    <a:solidFill>
                      <a:srgbClr val="0070C0"/>
                    </a:solidFill>
                    <a:latin typeface="Times New Roman" panose="02020603050405020304" pitchFamily="18" charset="0"/>
                    <a:cs typeface="Times New Roman" panose="02020603050405020304" pitchFamily="18" charset="0"/>
                  </a:rPr>
                  <a:t>with the latent variables</a:t>
                </a:r>
                <a:r>
                  <a:rPr lang="en-US" sz="2800" dirty="0" smtClean="0">
                    <a:latin typeface="Times New Roman" panose="02020603050405020304" pitchFamily="18" charset="0"/>
                    <a:cs typeface="Times New Roman" panose="02020603050405020304" pitchFamily="18" charset="0"/>
                  </a:rPr>
                  <a:t>. </a:t>
                </a:r>
              </a:p>
              <a:p>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800" i="1" dirty="0" smtClean="0">
                        <a:latin typeface="Cambria Math" panose="02040503050406030204" pitchFamily="18" charset="0"/>
                      </a:rPr>
                      <m:t>𝑞</m:t>
                    </m:r>
                  </m:oMath>
                </a14:m>
                <a:r>
                  <a:rPr lang="en-US" sz="2800" dirty="0" smtClean="0">
                    <a:latin typeface="Times New Roman" panose="02020603050405020304" pitchFamily="18" charset="0"/>
                    <a:cs typeface="Times New Roman" panose="02020603050405020304" pitchFamily="18" charset="0"/>
                  </a:rPr>
                  <a:t> manifest variables are denoted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800" i="1" dirty="0" smtClean="0">
                        <a:latin typeface="Cambria Math" panose="02040503050406030204" pitchFamily="18" charset="0"/>
                      </a:rPr>
                      <m:t>𝑘</m:t>
                    </m:r>
                  </m:oMath>
                </a14:m>
                <a:r>
                  <a:rPr lang="en-US" sz="2800" dirty="0" smtClean="0">
                    <a:latin typeface="Times New Roman" panose="02020603050405020304" pitchFamily="18" charset="0"/>
                    <a:cs typeface="Times New Roman" panose="02020603050405020304" pitchFamily="18" charset="0"/>
                  </a:rPr>
                  <a:t> latent variables, or factors, (where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𝑘</m:t>
                    </m:r>
                    <m:r>
                      <a:rPr lang="en-US" sz="2800" i="1" dirty="0" smtClean="0">
                        <a:latin typeface="Cambria Math" panose="02040503050406030204" pitchFamily="18" charset="0"/>
                        <a:cs typeface="Times New Roman" panose="02020603050405020304" pitchFamily="18" charset="0"/>
                      </a:rPr>
                      <m:t> &lt; </m:t>
                    </m:r>
                    <m:r>
                      <a:rPr lang="en-US" sz="2800" i="1" dirty="0" smtClean="0">
                        <a:latin typeface="Cambria Math" panose="02040503050406030204" pitchFamily="18" charset="0"/>
                        <a:cs typeface="Times New Roman" panose="02020603050405020304" pitchFamily="18" charset="0"/>
                      </a:rPr>
                      <m:t>𝑞</m:t>
                    </m:r>
                  </m:oMath>
                </a14:m>
                <a:r>
                  <a:rPr lang="en-US" sz="2800" dirty="0" smtClean="0">
                    <a:latin typeface="Times New Roman" panose="02020603050405020304" pitchFamily="18" charset="0"/>
                    <a:cs typeface="Times New Roman" panose="02020603050405020304" pitchFamily="18" charset="0"/>
                  </a:rPr>
                  <a:t>) are denoted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We relate them via a series of regression equations: </a:t>
                </a:r>
              </a:p>
              <a:p>
                <a:pPr algn="ct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m:t>
                          </m:r>
                          <m:r>
                            <a:rPr lang="en-US" sz="2800" i="1" dirty="0" smtClean="0">
                              <a:solidFill>
                                <a:srgbClr val="0070C0"/>
                              </a:solidFill>
                              <a:latin typeface="Cambria Math" panose="02040503050406030204" pitchFamily="18" charset="0"/>
                            </a:rPr>
                            <m:t>𝑘</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𝑢</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m:t>
                          </m:r>
                          <m:r>
                            <a:rPr lang="en-US" sz="2800" i="1" dirty="0" smtClean="0">
                              <a:solidFill>
                                <a:srgbClr val="0070C0"/>
                              </a:solidFill>
                              <a:latin typeface="Cambria Math" panose="02040503050406030204" pitchFamily="18" charset="0"/>
                            </a:rPr>
                            <m:t>𝑘</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𝑢</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r>
                  <a:rPr lang="en-US" sz="2800" dirty="0" smtClean="0">
                    <a:solidFill>
                      <a:srgbClr val="0070C0"/>
                    </a:solidFill>
                  </a:rPr>
                  <a:t>     …</a:t>
                </a:r>
                <a14:m>
                  <m:oMath xmlns:m="http://schemas.openxmlformats.org/officeDocument/2006/math">
                    <m:r>
                      <a:rPr lang="en-US" sz="2800" i="1" dirty="0" smtClean="0">
                        <a:solidFill>
                          <a:srgbClr val="0070C0"/>
                        </a:solidFill>
                        <a:latin typeface="Cambria Math" panose="02040503050406030204" pitchFamily="18" charset="0"/>
                      </a:rPr>
                      <m:t>… </m:t>
                    </m:r>
                  </m:oMath>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𝑞</m:t>
                          </m:r>
                        </m:sub>
                      </m:sSub>
                      <m:r>
                        <a:rPr lang="en-US" sz="2800" i="1" dirty="0" smtClean="0">
                          <a:solidFill>
                            <a:srgbClr val="0070C0"/>
                          </a:solidFill>
                          <a:latin typeface="Cambria Math" panose="02040503050406030204" pitchFamily="18" charset="0"/>
                        </a:rPr>
                        <m:t>=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𝑞</m:t>
                          </m:r>
                          <m:r>
                            <a:rPr lang="en-US" sz="2800" i="1" dirty="0" smtClean="0">
                              <a:solidFill>
                                <a:srgbClr val="0070C0"/>
                              </a:solidFill>
                              <a:latin typeface="Cambria Math" panose="02040503050406030204" pitchFamily="18" charset="0"/>
                            </a:rPr>
                            <m:t>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𝑞</m:t>
                          </m:r>
                          <m:r>
                            <a:rPr lang="en-US" sz="2800" i="1" dirty="0" smtClean="0">
                              <a:solidFill>
                                <a:srgbClr val="0070C0"/>
                              </a:solidFill>
                              <a:latin typeface="Cambria Math" panose="02040503050406030204" pitchFamily="18" charset="0"/>
                            </a:rPr>
                            <m:t>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𝜆</m:t>
                          </m:r>
                        </m:e>
                        <m:sub>
                          <m:r>
                            <a:rPr lang="en-US" sz="2800" i="1" dirty="0" err="1" smtClean="0">
                              <a:solidFill>
                                <a:srgbClr val="0070C0"/>
                              </a:solidFill>
                              <a:latin typeface="Cambria Math" panose="02040503050406030204" pitchFamily="18" charset="0"/>
                            </a:rPr>
                            <m:t>𝑞𝑘</m:t>
                          </m:r>
                        </m:sub>
                      </m:sSub>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𝑓</m:t>
                          </m:r>
                        </m:e>
                        <m:sub>
                          <m:r>
                            <a:rPr lang="en-US" sz="2800" i="1" dirty="0" err="1"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𝑢</m:t>
                          </m:r>
                        </m:e>
                        <m:sub>
                          <m:r>
                            <a:rPr lang="en-US" sz="2800" i="1" dirty="0" err="1" smtClean="0">
                              <a:solidFill>
                                <a:srgbClr val="0070C0"/>
                              </a:solidFill>
                              <a:latin typeface="Cambria Math" panose="02040503050406030204" pitchFamily="18" charset="0"/>
                            </a:rPr>
                            <m:t>𝑞</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endParaRPr lang="en-US" sz="2800" dirty="0" smtClean="0">
                  <a:solidFill>
                    <a:srgbClr val="0070C0"/>
                  </a:solidFill>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The </a:t>
                </a: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a:rPr lang="en-US" sz="2800" i="1" dirty="0" smtClean="0">
                            <a:latin typeface="Cambria Math" panose="02040503050406030204" pitchFamily="18" charset="0"/>
                            <a:cs typeface="Times New Roman" panose="02020603050405020304" pitchFamily="18" charset="0"/>
                          </a:rPr>
                          <m:t>𝜆</m:t>
                        </m:r>
                      </m:e>
                      <m:sub>
                        <m:r>
                          <a:rPr lang="en-US" sz="2800" i="1" dirty="0" smtClean="0">
                            <a:latin typeface="Cambria Math" panose="02040503050406030204" pitchFamily="18" charset="0"/>
                            <a:cs typeface="Times New Roman" panose="02020603050405020304" pitchFamily="18" charset="0"/>
                          </a:rPr>
                          <m:t>𝑖𝑗</m:t>
                        </m:r>
                      </m:sub>
                    </m:sSub>
                  </m:oMath>
                </a14:m>
                <a:r>
                  <a:rPr lang="en-US" sz="2800" dirty="0" smtClean="0">
                    <a:latin typeface="Times New Roman" panose="02020603050405020304" pitchFamily="18" charset="0"/>
                    <a:cs typeface="Times New Roman" panose="02020603050405020304" pitchFamily="18" charset="0"/>
                  </a:rPr>
                  <a:t> (called loadings) shows </a:t>
                </a:r>
                <a:r>
                  <a:rPr lang="en-US" sz="2800" dirty="0" smtClean="0">
                    <a:solidFill>
                      <a:srgbClr val="0070C0"/>
                    </a:solidFill>
                    <a:latin typeface="Times New Roman" panose="02020603050405020304" pitchFamily="18" charset="0"/>
                    <a:cs typeface="Times New Roman" panose="02020603050405020304" pitchFamily="18" charset="0"/>
                  </a:rPr>
                  <a:t>how much each manifest variable depends on the j-</a:t>
                </a:r>
                <a:r>
                  <a:rPr lang="en-US" sz="2800" dirty="0" err="1" smtClean="0">
                    <a:solidFill>
                      <a:srgbClr val="0070C0"/>
                    </a:solidFill>
                    <a:latin typeface="Times New Roman" panose="02020603050405020304" pitchFamily="18" charset="0"/>
                    <a:cs typeface="Times New Roman" panose="02020603050405020304" pitchFamily="18" charset="0"/>
                  </a:rPr>
                  <a:t>th</a:t>
                </a:r>
                <a:r>
                  <a:rPr lang="en-US" sz="2800" dirty="0" smtClean="0">
                    <a:solidFill>
                      <a:srgbClr val="0070C0"/>
                    </a:solidFill>
                    <a:latin typeface="Times New Roman" panose="02020603050405020304" pitchFamily="18" charset="0"/>
                    <a:cs typeface="Times New Roman" panose="02020603050405020304" pitchFamily="18" charset="0"/>
                  </a:rPr>
                  <a:t> factor</a:t>
                </a:r>
                <a:r>
                  <a:rPr lang="en-US" sz="2800" dirty="0" smtClean="0">
                    <a:latin typeface="Times New Roman" panose="02020603050405020304" pitchFamily="18" charset="0"/>
                    <a:cs typeface="Times New Roman" panose="02020603050405020304" pitchFamily="18" charset="0"/>
                  </a:rPr>
                  <a:t>. The loading values help in the interpretation of each factor. </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 y="0"/>
                <a:ext cx="12092472" cy="6656759"/>
              </a:xfrm>
              <a:prstGeom prst="rect">
                <a:avLst/>
              </a:prstGeom>
              <a:blipFill rotWithShape="0">
                <a:blip r:embed="rId2"/>
                <a:stretch>
                  <a:fillRect l="-1008" t="-916" r="-756" b="-1648"/>
                </a:stretch>
              </a:blipFill>
            </p:spPr>
            <p:txBody>
              <a:bodyPr/>
              <a:lstStyle/>
              <a:p>
                <a:r>
                  <a:rPr lang="en-US">
                    <a:noFill/>
                  </a:rPr>
                  <a:t> </a:t>
                </a:r>
              </a:p>
            </p:txBody>
          </p:sp>
        </mc:Fallback>
      </mc:AlternateContent>
    </p:spTree>
    <p:extLst>
      <p:ext uri="{BB962C8B-B14F-4D97-AF65-F5344CB8AC3E}">
        <p14:creationId xmlns:p14="http://schemas.microsoft.com/office/powerpoint/2010/main" val="406634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2544" y="914400"/>
            <a:ext cx="9656720" cy="3518704"/>
          </a:xfrm>
          <a:prstGeom prst="rect">
            <a:avLst/>
          </a:prstGeom>
        </p:spPr>
      </p:pic>
    </p:spTree>
    <p:extLst>
      <p:ext uri="{BB962C8B-B14F-4D97-AF65-F5344CB8AC3E}">
        <p14:creationId xmlns:p14="http://schemas.microsoft.com/office/powerpoint/2010/main" val="811442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97224725"/>
              </p:ext>
            </p:extLst>
          </p:nvPr>
        </p:nvGraphicFramePr>
        <p:xfrm>
          <a:off x="142875" y="228600"/>
          <a:ext cx="12049125" cy="6986491"/>
        </p:xfrm>
        <a:graphic>
          <a:graphicData uri="http://schemas.openxmlformats.org/drawingml/2006/table">
            <a:tbl>
              <a:tblPr/>
              <a:tblGrid>
                <a:gridCol w="12049125"/>
              </a:tblGrid>
              <a:tr h="5782531">
                <a:tc>
                  <a:txBody>
                    <a:bodyPr/>
                    <a:lstStyle/>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a:t>
                      </a:r>
                      <a:r>
                        <a:rPr lang="en-US" sz="2300" dirty="0">
                          <a:solidFill>
                            <a:srgbClr val="0000FF"/>
                          </a:solidFill>
                          <a:effectLst/>
                          <a:latin typeface="Lucida Console" panose="020B0609040504020204" pitchFamily="49" charset="0"/>
                        </a:rPr>
                        <a:t>e&lt;-</a:t>
                      </a:r>
                      <a:r>
                        <a:rPr lang="en-US" sz="2300" dirty="0" err="1" smtClean="0">
                          <a:solidFill>
                            <a:srgbClr val="0000FF"/>
                          </a:solidFill>
                          <a:effectLst/>
                          <a:latin typeface="Lucida Console" panose="020B0609040504020204" pitchFamily="49" charset="0"/>
                        </a:rPr>
                        <a:t>eigen</a:t>
                      </a:r>
                      <a:r>
                        <a:rPr lang="en-US" sz="2300" dirty="0" smtClean="0">
                          <a:solidFill>
                            <a:srgbClr val="0000FF"/>
                          </a:solidFill>
                          <a:effectLst/>
                          <a:latin typeface="Lucida Console" panose="020B0609040504020204" pitchFamily="49" charset="0"/>
                        </a:rPr>
                        <a:t>(</a:t>
                      </a:r>
                      <a:r>
                        <a:rPr lang="en-US" sz="2300" dirty="0" err="1" smtClean="0">
                          <a:solidFill>
                            <a:srgbClr val="0000FF"/>
                          </a:solidFill>
                          <a:effectLst/>
                          <a:latin typeface="Lucida Console" panose="020B0609040504020204" pitchFamily="49" charset="0"/>
                        </a:rPr>
                        <a:t>cor</a:t>
                      </a:r>
                      <a:r>
                        <a:rPr lang="en-US" sz="2300" dirty="0" smtClean="0">
                          <a:solidFill>
                            <a:srgbClr val="0000FF"/>
                          </a:solidFill>
                          <a:effectLst/>
                          <a:latin typeface="Lucida Console" panose="020B0609040504020204" pitchFamily="49" charset="0"/>
                        </a:rPr>
                        <a:t>))</a:t>
                      </a:r>
                    </a:p>
                    <a:p>
                      <a:pPr marL="0" indent="0" algn="l" fontAlgn="t">
                        <a:buFont typeface="Wingdings" panose="05000000000000000000" pitchFamily="2" charset="2"/>
                        <a:buNone/>
                      </a:pPr>
                      <a:endParaRPr lang="en-US" sz="2300" dirty="0" smtClean="0">
                        <a:solidFill>
                          <a:srgbClr val="0000FF"/>
                        </a:solidFill>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$values</a:t>
                      </a:r>
                    </a:p>
                    <a:p>
                      <a:pPr marL="0" indent="0" algn="l" fontAlgn="t">
                        <a:buFont typeface="Wingdings" panose="05000000000000000000" pitchFamily="2" charset="2"/>
                        <a:buNone/>
                      </a:pPr>
                      <a:r>
                        <a:rPr lang="en-US" sz="2300" dirty="0" smtClean="0">
                          <a:effectLst/>
                          <a:latin typeface="Lucida Console" panose="020B0609040504020204" pitchFamily="49" charset="0"/>
                        </a:rPr>
                        <a:t> </a:t>
                      </a:r>
                      <a:r>
                        <a:rPr lang="en-US" sz="2300" dirty="0">
                          <a:effectLst/>
                          <a:latin typeface="Lucida Console" panose="020B0609040504020204" pitchFamily="49" charset="0"/>
                        </a:rPr>
                        <a:t>[1] 2.4372731 1.4070127 0.5005127 0.4000316 </a:t>
                      </a:r>
                      <a:r>
                        <a:rPr lang="en-US" sz="2300" dirty="0" smtClean="0">
                          <a:effectLst/>
                          <a:latin typeface="Lucida Console" panose="020B0609040504020204" pitchFamily="49" charset="0"/>
                        </a:rPr>
                        <a:t>0.2551699</a:t>
                      </a:r>
                    </a:p>
                    <a:p>
                      <a:pPr marL="0" indent="0" algn="l" fontAlgn="t">
                        <a:buFont typeface="Wingdings" panose="05000000000000000000" pitchFamily="2" charset="2"/>
                        <a:buNone/>
                      </a:pPr>
                      <a:r>
                        <a:rPr lang="en-US" sz="2300" dirty="0" smtClean="0">
                          <a:effectLst/>
                          <a:latin typeface="Lucida Console" panose="020B0609040504020204" pitchFamily="49" charset="0"/>
                        </a:rPr>
                        <a:t> </a:t>
                      </a:r>
                      <a:r>
                        <a:rPr lang="en-US" sz="2300" dirty="0">
                          <a:effectLst/>
                          <a:latin typeface="Lucida Console" panose="020B0609040504020204" pitchFamily="49" charset="0"/>
                        </a:rPr>
                        <a:t>$vectors [,1] </a:t>
                      </a:r>
                      <a:r>
                        <a:rPr lang="en-US" sz="2300" dirty="0" smtClean="0">
                          <a:effectLst/>
                          <a:latin typeface="Lucida Console" panose="020B0609040504020204" pitchFamily="49" charset="0"/>
                        </a:rPr>
                        <a:t>   [,</a:t>
                      </a:r>
                      <a:r>
                        <a:rPr lang="en-US" sz="2300" dirty="0">
                          <a:effectLst/>
                          <a:latin typeface="Lucida Console" panose="020B0609040504020204" pitchFamily="49" charset="0"/>
                        </a:rPr>
                        <a:t>2] </a:t>
                      </a:r>
                      <a:r>
                        <a:rPr lang="en-US" sz="2300" dirty="0" smtClean="0">
                          <a:effectLst/>
                          <a:latin typeface="Lucida Console" panose="020B0609040504020204" pitchFamily="49" charset="0"/>
                        </a:rPr>
                        <a:t>      [,</a:t>
                      </a:r>
                      <a:r>
                        <a:rPr lang="en-US" sz="2300" dirty="0">
                          <a:effectLst/>
                          <a:latin typeface="Lucida Console" panose="020B0609040504020204" pitchFamily="49" charset="0"/>
                        </a:rPr>
                        <a:t>3] </a:t>
                      </a:r>
                      <a:r>
                        <a:rPr lang="en-US" sz="2300" dirty="0" smtClean="0">
                          <a:effectLst/>
                          <a:latin typeface="Lucida Console" panose="020B0609040504020204" pitchFamily="49" charset="0"/>
                        </a:rPr>
                        <a:t>      [,</a:t>
                      </a:r>
                      <a:r>
                        <a:rPr lang="en-US" sz="2300" dirty="0">
                          <a:effectLst/>
                          <a:latin typeface="Lucida Console" panose="020B0609040504020204" pitchFamily="49" charset="0"/>
                        </a:rPr>
                        <a:t>4] </a:t>
                      </a:r>
                      <a:r>
                        <a:rPr lang="en-US" sz="2300" dirty="0" smtClean="0">
                          <a:effectLst/>
                          <a:latin typeface="Lucida Console" panose="020B0609040504020204" pitchFamily="49" charset="0"/>
                        </a:rPr>
                        <a:t>     [,</a:t>
                      </a:r>
                      <a:r>
                        <a:rPr lang="en-US" sz="2300" dirty="0">
                          <a:effectLst/>
                          <a:latin typeface="Lucida Console" panose="020B0609040504020204" pitchFamily="49" charset="0"/>
                        </a:rPr>
                        <a:t>5] </a:t>
                      </a:r>
                      <a:endParaRPr lang="en-US" sz="2300" dirty="0" smtClean="0">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1,] -0.4690832 0.3680070 -0.60431522 0.3630228 0.38412160 </a:t>
                      </a:r>
                      <a:endParaRPr lang="en-US" sz="2300" dirty="0" smtClean="0">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2,] -0.5324055 0.2364624 -0.13610618 -0.6292079 -0.49618794 </a:t>
                      </a:r>
                      <a:endParaRPr lang="en-US" sz="2300" dirty="0" smtClean="0">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3,] -0.4651633 0.3151795 0.77182810 0.2889658 0.07116948 </a:t>
                      </a:r>
                      <a:endParaRPr lang="en-US" sz="2300" dirty="0" smtClean="0">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4,] -0.3873459 -0.5850373 0.09336192 -0.3812515 0.59466408 </a:t>
                      </a:r>
                      <a:endParaRPr lang="en-US" sz="2300" dirty="0" smtClean="0">
                        <a:effectLst/>
                        <a:latin typeface="Lucida Console" panose="020B0609040504020204" pitchFamily="49" charset="0"/>
                      </a:endParaRPr>
                    </a:p>
                    <a:p>
                      <a:pPr marL="0" indent="0" algn="l" fontAlgn="t">
                        <a:buFont typeface="Wingdings" panose="05000000000000000000" pitchFamily="2" charset="2"/>
                        <a:buNone/>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5,] -0.3606821 -0.6058463 -0.10882629 0.4934145 -</a:t>
                      </a:r>
                      <a:r>
                        <a:rPr lang="en-US" sz="2300" dirty="0" smtClean="0">
                          <a:effectLst/>
                          <a:latin typeface="Lucida Console" panose="020B0609040504020204" pitchFamily="49" charset="0"/>
                        </a:rPr>
                        <a:t>0.49755167</a:t>
                      </a:r>
                    </a:p>
                    <a:p>
                      <a:pPr marL="0" indent="0" algn="l" fontAlgn="t">
                        <a:buFont typeface="Wingdings" panose="05000000000000000000" pitchFamily="2" charset="2"/>
                        <a:buNone/>
                      </a:pPr>
                      <a:r>
                        <a:rPr lang="en-US" sz="2300" dirty="0" smtClean="0">
                          <a:effectLst/>
                          <a:latin typeface="Lucida Console" panose="020B0609040504020204" pitchFamily="49" charset="0"/>
                        </a:rPr>
                        <a:t> </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lam</a:t>
                      </a:r>
                      <a:r>
                        <a:rPr lang="en-US" sz="2300" dirty="0">
                          <a:solidFill>
                            <a:srgbClr val="0000FF"/>
                          </a:solidFill>
                          <a:effectLst/>
                          <a:latin typeface="Lucida Console" panose="020B0609040504020204" pitchFamily="49" charset="0"/>
                        </a:rPr>
                        <a:t>&lt;-</a:t>
                      </a:r>
                      <a:r>
                        <a:rPr lang="en-US" sz="2300" dirty="0" err="1" smtClean="0">
                          <a:solidFill>
                            <a:srgbClr val="0000FF"/>
                          </a:solidFill>
                          <a:effectLst/>
                          <a:latin typeface="Lucida Console" panose="020B0609040504020204" pitchFamily="49" charset="0"/>
                        </a:rPr>
                        <a:t>e$values</a:t>
                      </a:r>
                      <a:endParaRPr lang="en-US" sz="2300" dirty="0" smtClean="0">
                        <a:solidFill>
                          <a:srgbClr val="0000FF"/>
                        </a:solidFill>
                        <a:effectLst/>
                        <a:latin typeface="Lucida Console" panose="020B0609040504020204" pitchFamily="49" charset="0"/>
                      </a:endParaRP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sum</a:t>
                      </a:r>
                      <a:r>
                        <a:rPr lang="en-US" sz="2300" dirty="0">
                          <a:solidFill>
                            <a:srgbClr val="0000FF"/>
                          </a:solidFill>
                          <a:effectLst/>
                          <a:latin typeface="Lucida Console" panose="020B0609040504020204" pitchFamily="49" charset="0"/>
                        </a:rPr>
                        <a:t>&lt;-</a:t>
                      </a:r>
                      <a:r>
                        <a:rPr lang="en-US" sz="2300" dirty="0" err="1">
                          <a:solidFill>
                            <a:srgbClr val="0000FF"/>
                          </a:solidFill>
                          <a:effectLst/>
                          <a:latin typeface="Lucida Console" panose="020B0609040504020204" pitchFamily="49" charset="0"/>
                        </a:rPr>
                        <a:t>cumsum</a:t>
                      </a:r>
                      <a:r>
                        <a:rPr lang="en-US" sz="2300" dirty="0">
                          <a:solidFill>
                            <a:srgbClr val="0000FF"/>
                          </a:solidFill>
                          <a:effectLst/>
                          <a:latin typeface="Lucida Console" panose="020B0609040504020204" pitchFamily="49" charset="0"/>
                        </a:rPr>
                        <a:t>(lam</a:t>
                      </a:r>
                      <a:r>
                        <a:rPr lang="en-US" sz="2300" dirty="0" smtClean="0">
                          <a:solidFill>
                            <a:srgbClr val="0000FF"/>
                          </a:solidFill>
                          <a:effectLst/>
                          <a:latin typeface="Lucida Console" panose="020B0609040504020204" pitchFamily="49" charset="0"/>
                        </a:rPr>
                        <a:t>)</a:t>
                      </a:r>
                    </a:p>
                    <a:p>
                      <a:pPr marL="0" indent="0" algn="l" fontAlgn="t">
                        <a:buFont typeface="Wingdings" panose="05000000000000000000" pitchFamily="2" charset="2"/>
                        <a:buNone/>
                      </a:pPr>
                      <a:r>
                        <a:rPr lang="en-US" sz="2300" dirty="0" smtClean="0">
                          <a:solidFill>
                            <a:srgbClr val="0000FF"/>
                          </a:solidFill>
                          <a:effectLst/>
                          <a:latin typeface="Lucida Console" panose="020B0609040504020204" pitchFamily="49" charset="0"/>
                        </a:rPr>
                        <a:t> </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(p</a:t>
                      </a:r>
                      <a:r>
                        <a:rPr lang="en-US" sz="2300" dirty="0">
                          <a:solidFill>
                            <a:srgbClr val="0000FF"/>
                          </a:solidFill>
                          <a:effectLst/>
                          <a:latin typeface="Lucida Console" panose="020B0609040504020204" pitchFamily="49" charset="0"/>
                        </a:rPr>
                        <a:t>&lt;-sum/5) </a:t>
                      </a:r>
                      <a:r>
                        <a:rPr lang="en-US" sz="2300" dirty="0">
                          <a:effectLst/>
                          <a:latin typeface="Lucida Console" panose="020B0609040504020204" pitchFamily="49" charset="0"/>
                        </a:rPr>
                        <a:t>[1] </a:t>
                      </a:r>
                      <a:r>
                        <a:rPr lang="en-US" sz="2300" dirty="0">
                          <a:solidFill>
                            <a:srgbClr val="0070C0"/>
                          </a:solidFill>
                          <a:effectLst/>
                          <a:latin typeface="Lucida Console" panose="020B0609040504020204" pitchFamily="49" charset="0"/>
                        </a:rPr>
                        <a:t>0.4874546 0.7688572 0.8689597 </a:t>
                      </a:r>
                      <a:r>
                        <a:rPr lang="en-US" sz="2300" dirty="0">
                          <a:effectLst/>
                          <a:latin typeface="Lucida Console" panose="020B0609040504020204" pitchFamily="49" charset="0"/>
                        </a:rPr>
                        <a:t>0.9489660 </a:t>
                      </a:r>
                      <a:r>
                        <a:rPr lang="en-US" sz="2300" dirty="0" smtClean="0">
                          <a:effectLst/>
                          <a:latin typeface="Lucida Console" panose="020B0609040504020204" pitchFamily="49" charset="0"/>
                        </a:rPr>
                        <a:t>1.0000000</a:t>
                      </a:r>
                    </a:p>
                  </a:txBody>
                  <a:tcPr marL="57150" marR="0" marT="0" marB="76200">
                    <a:lnL>
                      <a:noFill/>
                    </a:lnL>
                    <a:lnR>
                      <a:noFill/>
                    </a:lnR>
                    <a:lnT>
                      <a:noFill/>
                    </a:lnT>
                    <a:lnB>
                      <a:noFill/>
                    </a:lnB>
                    <a:solidFill>
                      <a:srgbClr val="FFFFFF"/>
                    </a:solidFill>
                  </a:tcPr>
                </a:tc>
              </a:tr>
              <a:tr h="304344">
                <a:tc>
                  <a:txBody>
                    <a:bodyPr/>
                    <a:lstStyle/>
                    <a:p>
                      <a:pPr algn="l" fontAlgn="t"/>
                      <a:endParaRPr lang="en-US" sz="2300" dirty="0">
                        <a:effectLst/>
                        <a:latin typeface="Lucida Console" panose="020B0609040504020204" pitchFamily="49" charset="0"/>
                      </a:endParaRPr>
                    </a:p>
                  </a:txBody>
                  <a:tcPr marL="57150" marR="0" marT="0" marB="76200">
                    <a:lnL>
                      <a:noFill/>
                    </a:lnL>
                    <a:lnR>
                      <a:noFill/>
                    </a:lnR>
                    <a:lnT>
                      <a:noFill/>
                    </a:lnT>
                    <a:lnB>
                      <a:noFill/>
                    </a:lnB>
                    <a:solidFill>
                      <a:srgbClr val="FFFFFF"/>
                    </a:solidFill>
                  </a:tcPr>
                </a:tc>
              </a:tr>
              <a:tr h="304344">
                <a:tc>
                  <a:txBody>
                    <a:bodyPr/>
                    <a:lstStyle/>
                    <a:p>
                      <a:endParaRPr lang="en-US" sz="2300" dirty="0"/>
                    </a:p>
                  </a:txBody>
                  <a:tcPr marL="57150" marR="0" marT="0" marB="76200">
                    <a:lnL>
                      <a:noFill/>
                    </a:lnL>
                    <a:lnR>
                      <a:noFill/>
                    </a:lnR>
                    <a:lnT>
                      <a:noFill/>
                    </a:lnT>
                    <a:lnB>
                      <a:noFill/>
                    </a:lnB>
                    <a:solidFill>
                      <a:srgbClr val="FFFFFF"/>
                    </a:solidFill>
                  </a:tcPr>
                </a:tc>
              </a:tr>
              <a:tr h="238182">
                <a:tc>
                  <a:txBody>
                    <a:bodyPr/>
                    <a:lstStyle/>
                    <a:p>
                      <a:pPr algn="l" fontAlgn="t"/>
                      <a:endParaRPr lang="en-US" sz="2300" dirty="0">
                        <a:solidFill>
                          <a:srgbClr val="0000FF"/>
                        </a:solidFill>
                        <a:effectLst/>
                        <a:latin typeface="Lucida Console" panose="020B0609040504020204" pitchFamily="49" charset="0"/>
                      </a:endParaRPr>
                    </a:p>
                  </a:txBody>
                  <a:tcPr marL="0" marR="0" marT="0" marB="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43374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0450763"/>
              </p:ext>
            </p:extLst>
          </p:nvPr>
        </p:nvGraphicFramePr>
        <p:xfrm>
          <a:off x="342899" y="124690"/>
          <a:ext cx="11222183" cy="6035040"/>
        </p:xfrm>
        <a:graphic>
          <a:graphicData uri="http://schemas.openxmlformats.org/drawingml/2006/table">
            <a:tbl>
              <a:tblPr/>
              <a:tblGrid>
                <a:gridCol w="11222183"/>
              </a:tblGrid>
              <a:tr h="5983087">
                <a:tc>
                  <a:txBody>
                    <a:bodyPr/>
                    <a:lstStyle/>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values</a:t>
                      </a:r>
                      <a:r>
                        <a:rPr lang="en-US" sz="2300" dirty="0">
                          <a:solidFill>
                            <a:srgbClr val="0000FF"/>
                          </a:solidFill>
                          <a:effectLst/>
                          <a:latin typeface="Lucida Console" panose="020B0609040504020204" pitchFamily="49" charset="0"/>
                        </a:rPr>
                        <a:t>&lt;-</a:t>
                      </a:r>
                      <a:r>
                        <a:rPr lang="en-US" sz="2300" dirty="0" err="1">
                          <a:solidFill>
                            <a:srgbClr val="0000FF"/>
                          </a:solidFill>
                          <a:effectLst/>
                          <a:latin typeface="Lucida Console" panose="020B0609040504020204" pitchFamily="49" charset="0"/>
                        </a:rPr>
                        <a:t>as.matrix</a:t>
                      </a:r>
                      <a:r>
                        <a:rPr lang="en-US" sz="2300" dirty="0">
                          <a:solidFill>
                            <a:srgbClr val="0000FF"/>
                          </a:solidFill>
                          <a:effectLst/>
                          <a:latin typeface="Lucida Console" panose="020B0609040504020204" pitchFamily="49" charset="0"/>
                        </a:rPr>
                        <a:t>(</a:t>
                      </a:r>
                      <a:r>
                        <a:rPr lang="en-US" sz="2300" dirty="0" err="1">
                          <a:solidFill>
                            <a:srgbClr val="0000FF"/>
                          </a:solidFill>
                          <a:effectLst/>
                          <a:latin typeface="Lucida Console" panose="020B0609040504020204" pitchFamily="49" charset="0"/>
                        </a:rPr>
                        <a:t>e$values</a:t>
                      </a:r>
                      <a:r>
                        <a:rPr lang="en-US" sz="2300" dirty="0" smtClean="0">
                          <a:solidFill>
                            <a:srgbClr val="0000FF"/>
                          </a:solidFill>
                          <a:effectLst/>
                          <a:latin typeface="Lucida Console" panose="020B0609040504020204" pitchFamily="49" charset="0"/>
                        </a:rPr>
                        <a:t>)</a:t>
                      </a:r>
                    </a:p>
                    <a:p>
                      <a:pPr marL="0" indent="0" algn="l" fontAlgn="t">
                        <a:buFont typeface="Wingdings" panose="05000000000000000000" pitchFamily="2" charset="2"/>
                        <a:buNone/>
                      </a:pPr>
                      <a:r>
                        <a:rPr lang="en-US" sz="2300" dirty="0" smtClean="0">
                          <a:solidFill>
                            <a:srgbClr val="0000FF"/>
                          </a:solidFill>
                          <a:effectLst/>
                          <a:latin typeface="Lucida Console" panose="020B0609040504020204" pitchFamily="49" charset="0"/>
                        </a:rPr>
                        <a:t> </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(Cf1</a:t>
                      </a:r>
                      <a:r>
                        <a:rPr lang="en-US" sz="2300" dirty="0">
                          <a:solidFill>
                            <a:srgbClr val="0000FF"/>
                          </a:solidFill>
                          <a:effectLst/>
                          <a:latin typeface="Lucida Console" panose="020B0609040504020204" pitchFamily="49" charset="0"/>
                        </a:rPr>
                        <a:t>&lt;-</a:t>
                      </a:r>
                      <a:r>
                        <a:rPr lang="en-US" sz="2300" dirty="0" err="1">
                          <a:solidFill>
                            <a:srgbClr val="0000FF"/>
                          </a:solidFill>
                          <a:effectLst/>
                          <a:latin typeface="Lucida Console" panose="020B0609040504020204" pitchFamily="49" charset="0"/>
                        </a:rPr>
                        <a:t>sqrt</a:t>
                      </a:r>
                      <a:r>
                        <a:rPr lang="en-US" sz="2300" dirty="0">
                          <a:solidFill>
                            <a:srgbClr val="0000FF"/>
                          </a:solidFill>
                          <a:effectLst/>
                          <a:latin typeface="Lucida Console" panose="020B0609040504020204" pitchFamily="49" charset="0"/>
                        </a:rPr>
                        <a:t>(values[1,])*</a:t>
                      </a:r>
                      <a:r>
                        <a:rPr lang="en-US" sz="2300" dirty="0" err="1">
                          <a:solidFill>
                            <a:srgbClr val="0000FF"/>
                          </a:solidFill>
                          <a:effectLst/>
                          <a:latin typeface="Lucida Console" panose="020B0609040504020204" pitchFamily="49" charset="0"/>
                        </a:rPr>
                        <a:t>e$vectors</a:t>
                      </a:r>
                      <a:r>
                        <a:rPr lang="en-US" sz="2300" dirty="0">
                          <a:solidFill>
                            <a:srgbClr val="0000FF"/>
                          </a:solidFill>
                          <a:effectLst/>
                          <a:latin typeface="Lucida Console" panose="020B0609040504020204" pitchFamily="49" charset="0"/>
                        </a:rPr>
                        <a:t>[,1]) </a:t>
                      </a:r>
                      <a:endParaRPr lang="en-US" sz="2300" dirty="0" smtClean="0">
                        <a:solidFill>
                          <a:srgbClr val="0000FF"/>
                        </a:solidFill>
                        <a:effectLst/>
                        <a:latin typeface="Lucida Console" panose="020B0609040504020204" pitchFamily="49" charset="0"/>
                      </a:endParaRPr>
                    </a:p>
                    <a:p>
                      <a:pPr marL="171450" indent="-171450" algn="l" fontAlgn="t">
                        <a:buFont typeface="Wingdings" panose="05000000000000000000" pitchFamily="2" charset="2"/>
                        <a:buChar char="Ø"/>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1] -0.</a:t>
                      </a:r>
                      <a:r>
                        <a:rPr lang="en-US" sz="2300" dirty="0">
                          <a:solidFill>
                            <a:srgbClr val="C00000"/>
                          </a:solidFill>
                          <a:effectLst/>
                          <a:latin typeface="Lucida Console" panose="020B0609040504020204" pitchFamily="49" charset="0"/>
                        </a:rPr>
                        <a:t>7323218 -0.8311791 -0.7262022 </a:t>
                      </a:r>
                      <a:r>
                        <a:rPr lang="en-US" sz="2300" dirty="0">
                          <a:effectLst/>
                          <a:latin typeface="Lucida Console" panose="020B0609040504020204" pitchFamily="49" charset="0"/>
                        </a:rPr>
                        <a:t>-0.6047155 -</a:t>
                      </a:r>
                      <a:r>
                        <a:rPr lang="en-US" sz="2300" dirty="0" smtClean="0">
                          <a:effectLst/>
                          <a:latin typeface="Lucida Console" panose="020B0609040504020204" pitchFamily="49" charset="0"/>
                        </a:rPr>
                        <a:t>0.5630885</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(Cf2</a:t>
                      </a:r>
                      <a:r>
                        <a:rPr lang="en-US" sz="2300" dirty="0">
                          <a:solidFill>
                            <a:srgbClr val="0000FF"/>
                          </a:solidFill>
                          <a:effectLst/>
                          <a:latin typeface="Lucida Console" panose="020B0609040504020204" pitchFamily="49" charset="0"/>
                        </a:rPr>
                        <a:t>&lt;-</a:t>
                      </a:r>
                      <a:r>
                        <a:rPr lang="en-US" sz="2300" dirty="0" err="1">
                          <a:solidFill>
                            <a:srgbClr val="0000FF"/>
                          </a:solidFill>
                          <a:effectLst/>
                          <a:latin typeface="Lucida Console" panose="020B0609040504020204" pitchFamily="49" charset="0"/>
                        </a:rPr>
                        <a:t>sqrt</a:t>
                      </a:r>
                      <a:r>
                        <a:rPr lang="en-US" sz="2300" dirty="0">
                          <a:solidFill>
                            <a:srgbClr val="0000FF"/>
                          </a:solidFill>
                          <a:effectLst/>
                          <a:latin typeface="Lucida Console" panose="020B0609040504020204" pitchFamily="49" charset="0"/>
                        </a:rPr>
                        <a:t>(values[2,])*</a:t>
                      </a:r>
                      <a:r>
                        <a:rPr lang="en-US" sz="2300" dirty="0" err="1">
                          <a:solidFill>
                            <a:srgbClr val="0000FF"/>
                          </a:solidFill>
                          <a:effectLst/>
                          <a:latin typeface="Lucida Console" panose="020B0609040504020204" pitchFamily="49" charset="0"/>
                        </a:rPr>
                        <a:t>e$vectors</a:t>
                      </a:r>
                      <a:r>
                        <a:rPr lang="en-US" sz="2300" dirty="0">
                          <a:solidFill>
                            <a:srgbClr val="0000FF"/>
                          </a:solidFill>
                          <a:effectLst/>
                          <a:latin typeface="Lucida Console" panose="020B0609040504020204" pitchFamily="49" charset="0"/>
                        </a:rPr>
                        <a:t>[,2]) </a:t>
                      </a:r>
                      <a:endParaRPr lang="en-US" sz="2300" dirty="0" smtClean="0">
                        <a:solidFill>
                          <a:srgbClr val="0000FF"/>
                        </a:solidFill>
                        <a:effectLst/>
                        <a:latin typeface="Lucida Console" panose="020B0609040504020204" pitchFamily="49" charset="0"/>
                      </a:endParaRPr>
                    </a:p>
                    <a:p>
                      <a:pPr marL="171450" indent="-171450" algn="l" fontAlgn="t">
                        <a:buFont typeface="Wingdings" panose="05000000000000000000" pitchFamily="2" charset="2"/>
                        <a:buChar char="Ø"/>
                      </a:pPr>
                      <a:r>
                        <a:rPr lang="en-US" sz="2300" dirty="0" smtClean="0">
                          <a:effectLst/>
                          <a:latin typeface="Lucida Console" panose="020B0609040504020204" pitchFamily="49" charset="0"/>
                        </a:rPr>
                        <a:t>[</a:t>
                      </a:r>
                      <a:r>
                        <a:rPr lang="en-US" sz="2300" dirty="0">
                          <a:effectLst/>
                          <a:latin typeface="Lucida Console" panose="020B0609040504020204" pitchFamily="49" charset="0"/>
                        </a:rPr>
                        <a:t>1] 0.4365209 0.2804859 0.3738582 </a:t>
                      </a:r>
                      <a:r>
                        <a:rPr lang="en-US" sz="2300" dirty="0">
                          <a:solidFill>
                            <a:srgbClr val="C00000"/>
                          </a:solidFill>
                          <a:effectLst/>
                          <a:latin typeface="Lucida Console" panose="020B0609040504020204" pitchFamily="49" charset="0"/>
                        </a:rPr>
                        <a:t>-0.6939569 -</a:t>
                      </a:r>
                      <a:r>
                        <a:rPr lang="en-US" sz="2300" dirty="0" smtClean="0">
                          <a:solidFill>
                            <a:srgbClr val="C00000"/>
                          </a:solidFill>
                          <a:effectLst/>
                          <a:latin typeface="Lucida Console" panose="020B0609040504020204" pitchFamily="49" charset="0"/>
                        </a:rPr>
                        <a:t>0.7186401</a:t>
                      </a:r>
                    </a:p>
                    <a:p>
                      <a:pPr marL="171450" indent="-171450" algn="l" fontAlgn="t">
                        <a:buFont typeface="Wingdings" panose="05000000000000000000" pitchFamily="2" charset="2"/>
                        <a:buChar char="Ø"/>
                      </a:pPr>
                      <a:endParaRPr lang="en-US" sz="2300" dirty="0" smtClean="0">
                        <a:solidFill>
                          <a:srgbClr val="C00000"/>
                        </a:solidFill>
                        <a:effectLst/>
                        <a:latin typeface="Lucida Console" panose="020B0609040504020204" pitchFamily="49" charset="0"/>
                      </a:endParaRP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h2&lt;-Cf1^2+Cf2^2</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phi&lt;-1-h2</a:t>
                      </a:r>
                    </a:p>
                    <a:p>
                      <a:pPr marL="171450" indent="-171450" algn="l" fontAlgn="t">
                        <a:buFont typeface="Wingdings" panose="05000000000000000000" pitchFamily="2" charset="2"/>
                        <a:buChar char="Ø"/>
                      </a:pPr>
                      <a:r>
                        <a:rPr lang="pt-BR" sz="2300" kern="1200" dirty="0" smtClean="0">
                          <a:solidFill>
                            <a:schemeClr val="tx1"/>
                          </a:solidFill>
                          <a:effectLst/>
                          <a:latin typeface="+mn-lt"/>
                          <a:ea typeface="+mn-ea"/>
                          <a:cs typeface="+mn-cs"/>
                        </a:rPr>
                        <a:t> </a:t>
                      </a:r>
                      <a:r>
                        <a:rPr lang="pt-BR" sz="2300" dirty="0" smtClean="0"/>
                        <a:t>[1] 0.2731542 0.2304689 0.3328604 0.1527429 0.1664878</a:t>
                      </a:r>
                    </a:p>
                    <a:p>
                      <a:pPr marL="171450" indent="-171450" algn="l" fontAlgn="t">
                        <a:buFont typeface="Wingdings" panose="05000000000000000000" pitchFamily="2" charset="2"/>
                        <a:buChar char="Ø"/>
                      </a:pPr>
                      <a:endParaRPr lang="en-US" sz="2300" dirty="0" smtClean="0">
                        <a:solidFill>
                          <a:srgbClr val="C00000"/>
                        </a:solidFill>
                        <a:effectLst/>
                        <a:latin typeface="Lucida Console" panose="020B0609040504020204" pitchFamily="49" charset="0"/>
                      </a:endParaRP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&gt; (Cf3&lt;-</a:t>
                      </a:r>
                      <a:r>
                        <a:rPr lang="en-US" sz="2300" dirty="0" err="1" smtClean="0">
                          <a:solidFill>
                            <a:srgbClr val="0000FF"/>
                          </a:solidFill>
                          <a:effectLst/>
                          <a:latin typeface="Lucida Console" panose="020B0609040504020204" pitchFamily="49" charset="0"/>
                        </a:rPr>
                        <a:t>sqrt</a:t>
                      </a:r>
                      <a:r>
                        <a:rPr lang="en-US" sz="2300" dirty="0" smtClean="0">
                          <a:solidFill>
                            <a:srgbClr val="0000FF"/>
                          </a:solidFill>
                          <a:effectLst/>
                          <a:latin typeface="Lucida Console" panose="020B0609040504020204" pitchFamily="49" charset="0"/>
                        </a:rPr>
                        <a:t>(values[3,])*</a:t>
                      </a:r>
                      <a:r>
                        <a:rPr lang="en-US" sz="2300" dirty="0" err="1" smtClean="0">
                          <a:solidFill>
                            <a:srgbClr val="0000FF"/>
                          </a:solidFill>
                          <a:effectLst/>
                          <a:latin typeface="Lucida Console" panose="020B0609040504020204" pitchFamily="49" charset="0"/>
                        </a:rPr>
                        <a:t>e$vectors</a:t>
                      </a:r>
                      <a:r>
                        <a:rPr lang="en-US" sz="2300" dirty="0" smtClean="0">
                          <a:solidFill>
                            <a:srgbClr val="0000FF"/>
                          </a:solidFill>
                          <a:effectLst/>
                          <a:latin typeface="Lucida Console" panose="020B0609040504020204" pitchFamily="49" charset="0"/>
                        </a:rPr>
                        <a:t>[,3])</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[1] </a:t>
                      </a:r>
                      <a:r>
                        <a:rPr lang="en-US" sz="2300" dirty="0" smtClean="0">
                          <a:solidFill>
                            <a:schemeClr val="tx1"/>
                          </a:solidFill>
                          <a:effectLst/>
                          <a:latin typeface="Lucida Console" panose="020B0609040504020204" pitchFamily="49" charset="0"/>
                        </a:rPr>
                        <a:t>-0.42753444 -0.09629094  0.54604465  0.06605069 -0.07699125</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h2&lt;-Cf1^2+Cf2^2+Cf3^2</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 phi&lt;-1-h2</a:t>
                      </a:r>
                    </a:p>
                    <a:p>
                      <a:pPr marL="171450" indent="-171450" algn="l" fontAlgn="t">
                        <a:buFont typeface="Wingdings" panose="05000000000000000000" pitchFamily="2" charset="2"/>
                        <a:buChar char="Ø"/>
                      </a:pPr>
                      <a:r>
                        <a:rPr lang="en-US" sz="2300" dirty="0" smtClean="0">
                          <a:solidFill>
                            <a:srgbClr val="0000FF"/>
                          </a:solidFill>
                          <a:effectLst/>
                          <a:latin typeface="Lucida Console" panose="020B0609040504020204" pitchFamily="49" charset="0"/>
                        </a:rPr>
                        <a:t>[1] 0.09036854 0.22119699 0.03469560 0.14838022 0.16056011</a:t>
                      </a:r>
                      <a:endParaRPr lang="en-US" sz="2300" dirty="0">
                        <a:effectLst/>
                        <a:latin typeface="Lucida Console" panose="020B0609040504020204" pitchFamily="49" charset="0"/>
                      </a:endParaRPr>
                    </a:p>
                  </a:txBody>
                  <a:tcPr marL="57150" marR="0" marT="0" marB="76200">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809418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280261839"/>
                  </p:ext>
                </p:extLst>
              </p:nvPr>
            </p:nvGraphicFramePr>
            <p:xfrm>
              <a:off x="1" y="647700"/>
              <a:ext cx="12106275" cy="4722116"/>
            </p:xfrm>
            <a:graphic>
              <a:graphicData uri="http://schemas.openxmlformats.org/drawingml/2006/table">
                <a:tbl>
                  <a:tblPr firstRow="1" firstCol="1" bandRow="1"/>
                  <a:tblGrid>
                    <a:gridCol w="1589826"/>
                    <a:gridCol w="1420073"/>
                    <a:gridCol w="1644138"/>
                    <a:gridCol w="1466858"/>
                    <a:gridCol w="1425449"/>
                    <a:gridCol w="1425449"/>
                    <a:gridCol w="1567241"/>
                    <a:gridCol w="1567241"/>
                  </a:tblGrid>
                  <a:tr h="309533">
                    <a:tc rowSpan="2">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4">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Three-factor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558400">
                    <a:tc vMerge="1">
                      <a:txBody>
                        <a:bodyPr/>
                        <a:lstStyle/>
                        <a:p>
                          <a:endParaRPr lang="en-US"/>
                        </a:p>
                      </a:txBody>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Estimated f_ loadings F1: </a:t>
                          </a:r>
                          <a14:m>
                            <m:oMath xmlns:m="http://schemas.openxmlformats.org/officeDocument/2006/math">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Estimated </a:t>
                          </a:r>
                          <a:r>
                            <a:rPr lang="en-US" sz="2000" dirty="0" err="1">
                              <a:effectLst/>
                              <a:latin typeface="Calibri" panose="020F0502020204030204" pitchFamily="34" charset="0"/>
                              <a:ea typeface="SimSun" panose="02010600030101010101" pitchFamily="2" charset="-122"/>
                              <a:cs typeface="Times New Roman" panose="02020603050405020304" pitchFamily="18" charset="0"/>
                            </a:rPr>
                            <a:t>f_loadings</a:t>
                          </a:r>
                          <a:r>
                            <a:rPr lang="en-US" sz="2000" dirty="0">
                              <a:effectLst/>
                              <a:latin typeface="Calibri" panose="020F0502020204030204" pitchFamily="34" charset="0"/>
                              <a:ea typeface="SimSun" panose="02010600030101010101" pitchFamily="2" charset="-122"/>
                              <a:cs typeface="Times New Roman" panose="02020603050405020304" pitchFamily="18" charset="0"/>
                            </a:rPr>
                            <a:t> F2</a:t>
                          </a:r>
                          <a:r>
                            <a:rPr lang="en-US" sz="2000" dirty="0" smtClean="0">
                              <a:effectLst/>
                              <a:latin typeface="Calibri" panose="020F0502020204030204" pitchFamily="34" charset="0"/>
                              <a:ea typeface="SimSun" panose="02010600030101010101" pitchFamily="2" charset="-122"/>
                              <a:cs typeface="Times New Roman" panose="02020603050405020304" pitchFamily="18" charset="0"/>
                            </a:rPr>
                            <a:t>:</a:t>
                          </a:r>
                          <a14:m>
                            <m:oMath xmlns:m="http://schemas.openxmlformats.org/officeDocument/2006/math">
                              <m:rad>
                                <m:radPr>
                                  <m:degHide m:val="on"/>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8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Estimated f_loadings F1:</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Estimated f_loadings F2:</a:t>
                          </a:r>
                          <a14:m>
                            <m:oMath xmlns:m="http://schemas.openxmlformats.org/officeDocument/2006/math">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Estimated f_loadings F3:</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3</m:t>
                                        </m:r>
                                      </m:sub>
                                    </m:sSub>
                                  </m:e>
                                </m:rad>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3</m:t>
                                    </m:r>
                                  </m:sub>
                                </m:sSub>
                              </m:oMath>
                            </m:oMathPara>
                          </a14:m>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20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33">
                    <a:tc rowSpan="5">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33">
                    <a:tc vMerge="1">
                      <a:txBody>
                        <a:bodyPr/>
                        <a:lstStyle/>
                        <a:p>
                          <a:endParaRPr lang="en-US"/>
                        </a:p>
                      </a:txBody>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0.22</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33">
                    <a:tc vMerge="1">
                      <a:txBody>
                        <a:bodyPr/>
                        <a:lstStyle/>
                        <a:p>
                          <a:endParaRPr lang="en-US"/>
                        </a:p>
                      </a:txBody>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-.546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0.035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9533">
                    <a:tc vMerge="1">
                      <a:txBody>
                        <a:bodyPr/>
                        <a:lstStyle/>
                        <a:p>
                          <a:endParaRPr lang="en-US"/>
                        </a:p>
                      </a:txBody>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194">
                    <a:tc vMerge="1">
                      <a:txBody>
                        <a:bodyPr/>
                        <a:lstStyle/>
                        <a:p>
                          <a:endParaRPr lang="en-US"/>
                        </a:p>
                      </a:txBody>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.076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065">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0.869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280261839"/>
                  </p:ext>
                </p:extLst>
              </p:nvPr>
            </p:nvGraphicFramePr>
            <p:xfrm>
              <a:off x="1" y="647700"/>
              <a:ext cx="12106275" cy="4652772"/>
            </p:xfrm>
            <a:graphic>
              <a:graphicData uri="http://schemas.openxmlformats.org/drawingml/2006/table">
                <a:tbl>
                  <a:tblPr firstRow="1" firstCol="1" bandRow="1"/>
                  <a:tblGrid>
                    <a:gridCol w="1589826"/>
                    <a:gridCol w="1420073"/>
                    <a:gridCol w="1644138"/>
                    <a:gridCol w="1466858"/>
                    <a:gridCol w="1425449"/>
                    <a:gridCol w="1425449"/>
                    <a:gridCol w="1567241"/>
                    <a:gridCol w="1567241"/>
                  </a:tblGrid>
                  <a:tr h="326136">
                    <a:tc rowSpan="2">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4">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Three-factor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642110">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12876" t="-24535" r="-641631"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4387" t="-24535" r="-455762"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427" t="-24535" r="-408714"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429915" t="-24535" r="-320940"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529915" t="-24535" r="-220940"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573541" t="-24535" r="-101167" b="-172491"/>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73541" t="-24535" r="-1167" b="-172491"/>
                          </a:stretch>
                        </a:blipFill>
                      </a:tcPr>
                    </a:tc>
                  </a:tr>
                  <a:tr h="374015">
                    <a:tc rowSpan="5">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5">
                    <a:tc vMerge="1">
                      <a:txBody>
                        <a:bodyPr/>
                        <a:lstStyle/>
                        <a:p>
                          <a:endParaRPr lang="en-US"/>
                        </a:p>
                      </a:txBody>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0.22</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5">
                    <a:tc vMerge="1">
                      <a:txBody>
                        <a:bodyPr/>
                        <a:lstStyle/>
                        <a:p>
                          <a:endParaRPr lang="en-US"/>
                        </a:p>
                      </a:txBody>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-.546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0.035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015">
                    <a:tc vMerge="1">
                      <a:txBody>
                        <a:bodyPr/>
                        <a:lstStyle/>
                        <a:p>
                          <a:endParaRPr lang="en-US"/>
                        </a:p>
                      </a:txBody>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6194">
                    <a:tc vMerge="1">
                      <a:txBody>
                        <a:bodyPr/>
                        <a:lstStyle/>
                        <a:p>
                          <a:endParaRPr lang="en-US"/>
                        </a:p>
                      </a:txBody>
                      <a:tcPr/>
                    </a:tc>
                    <a:tc>
                      <a:txBody>
                        <a:bodyPr/>
                        <a:lstStyle/>
                        <a:p>
                          <a:pPr marL="0" marR="0">
                            <a:lnSpc>
                              <a:spcPct val="107000"/>
                            </a:lnSpc>
                            <a:spcBef>
                              <a:spcPts val="0"/>
                            </a:spcBef>
                            <a:spcAft>
                              <a:spcPts val="0"/>
                            </a:spcAft>
                          </a:pPr>
                          <a:r>
                            <a:rPr lang="en-US" sz="24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2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effectLst/>
                              <a:latin typeface="Calibri" panose="020F0502020204030204" pitchFamily="34" charset="0"/>
                              <a:ea typeface="SimSun" panose="02010600030101010101" pitchFamily="2" charset="-122"/>
                              <a:cs typeface="Times New Roman" panose="02020603050405020304" pitchFamily="18" charset="0"/>
                            </a:rPr>
                            <a:t>.076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a:t>
                          </a: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2272">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a:effectLst/>
                              <a:latin typeface="Calibri" panose="020F0502020204030204" pitchFamily="34" charset="0"/>
                              <a:ea typeface="SimSun" panose="02010600030101010101" pitchFamily="2" charset="-122"/>
                              <a:cs typeface="Times New Roman" panose="02020603050405020304" pitchFamily="18" charset="0"/>
                            </a:rPr>
                            <a:t>0.869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366027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698230605"/>
                  </p:ext>
                </p:extLst>
              </p:nvPr>
            </p:nvGraphicFramePr>
            <p:xfrm>
              <a:off x="85725" y="0"/>
              <a:ext cx="12106275" cy="3169229"/>
            </p:xfrm>
            <a:graphic>
              <a:graphicData uri="http://schemas.openxmlformats.org/drawingml/2006/table">
                <a:tbl>
                  <a:tblPr firstRow="1" firstCol="1" bandRow="1"/>
                  <a:tblGrid>
                    <a:gridCol w="1589826"/>
                    <a:gridCol w="1420073"/>
                    <a:gridCol w="1644138"/>
                    <a:gridCol w="1466858"/>
                    <a:gridCol w="1425449"/>
                    <a:gridCol w="1425449"/>
                    <a:gridCol w="1567241"/>
                    <a:gridCol w="1567241"/>
                  </a:tblGrid>
                  <a:tr h="285584">
                    <a:tc rowSpan="2">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4">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Three-factor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922371">
                    <a:tc vMerge="1">
                      <a:txBody>
                        <a:bodyPr/>
                        <a:lstStyle/>
                        <a:p>
                          <a:endParaRPr lang="en-US"/>
                        </a:p>
                      </a:txBody>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Estimated f_ loadings F1: </a:t>
                          </a:r>
                          <a14:m>
                            <m:oMath xmlns:m="http://schemas.openxmlformats.org/officeDocument/2006/math">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Estimated </a:t>
                          </a:r>
                          <a:r>
                            <a:rPr lang="en-US" sz="1400" dirty="0" err="1">
                              <a:effectLst/>
                              <a:latin typeface="Calibri" panose="020F0502020204030204" pitchFamily="34" charset="0"/>
                              <a:ea typeface="SimSun" panose="02010600030101010101" pitchFamily="2" charset="-122"/>
                              <a:cs typeface="Times New Roman" panose="02020603050405020304" pitchFamily="18" charset="0"/>
                            </a:rPr>
                            <a:t>f_loadings</a:t>
                          </a:r>
                          <a:r>
                            <a:rPr lang="en-US" sz="1400" dirty="0">
                              <a:effectLst/>
                              <a:latin typeface="Calibri" panose="020F0502020204030204" pitchFamily="34" charset="0"/>
                              <a:ea typeface="SimSun" panose="02010600030101010101" pitchFamily="2" charset="-122"/>
                              <a:cs typeface="Times New Roman" panose="02020603050405020304" pitchFamily="18" charset="0"/>
                            </a:rPr>
                            <a:t> F2</a:t>
                          </a:r>
                          <a:r>
                            <a:rPr lang="en-US" sz="1400" dirty="0" smtClean="0">
                              <a:effectLst/>
                              <a:latin typeface="Calibri" panose="020F0502020204030204" pitchFamily="34" charset="0"/>
                              <a:ea typeface="SimSun" panose="02010600030101010101" pitchFamily="2" charset="-122"/>
                              <a:cs typeface="Times New Roman" panose="02020603050405020304" pitchFamily="18" charset="0"/>
                            </a:rPr>
                            <a:t>:</a:t>
                          </a:r>
                          <a14:m>
                            <m:oMath xmlns:m="http://schemas.openxmlformats.org/officeDocument/2006/math">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Estimated f_loadings F1:</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sub>
                                </m:sSub>
                              </m:oMath>
                            </m:oMathPara>
                          </a14:m>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Estimated f_loadings F2:</a:t>
                          </a:r>
                          <a14:m>
                            <m:oMath xmlns:m="http://schemas.openxmlformats.org/officeDocument/2006/math">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Estimated f_loadings F3:</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ad>
                                  <m:radPr>
                                    <m:degHide m:val="on"/>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3</m:t>
                                        </m:r>
                                      </m:sub>
                                    </m:sSub>
                                  </m:e>
                                </m:rad>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3</m:t>
                                    </m:r>
                                  </m:sub>
                                </m:sSub>
                              </m:oMath>
                            </m:oMathPara>
                          </a14:m>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4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4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4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4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4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rowSpan="5">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0.09</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0.22</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-.546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0.035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771">
                    <a:tc vMerge="1">
                      <a:txBody>
                        <a:bodyPr/>
                        <a:lstStyle/>
                        <a:p>
                          <a:endParaRPr lang="en-US"/>
                        </a:p>
                      </a:txBody>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167">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0.869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698230605"/>
                  </p:ext>
                </p:extLst>
              </p:nvPr>
            </p:nvGraphicFramePr>
            <p:xfrm>
              <a:off x="85725" y="0"/>
              <a:ext cx="12106275" cy="3169229"/>
            </p:xfrm>
            <a:graphic>
              <a:graphicData uri="http://schemas.openxmlformats.org/drawingml/2006/table">
                <a:tbl>
                  <a:tblPr firstRow="1" firstCol="1" bandRow="1"/>
                  <a:tblGrid>
                    <a:gridCol w="1589826"/>
                    <a:gridCol w="1420073"/>
                    <a:gridCol w="1644138"/>
                    <a:gridCol w="1466858"/>
                    <a:gridCol w="1425449"/>
                    <a:gridCol w="1425449"/>
                    <a:gridCol w="1567241"/>
                    <a:gridCol w="1567241"/>
                  </a:tblGrid>
                  <a:tr h="285584">
                    <a:tc rowSpan="2">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4">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Three-factor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922371">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12446" t="-36424" r="-641631"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4015" t="-36424" r="-455762"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012" t="-36424" r="-408714"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429487" t="-36424" r="-320940"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529487" t="-36424" r="-220940"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573152" t="-36424" r="-101167" b="-214570"/>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673152" t="-36424" r="-1167" b="-214570"/>
                          </a:stretch>
                        </a:blipFill>
                      </a:tcPr>
                    </a:tc>
                  </a:tr>
                  <a:tr h="285584">
                    <a:tc rowSpan="5">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0.09</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0.22</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-.546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0.035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584">
                    <a:tc vMerge="1">
                      <a:txBody>
                        <a:bodyPr/>
                        <a:lstStyle/>
                        <a:p>
                          <a:endParaRPr lang="en-US"/>
                        </a:p>
                      </a:txBody>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771">
                    <a:tc vMerge="1">
                      <a:txBody>
                        <a:bodyPr/>
                        <a:lstStyle/>
                        <a:p>
                          <a:endParaRPr lang="en-US"/>
                        </a:p>
                      </a:txBody>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4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167">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0.869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2" name="TextBox 1"/>
              <p:cNvSpPr txBox="1"/>
              <p:nvPr/>
            </p:nvSpPr>
            <p:spPr>
              <a:xfrm>
                <a:off x="5959187" y="3602820"/>
                <a:ext cx="5522987" cy="1660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0</m:t>
                                      </m:r>
                                    </m:e>
                                    <m:e>
                                      <m:r>
                                        <a:rPr lang="en-US" sz="2400" b="0" i="1" smtClean="0">
                                          <a:latin typeface="Cambria Math" panose="02040503050406030204" pitchFamily="18" charset="0"/>
                                        </a:rPr>
                                        <m:t>−.099</m:t>
                                      </m:r>
                                    </m:e>
                                  </m:mr>
                                  <m:mr>
                                    <m:e>
                                      <m:r>
                                        <a:rPr lang="en-US" sz="2400" i="1">
                                          <a:latin typeface="Cambria Math" panose="02040503050406030204" pitchFamily="18" charset="0"/>
                                        </a:rPr>
                                        <m:t>−.099</m:t>
                                      </m:r>
                                    </m:e>
                                    <m:e>
                                      <m:r>
                                        <a:rPr lang="en-US" sz="2400" b="0" i="1" smtClean="0">
                                          <a:latin typeface="Cambria Math" panose="02040503050406030204" pitchFamily="18" charset="0"/>
                                        </a:rPr>
                                        <m:t>0</m:t>
                                      </m:r>
                                    </m:e>
                                  </m:mr>
                                  <m:mr>
                                    <m:e>
                                      <m:r>
                                        <m:rPr>
                                          <m:brk m:alnAt="7"/>
                                        </m:rPr>
                                        <a:rPr lang="en-US" sz="2400" i="1">
                                          <a:latin typeface="Cambria Math" panose="02040503050406030204" pitchFamily="18" charset="0"/>
                                        </a:rPr>
                                        <m:t>−</m:t>
                                      </m:r>
                                      <m:r>
                                        <a:rPr lang="en-US" sz="2400" i="1">
                                          <a:latin typeface="Cambria Math" panose="02040503050406030204" pitchFamily="18" charset="0"/>
                                        </a:rPr>
                                        <m:t>.185</m:t>
                                      </m:r>
                                    </m:e>
                                    <m:e>
                                      <m:r>
                                        <a:rPr lang="en-US" sz="2400" b="0" i="1" smtClean="0">
                                          <a:latin typeface="Cambria Math" panose="02040503050406030204" pitchFamily="18" charset="0"/>
                                        </a:rPr>
                                        <m:t>−.134</m:t>
                                      </m:r>
                                    </m:e>
                                  </m:mr>
                                </m:m>
                              </m:e>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m:t>
                                      </m:r>
                                      <m:r>
                                        <a:rPr lang="en-US" sz="2400" b="0" i="1" smtClean="0">
                                          <a:latin typeface="Cambria Math" panose="02040503050406030204" pitchFamily="18" charset="0"/>
                                        </a:rPr>
                                        <m:t>.185</m:t>
                                      </m:r>
                                    </m:e>
                                    <m:e>
                                      <m:r>
                                        <a:rPr lang="en-US" sz="2400" b="0" i="1" smtClean="0">
                                          <a:latin typeface="Cambria Math" panose="02040503050406030204" pitchFamily="18" charset="0"/>
                                        </a:rPr>
                                        <m:t>−.025</m:t>
                                      </m:r>
                                    </m:e>
                                    <m:e>
                                      <m:r>
                                        <a:rPr lang="en-US" sz="2400" b="0" i="1" smtClean="0">
                                          <a:latin typeface="Cambria Math" panose="02040503050406030204" pitchFamily="18" charset="0"/>
                                        </a:rPr>
                                        <m:t>.056</m:t>
                                      </m:r>
                                    </m:e>
                                  </m:mr>
                                  <m:mr>
                                    <m:e>
                                      <m:r>
                                        <a:rPr lang="en-US" sz="2400" i="1">
                                          <a:latin typeface="Cambria Math" panose="02040503050406030204" pitchFamily="18" charset="0"/>
                                        </a:rPr>
                                        <m:t>−.134</m:t>
                                      </m:r>
                                    </m:e>
                                    <m:e>
                                      <m:r>
                                        <a:rPr lang="en-US" sz="2400" i="1">
                                          <a:latin typeface="Cambria Math" panose="02040503050406030204" pitchFamily="18" charset="0"/>
                                        </a:rPr>
                                        <m:t>.014</m:t>
                                      </m:r>
                                    </m:e>
                                    <m:e>
                                      <m:r>
                                        <a:rPr lang="en-US" sz="2400" i="1">
                                          <a:latin typeface="Cambria Math" panose="02040503050406030204" pitchFamily="18" charset="0"/>
                                        </a:rPr>
                                        <m:t>−.054</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.003</m:t>
                                      </m:r>
                                    </m:e>
                                    <m:e>
                                      <m:r>
                                        <a:rPr lang="en-US" sz="2400" b="0" i="1" smtClean="0">
                                          <a:latin typeface="Cambria Math" panose="02040503050406030204" pitchFamily="18" charset="0"/>
                                        </a:rPr>
                                        <m:t>.006</m:t>
                                      </m:r>
                                    </m:e>
                                  </m:mr>
                                </m:m>
                              </m:e>
                            </m:mr>
                            <m:mr>
                              <m:e>
                                <m:m>
                                  <m:mPr>
                                    <m:mcs>
                                      <m:mc>
                                        <m:mcPr>
                                          <m:count m:val="2"/>
                                          <m:mcJc m:val="center"/>
                                        </m:mcPr>
                                      </m:mc>
                                    </m:mcs>
                                    <m:ctrlPr>
                                      <a:rPr lang="en-US" sz="2400" i="1" smtClean="0">
                                        <a:latin typeface="Cambria Math" panose="02040503050406030204" pitchFamily="18" charset="0"/>
                                      </a:rPr>
                                    </m:ctrlPr>
                                  </m:mPr>
                                  <m:mr>
                                    <m:e>
                                      <m:r>
                                        <a:rPr lang="en-US" sz="2400" i="1">
                                          <a:latin typeface="Cambria Math" panose="02040503050406030204" pitchFamily="18" charset="0"/>
                                        </a:rPr>
                                        <m:t>−.025</m:t>
                                      </m:r>
                                    </m:e>
                                    <m:e>
                                      <m:r>
                                        <a:rPr lang="en-US" sz="2400" b="0" i="1" smtClean="0">
                                          <a:latin typeface="Cambria Math" panose="02040503050406030204" pitchFamily="18" charset="0"/>
                                        </a:rPr>
                                        <m:t>.014</m:t>
                                      </m:r>
                                    </m:e>
                                  </m:mr>
                                  <m:mr>
                                    <m:e>
                                      <m:r>
                                        <a:rPr lang="en-US" sz="2400" i="1">
                                          <a:latin typeface="Cambria Math" panose="02040503050406030204" pitchFamily="18" charset="0"/>
                                        </a:rPr>
                                        <m:t>.056</m:t>
                                      </m:r>
                                    </m:e>
                                    <m:e>
                                      <m:r>
                                        <a:rPr lang="en-US" sz="2400" b="0" i="1" smtClean="0">
                                          <a:latin typeface="Cambria Math" panose="02040503050406030204" pitchFamily="18" charset="0"/>
                                        </a:rPr>
                                        <m:t>−.054</m:t>
                                      </m:r>
                                    </m:e>
                                  </m:mr>
                                </m:m>
                              </m:e>
                              <m:e>
                                <m:m>
                                  <m:mPr>
                                    <m:mcs>
                                      <m:mc>
                                        <m:mcPr>
                                          <m:count m:val="3"/>
                                          <m:mcJc m:val="center"/>
                                        </m:mcPr>
                                      </m:mc>
                                    </m:mcs>
                                    <m:ctrlPr>
                                      <a:rPr lang="en-US" sz="2400" i="1" smtClean="0">
                                        <a:latin typeface="Cambria Math" panose="02040503050406030204" pitchFamily="18" charset="0"/>
                                      </a:rPr>
                                    </m:ctrlPr>
                                  </m:mPr>
                                  <m:mr>
                                    <m:e>
                                      <m:r>
                                        <a:rPr lang="en-US" sz="2400" i="1">
                                          <a:latin typeface="Cambria Math" panose="02040503050406030204" pitchFamily="18" charset="0"/>
                                        </a:rPr>
                                        <m:t>.003</m:t>
                                      </m:r>
                                    </m:e>
                                    <m:e>
                                      <m:r>
                                        <a:rPr lang="en-US" sz="2400" b="0" i="1" smtClean="0">
                                          <a:latin typeface="Cambria Math" panose="02040503050406030204" pitchFamily="18" charset="0"/>
                                        </a:rPr>
                                        <m:t>0</m:t>
                                      </m:r>
                                    </m:e>
                                    <m:e>
                                      <m:r>
                                        <a:rPr lang="en-US" sz="2400" b="0" i="1" smtClean="0">
                                          <a:latin typeface="Cambria Math" panose="02040503050406030204" pitchFamily="18" charset="0"/>
                                        </a:rPr>
                                        <m:t>−.156</m:t>
                                      </m:r>
                                    </m:e>
                                  </m:mr>
                                  <m:mr>
                                    <m:e>
                                      <m:r>
                                        <a:rPr lang="en-US" sz="2400" i="1">
                                          <a:latin typeface="Cambria Math" panose="02040503050406030204" pitchFamily="18" charset="0"/>
                                        </a:rPr>
                                        <m:t>.006</m:t>
                                      </m:r>
                                    </m:e>
                                    <m:e>
                                      <m:r>
                                        <a:rPr lang="en-US" sz="2400" b="0" i="1" smtClean="0">
                                          <a:latin typeface="Cambria Math" panose="02040503050406030204" pitchFamily="18" charset="0"/>
                                        </a:rPr>
                                        <m:t>−.156</m:t>
                                      </m:r>
                                    </m:e>
                                    <m:e>
                                      <m:r>
                                        <a:rPr lang="en-US" sz="2400" b="0" i="1" smtClean="0">
                                          <a:latin typeface="Cambria Math" panose="02040503050406030204" pitchFamily="18" charset="0"/>
                                        </a:rPr>
                                        <m:t>0</m:t>
                                      </m:r>
                                    </m:e>
                                  </m:mr>
                                </m:m>
                              </m:e>
                            </m:mr>
                          </m:m>
                        </m:e>
                      </m:d>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5959187" y="3602820"/>
                <a:ext cx="5522987" cy="166045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6671" y="4125693"/>
                <a:ext cx="5694957" cy="968470"/>
              </a:xfrm>
              <a:prstGeom prst="rect">
                <a:avLst/>
              </a:prstGeom>
            </p:spPr>
            <p:txBody>
              <a:bodyPr wrap="none">
                <a:spAutoFit/>
              </a:bodyPr>
              <a:lstStyle/>
              <a:p>
                <a:r>
                  <a:rPr lang="en-US" sz="28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The residual matrix =</a:t>
                </a:r>
                <a14:m>
                  <m:oMath xmlns:m="http://schemas.openxmlformats.org/officeDocument/2006/math">
                    <m:r>
                      <a:rPr lang="en-US" sz="2800" i="1" dirty="0" smtClean="0">
                        <a:solidFill>
                          <a:srgbClr val="0070C0"/>
                        </a:solidFill>
                        <a:latin typeface="Cambria Math" panose="02040503050406030204" pitchFamily="18" charset="0"/>
                        <a:ea typeface="SimSun" panose="02010600030101010101" pitchFamily="2" charset="-122"/>
                        <a:cs typeface="Times New Roman" panose="02020603050405020304" pitchFamily="18" charset="0"/>
                      </a:rPr>
                      <m:t>𝑅</m:t>
                    </m:r>
                    <m:r>
                      <a:rPr lang="en-US" sz="2800" i="1" dirty="0" smtClean="0">
                        <a:solidFill>
                          <a:srgbClr val="0070C0"/>
                        </a:solidFill>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800" i="1" dirty="0">
                            <a:solidFill>
                              <a:srgbClr val="C00000"/>
                            </a:solidFill>
                            <a:latin typeface="Cambria Math" panose="02040503050406030204" pitchFamily="18" charset="0"/>
                            <a:cs typeface="Times New Roman" panose="02020603050405020304" pitchFamily="18" charset="0"/>
                          </a:rPr>
                        </m:ctrlPr>
                      </m:accPr>
                      <m:e>
                        <m:r>
                          <m:rPr>
                            <m:sty m:val="p"/>
                          </m:rPr>
                          <a:rPr lang="el-GR" sz="2800" dirty="0">
                            <a:solidFill>
                              <a:srgbClr val="C00000"/>
                            </a:solidFill>
                            <a:latin typeface="Cambria Math" panose="02040503050406030204" pitchFamily="18" charset="0"/>
                            <a:cs typeface="Times New Roman" panose="02020603050405020304" pitchFamily="18" charset="0"/>
                          </a:rPr>
                          <m:t>Λ</m:t>
                        </m:r>
                      </m:e>
                    </m:acc>
                  </m:oMath>
                </a14:m>
                <a:r>
                  <a:rPr lang="el-GR" sz="2800" dirty="0">
                    <a:solidFill>
                      <a:srgbClr val="C00000"/>
                    </a:solidFill>
                    <a:cs typeface="Times New Roman" panose="02020603050405020304" pitchFamily="18" charset="0"/>
                  </a:rPr>
                  <a:t> </a:t>
                </a:r>
                <a14:m>
                  <m:oMath xmlns:m="http://schemas.openxmlformats.org/officeDocument/2006/math">
                    <m:sSup>
                      <m:sSupPr>
                        <m:ctrlPr>
                          <a:rPr lang="en-US" sz="2800" i="1" dirty="0">
                            <a:solidFill>
                              <a:srgbClr val="C00000"/>
                            </a:solidFill>
                            <a:latin typeface="Cambria Math" panose="02040503050406030204" pitchFamily="18" charset="0"/>
                            <a:cs typeface="Times New Roman" panose="02020603050405020304" pitchFamily="18" charset="0"/>
                          </a:rPr>
                        </m:ctrlPr>
                      </m:sSupPr>
                      <m:e>
                        <m:acc>
                          <m:accPr>
                            <m:chr m:val="̂"/>
                            <m:ctrlPr>
                              <a:rPr lang="en-US" sz="2800" i="1" dirty="0">
                                <a:solidFill>
                                  <a:srgbClr val="C00000"/>
                                </a:solidFill>
                                <a:latin typeface="Cambria Math" panose="02040503050406030204" pitchFamily="18" charset="0"/>
                                <a:cs typeface="Times New Roman" panose="02020603050405020304" pitchFamily="18" charset="0"/>
                              </a:rPr>
                            </m:ctrlPr>
                          </m:accPr>
                          <m:e>
                            <m:r>
                              <m:rPr>
                                <m:sty m:val="p"/>
                              </m:rPr>
                              <a:rPr lang="el-GR" sz="2800" dirty="0">
                                <a:solidFill>
                                  <a:srgbClr val="C00000"/>
                                </a:solidFill>
                                <a:latin typeface="Cambria Math" panose="02040503050406030204" pitchFamily="18" charset="0"/>
                                <a:cs typeface="Times New Roman" panose="02020603050405020304" pitchFamily="18" charset="0"/>
                              </a:rPr>
                              <m:t>Λ</m:t>
                            </m:r>
                          </m:e>
                        </m:acc>
                      </m:e>
                      <m:sup>
                        <m:r>
                          <m:rPr>
                            <m:sty m:val="p"/>
                          </m:rPr>
                          <a:rPr lang="en-US" sz="2800" dirty="0">
                            <a:solidFill>
                              <a:srgbClr val="C00000"/>
                            </a:solidFill>
                            <a:latin typeface="Cambria Math" panose="02040503050406030204" pitchFamily="18" charset="0"/>
                            <a:cs typeface="Times New Roman" panose="02020603050405020304" pitchFamily="18" charset="0"/>
                          </a:rPr>
                          <m:t>T</m:t>
                        </m:r>
                      </m:sup>
                    </m:sSup>
                    <m:r>
                      <a:rPr lang="en-US" sz="2800" b="0" i="1" dirty="0" smtClean="0">
                        <a:solidFill>
                          <a:srgbClr val="C00000"/>
                        </a:solidFill>
                        <a:latin typeface="Cambria Math" panose="02040503050406030204" pitchFamily="18" charset="0"/>
                        <a:cs typeface="Times New Roman" panose="02020603050405020304" pitchFamily="18" charset="0"/>
                      </a:rPr>
                      <m:t>−</m:t>
                    </m:r>
                    <m:acc>
                      <m:accPr>
                        <m:chr m:val="̂"/>
                        <m:ctrlPr>
                          <a:rPr lang="en-US" sz="2800" i="1" dirty="0">
                            <a:solidFill>
                              <a:srgbClr val="C00000"/>
                            </a:solidFill>
                            <a:latin typeface="Cambria Math" panose="02040503050406030204" pitchFamily="18" charset="0"/>
                            <a:cs typeface="Times New Roman" panose="02020603050405020304" pitchFamily="18" charset="0"/>
                          </a:rPr>
                        </m:ctrlPr>
                      </m:accPr>
                      <m:e>
                        <m:r>
                          <a:rPr lang="az-Cyrl-AZ" sz="2800" i="1" dirty="0" smtClean="0">
                            <a:solidFill>
                              <a:srgbClr val="C00000"/>
                            </a:solidFill>
                            <a:latin typeface="Cambria Math" panose="02040503050406030204" pitchFamily="18" charset="0"/>
                            <a:cs typeface="Times New Roman" panose="02020603050405020304" pitchFamily="18" charset="0"/>
                          </a:rPr>
                          <m:t>ѱ</m:t>
                        </m:r>
                      </m:e>
                    </m:acc>
                    <m:r>
                      <a:rPr lang="en-US" sz="2800" b="0" i="1" dirty="0" smtClean="0">
                        <a:solidFill>
                          <a:srgbClr val="C00000"/>
                        </a:solidFill>
                        <a:latin typeface="Cambria Math" panose="02040503050406030204" pitchFamily="18" charset="0"/>
                        <a:cs typeface="Times New Roman" panose="02020603050405020304" pitchFamily="18" charset="0"/>
                      </a:rPr>
                      <m:t>=</m:t>
                    </m:r>
                  </m:oMath>
                </a14:m>
                <a:endParaRPr lang="en-US" sz="2800" dirty="0"/>
              </a:p>
              <a:p>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366671" y="4125693"/>
                <a:ext cx="5694957" cy="968470"/>
              </a:xfrm>
              <a:prstGeom prst="rect">
                <a:avLst/>
              </a:prstGeom>
              <a:blipFill rotWithShape="0">
                <a:blip r:embed="rId4"/>
                <a:stretch>
                  <a:fillRect l="-2141" t="-6289"/>
                </a:stretch>
              </a:blipFill>
            </p:spPr>
            <p:txBody>
              <a:bodyPr/>
              <a:lstStyle/>
              <a:p>
                <a:r>
                  <a:rPr lang="en-US">
                    <a:noFill/>
                  </a:rPr>
                  <a:t> </a:t>
                </a:r>
              </a:p>
            </p:txBody>
          </p:sp>
        </mc:Fallback>
      </mc:AlternateContent>
    </p:spTree>
    <p:extLst>
      <p:ext uri="{BB962C8B-B14F-4D97-AF65-F5344CB8AC3E}">
        <p14:creationId xmlns:p14="http://schemas.microsoft.com/office/powerpoint/2010/main" val="1843646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454709410"/>
                  </p:ext>
                </p:extLst>
              </p:nvPr>
            </p:nvGraphicFramePr>
            <p:xfrm>
              <a:off x="2761381" y="176644"/>
              <a:ext cx="6077554" cy="2936274"/>
            </p:xfrm>
            <a:graphic>
              <a:graphicData uri="http://schemas.openxmlformats.org/drawingml/2006/table">
                <a:tbl>
                  <a:tblPr firstRow="1" firstCol="1" bandRow="1"/>
                  <a:tblGrid>
                    <a:gridCol w="1828802"/>
                    <a:gridCol w="1159785"/>
                    <a:gridCol w="1632496"/>
                    <a:gridCol w="1456471"/>
                  </a:tblGrid>
                  <a:tr h="207996">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667854">
                    <a:tc vMerge="1">
                      <a:txBody>
                        <a:bodyPr/>
                        <a:lstStyle/>
                        <a:p>
                          <a:endParaRPr lang="en-US"/>
                        </a:p>
                      </a:txBody>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 </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454709410"/>
                  </p:ext>
                </p:extLst>
              </p:nvPr>
            </p:nvGraphicFramePr>
            <p:xfrm>
              <a:off x="2761381" y="176644"/>
              <a:ext cx="6077554" cy="2866549"/>
            </p:xfrm>
            <a:graphic>
              <a:graphicData uri="http://schemas.openxmlformats.org/drawingml/2006/table">
                <a:tbl>
                  <a:tblPr firstRow="1" firstCol="1" bandRow="1"/>
                  <a:tblGrid>
                    <a:gridCol w="1828802"/>
                    <a:gridCol w="1159785"/>
                    <a:gridCol w="1632496"/>
                    <a:gridCol w="1456471"/>
                  </a:tblGrid>
                  <a:tr h="249301">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802894">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57592" t="-37879" r="-267016" b="-241667"/>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3582" t="-37879" r="-90299" b="-241667"/>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992" t="-37879" r="-1255" b="-241667"/>
                          </a:stretch>
                        </a:blipFill>
                      </a:tcPr>
                    </a:tc>
                  </a:tr>
                  <a:tr h="249301">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0223">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171448" y="3252103"/>
                <a:ext cx="12192000" cy="2308324"/>
              </a:xfrm>
              <a:prstGeom prst="rect">
                <a:avLst/>
              </a:prstGeom>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SimSun" panose="02010600030101010101" pitchFamily="2" charset="-122"/>
                        <a:cs typeface="Times New Roman" panose="02020603050405020304" pitchFamily="18" charset="0"/>
                      </a:rPr>
                      <m:t>𝐶𝑜𝑣</m:t>
                    </m:r>
                    <m:d>
                      <m:dPr>
                        <m:ctrlPr>
                          <a:rPr lang="en-US" sz="2400" i="1">
                            <a:latin typeface="Cambria Math" panose="02040503050406030204" pitchFamily="18" charset="0"/>
                            <a:ea typeface="SimSun" panose="02010600030101010101" pitchFamily="2" charset="-122"/>
                            <a:cs typeface="Times New Roman" panose="02020603050405020304" pitchFamily="18" charset="0"/>
                          </a:rPr>
                        </m:ctrlPr>
                      </m:dPr>
                      <m:e>
                        <m:r>
                          <a:rPr lang="en-US" sz="2400" i="1">
                            <a:latin typeface="Cambria Math" panose="02040503050406030204" pitchFamily="18" charset="0"/>
                            <a:ea typeface="SimSun" panose="02010600030101010101" pitchFamily="2" charset="-122"/>
                            <a:cs typeface="Times New Roman" panose="02020603050405020304" pitchFamily="18" charset="0"/>
                          </a:rPr>
                          <m:t>𝐽𝑃</m:t>
                        </m:r>
                        <m:r>
                          <a:rPr lang="en-US" sz="24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𝑓</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sz="2400" i="1">
                        <a:latin typeface="Cambria Math" panose="02040503050406030204" pitchFamily="18" charset="0"/>
                        <a:ea typeface="SimSun" panose="02010600030101010101" pitchFamily="2" charset="-122"/>
                        <a:cs typeface="Times New Roman" panose="02020603050405020304" pitchFamily="18" charset="0"/>
                      </a:rPr>
                      <m:t>=0.731, </m:t>
                    </m:r>
                    <m:r>
                      <a:rPr lang="en-US" sz="2400" i="1">
                        <a:latin typeface="Cambria Math" panose="02040503050406030204" pitchFamily="18" charset="0"/>
                        <a:ea typeface="SimSun" panose="02010600030101010101" pitchFamily="2" charset="-122"/>
                        <a:cs typeface="Times New Roman" panose="02020603050405020304" pitchFamily="18" charset="0"/>
                      </a:rPr>
                      <m:t>𝑐𝑜𝑣</m:t>
                    </m:r>
                    <m:d>
                      <m:dPr>
                        <m:ctrlPr>
                          <a:rPr lang="en-US" sz="2400" i="1">
                            <a:latin typeface="Cambria Math" panose="02040503050406030204" pitchFamily="18" charset="0"/>
                            <a:ea typeface="SimSun" panose="02010600030101010101" pitchFamily="2" charset="-122"/>
                            <a:cs typeface="Times New Roman" panose="02020603050405020304" pitchFamily="18" charset="0"/>
                          </a:rPr>
                        </m:ctrlPr>
                      </m:dPr>
                      <m:e>
                        <m:r>
                          <a:rPr lang="en-US" sz="2400" i="1">
                            <a:latin typeface="Cambria Math" panose="02040503050406030204" pitchFamily="18" charset="0"/>
                            <a:ea typeface="SimSun" panose="02010600030101010101" pitchFamily="2" charset="-122"/>
                            <a:cs typeface="Times New Roman" panose="02020603050405020304" pitchFamily="18" charset="0"/>
                          </a:rPr>
                          <m:t>𝐶𝐵</m:t>
                        </m:r>
                        <m:r>
                          <a:rPr lang="en-US" sz="24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𝑓</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sz="2400" i="1">
                        <a:latin typeface="Cambria Math" panose="02040503050406030204" pitchFamily="18" charset="0"/>
                        <a:ea typeface="SimSun" panose="02010600030101010101" pitchFamily="2" charset="-122"/>
                        <a:cs typeface="Times New Roman" panose="02020603050405020304" pitchFamily="18" charset="0"/>
                      </a:rPr>
                      <m:t>=0.831, </m:t>
                    </m:r>
                    <m:r>
                      <m:rPr>
                        <m:sty m:val="p"/>
                      </m:rPr>
                      <a:rPr lang="en-US" sz="2400" i="0">
                        <a:latin typeface="Cambria Math" panose="02040503050406030204" pitchFamily="18" charset="0"/>
                        <a:ea typeface="SimSun" panose="02010600030101010101" pitchFamily="2" charset="-122"/>
                        <a:cs typeface="Times New Roman" panose="02020603050405020304" pitchFamily="18" charset="0"/>
                      </a:rPr>
                      <m:t>and</m:t>
                    </m:r>
                    <m:r>
                      <a:rPr lang="en-US" sz="2400" i="1">
                        <a:latin typeface="Cambria Math" panose="02040503050406030204" pitchFamily="18" charset="0"/>
                        <a:ea typeface="SimSun" panose="02010600030101010101" pitchFamily="2" charset="-122"/>
                        <a:cs typeface="Times New Roman" panose="02020603050405020304" pitchFamily="18" charset="0"/>
                      </a:rPr>
                      <m:t> </m:t>
                    </m:r>
                    <m:r>
                      <a:rPr lang="en-US" sz="2400" i="1">
                        <a:latin typeface="Cambria Math" panose="02040503050406030204" pitchFamily="18" charset="0"/>
                        <a:ea typeface="SimSun" panose="02010600030101010101" pitchFamily="2" charset="-122"/>
                        <a:cs typeface="Times New Roman" panose="02020603050405020304" pitchFamily="18" charset="0"/>
                      </a:rPr>
                      <m:t>𝑐𝑜𝑣</m:t>
                    </m:r>
                    <m:d>
                      <m:dPr>
                        <m:ctrlPr>
                          <a:rPr lang="en-US" sz="2400" i="1">
                            <a:latin typeface="Cambria Math" panose="02040503050406030204" pitchFamily="18" charset="0"/>
                            <a:ea typeface="SimSun" panose="02010600030101010101" pitchFamily="2" charset="-122"/>
                            <a:cs typeface="Times New Roman" panose="02020603050405020304" pitchFamily="18" charset="0"/>
                          </a:rPr>
                        </m:ctrlPr>
                      </m:dPr>
                      <m:e>
                        <m:r>
                          <a:rPr lang="en-US" sz="2400" i="1">
                            <a:latin typeface="Cambria Math" panose="02040503050406030204" pitchFamily="18" charset="0"/>
                            <a:ea typeface="SimSun" panose="02010600030101010101" pitchFamily="2" charset="-122"/>
                            <a:cs typeface="Times New Roman" panose="02020603050405020304" pitchFamily="18" charset="0"/>
                          </a:rPr>
                          <m:t>𝑊𝐹</m:t>
                        </m:r>
                        <m:r>
                          <a:rPr lang="en-US" sz="24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𝑓</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1</m:t>
                            </m:r>
                          </m:sub>
                        </m:sSub>
                      </m:e>
                    </m:d>
                    <m:r>
                      <a:rPr lang="en-US" sz="2400" i="1">
                        <a:latin typeface="Cambria Math" panose="02040503050406030204" pitchFamily="18" charset="0"/>
                        <a:ea typeface="SimSun" panose="02010600030101010101" pitchFamily="2" charset="-122"/>
                        <a:cs typeface="Times New Roman" panose="02020603050405020304" pitchFamily="18" charset="0"/>
                      </a:rPr>
                      <m:t>=0.726</m:t>
                    </m:r>
                  </m:oMath>
                </a14:m>
                <a:r>
                  <a:rPr lang="en-US" sz="2400" dirty="0" smtClean="0">
                    <a:latin typeface="Times New Roman" panose="02020603050405020304" pitchFamily="18" charset="0"/>
                    <a:ea typeface="SimSun" panose="02010600030101010101" pitchFamily="2" charset="-122"/>
                    <a:cs typeface="Times New Roman" panose="02020603050405020304" pitchFamily="18" charset="0"/>
                  </a:rPr>
                  <a:t>. </a:t>
                </a:r>
              </a:p>
              <a:p>
                <a:pPr marL="342900" indent="-342900">
                  <a:lnSpc>
                    <a:spcPct val="150000"/>
                  </a:lnSpc>
                  <a:buFont typeface="Arial" panose="020B0604020202020204" pitchFamily="34" charset="0"/>
                  <a:buChar char="•"/>
                </a:pPr>
                <a:r>
                  <a:rPr lang="en-US" sz="24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Factor 1</a:t>
                </a:r>
                <a:r>
                  <a:rPr lang="en-US" sz="2400" dirty="0" smtClean="0">
                    <a:latin typeface="Times New Roman" panose="02020603050405020304" pitchFamily="18" charset="0"/>
                    <a:ea typeface="SimSun" panose="02010600030101010101" pitchFamily="2" charset="-122"/>
                    <a:cs typeface="Times New Roman" panose="02020603050405020304" pitchFamily="18" charset="0"/>
                  </a:rPr>
                  <a:t> represents </a:t>
                </a:r>
                <a:r>
                  <a:rPr lang="en-US"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general economic conditions </a:t>
                </a:r>
                <a:r>
                  <a:rPr lang="en-US" sz="2400" dirty="0">
                    <a:latin typeface="Times New Roman" panose="02020603050405020304" pitchFamily="18" charset="0"/>
                    <a:ea typeface="SimSun" panose="02010600030101010101" pitchFamily="2" charset="-122"/>
                    <a:cs typeface="Times New Roman" panose="02020603050405020304" pitchFamily="18" charset="0"/>
                  </a:rPr>
                  <a:t>and might be called a </a:t>
                </a:r>
                <a:r>
                  <a:rPr lang="en-US"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market factor</a:t>
                </a:r>
                <a:r>
                  <a:rPr lang="en-US" sz="2400" dirty="0">
                    <a:latin typeface="Times New Roman" panose="02020603050405020304" pitchFamily="18" charset="0"/>
                    <a:ea typeface="SimSun" panose="02010600030101010101" pitchFamily="2" charset="-122"/>
                    <a:cs typeface="Times New Roman" panose="02020603050405020304" pitchFamily="18" charset="0"/>
                  </a:rPr>
                  <a:t>. All of the stocks load highly on this factor, and the loadings are about equal. </a:t>
                </a:r>
                <a:endParaRPr lang="en-US" sz="2400" dirty="0" smtClean="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sz="2400" dirty="0" smtClean="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71448" y="3252103"/>
                <a:ext cx="12192000" cy="2308324"/>
              </a:xfrm>
              <a:prstGeom prst="rect">
                <a:avLst/>
              </a:prstGeom>
              <a:blipFill rotWithShape="0">
                <a:blip r:embed="rId3"/>
                <a:stretch>
                  <a:fillRect l="-650" r="-550"/>
                </a:stretch>
              </a:blipFill>
            </p:spPr>
            <p:txBody>
              <a:bodyPr/>
              <a:lstStyle/>
              <a:p>
                <a:r>
                  <a:rPr lang="en-US">
                    <a:noFill/>
                  </a:rPr>
                  <a:t> </a:t>
                </a:r>
              </a:p>
            </p:txBody>
          </p:sp>
        </mc:Fallback>
      </mc:AlternateContent>
    </p:spTree>
    <p:extLst>
      <p:ext uri="{BB962C8B-B14F-4D97-AF65-F5344CB8AC3E}">
        <p14:creationId xmlns:p14="http://schemas.microsoft.com/office/powerpoint/2010/main" val="331824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23825646"/>
                  </p:ext>
                </p:extLst>
              </p:nvPr>
            </p:nvGraphicFramePr>
            <p:xfrm>
              <a:off x="2005445" y="176646"/>
              <a:ext cx="6706203" cy="2757810"/>
            </p:xfrm>
            <a:graphic>
              <a:graphicData uri="http://schemas.openxmlformats.org/drawingml/2006/table">
                <a:tbl>
                  <a:tblPr firstRow="1" firstCol="1" bandRow="1"/>
                  <a:tblGrid>
                    <a:gridCol w="2017969"/>
                    <a:gridCol w="1279751"/>
                    <a:gridCol w="1801358"/>
                    <a:gridCol w="1607125"/>
                  </a:tblGrid>
                  <a:tr h="207996">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667854">
                    <a:tc vMerge="1">
                      <a:txBody>
                        <a:bodyPr/>
                        <a:lstStyle/>
                        <a:p>
                          <a:endParaRPr lang="en-US"/>
                        </a:p>
                      </a:txBody>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 </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23825646"/>
                  </p:ext>
                </p:extLst>
              </p:nvPr>
            </p:nvGraphicFramePr>
            <p:xfrm>
              <a:off x="2005445" y="176646"/>
              <a:ext cx="6706203" cy="2757810"/>
            </p:xfrm>
            <a:graphic>
              <a:graphicData uri="http://schemas.openxmlformats.org/drawingml/2006/table">
                <a:tbl>
                  <a:tblPr firstRow="1" firstCol="1" bandRow="1"/>
                  <a:tblGrid>
                    <a:gridCol w="2017969"/>
                    <a:gridCol w="1279751"/>
                    <a:gridCol w="1801358"/>
                    <a:gridCol w="1607125"/>
                  </a:tblGrid>
                  <a:tr h="260922">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791909">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58571" t="-40000" r="-267619" b="-218462"/>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3446" t="-40000" r="-89865" b="-218462"/>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803" t="-40000" r="-758" b="-218462"/>
                          </a:stretch>
                        </a:blipFill>
                      </a:tcPr>
                    </a:tc>
                  </a:tr>
                  <a:tr h="260922">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0" y="3200148"/>
                <a:ext cx="12192000" cy="2241960"/>
              </a:xfrm>
              <a:prstGeom prst="rect">
                <a:avLst/>
              </a:prstGeom>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r>
                      <a:rPr lang="en-US" sz="2400" i="1" smtClean="0">
                        <a:latin typeface="Cambria Math" panose="02040503050406030204" pitchFamily="18" charset="0"/>
                        <a:ea typeface="SimSun" panose="02010600030101010101" pitchFamily="2" charset="-122"/>
                        <a:cs typeface="Times New Roman" panose="02020603050405020304" pitchFamily="18" charset="0"/>
                      </a:rPr>
                      <m:t>𝐶𝑜𝑣</m:t>
                    </m:r>
                    <m:d>
                      <m:dPr>
                        <m:ctrlPr>
                          <a:rPr lang="en-US" sz="2400" i="1">
                            <a:latin typeface="Cambria Math" panose="02040503050406030204" pitchFamily="18" charset="0"/>
                            <a:ea typeface="SimSun" panose="02010600030101010101" pitchFamily="2" charset="-122"/>
                            <a:cs typeface="Times New Roman" panose="02020603050405020304" pitchFamily="18" charset="0"/>
                          </a:rPr>
                        </m:ctrlPr>
                      </m:dPr>
                      <m:e>
                        <m:r>
                          <a:rPr lang="en-US" sz="2400" b="0" i="1" smtClean="0">
                            <a:latin typeface="Cambria Math" panose="02040503050406030204" pitchFamily="18" charset="0"/>
                            <a:ea typeface="SimSun" panose="02010600030101010101" pitchFamily="2" charset="-122"/>
                            <a:cs typeface="Times New Roman" panose="02020603050405020304" pitchFamily="18" charset="0"/>
                          </a:rPr>
                          <m:t>𝑅𝐷𝑆</m:t>
                        </m:r>
                        <m:r>
                          <a:rPr lang="en-US" sz="24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𝑓</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2</m:t>
                            </m:r>
                          </m:sub>
                        </m:sSub>
                      </m:e>
                    </m:d>
                    <m:r>
                      <a:rPr lang="en-US" sz="2400" i="1">
                        <a:latin typeface="Cambria Math" panose="02040503050406030204" pitchFamily="18" charset="0"/>
                        <a:ea typeface="SimSun" panose="02010600030101010101" pitchFamily="2" charset="-122"/>
                        <a:cs typeface="Times New Roman" panose="02020603050405020304" pitchFamily="18" charset="0"/>
                      </a:rPr>
                      <m:t>=0.</m:t>
                    </m:r>
                    <m:r>
                      <a:rPr lang="en-US" sz="2400" b="0" i="1" smtClean="0">
                        <a:latin typeface="Cambria Math" panose="02040503050406030204" pitchFamily="18" charset="0"/>
                        <a:ea typeface="SimSun" panose="02010600030101010101" pitchFamily="2" charset="-122"/>
                        <a:cs typeface="Times New Roman" panose="02020603050405020304" pitchFamily="18" charset="0"/>
                      </a:rPr>
                      <m:t>694</m:t>
                    </m:r>
                    <m:r>
                      <a:rPr lang="en-US" sz="2400" i="1">
                        <a:latin typeface="Cambria Math" panose="02040503050406030204" pitchFamily="18" charset="0"/>
                        <a:ea typeface="SimSun" panose="02010600030101010101" pitchFamily="2" charset="-122"/>
                        <a:cs typeface="Times New Roman" panose="02020603050405020304" pitchFamily="18" charset="0"/>
                      </a:rPr>
                      <m:t>, </m:t>
                    </m:r>
                    <m:r>
                      <a:rPr lang="en-US" sz="2400" i="1">
                        <a:latin typeface="Cambria Math" panose="02040503050406030204" pitchFamily="18" charset="0"/>
                        <a:ea typeface="SimSun" panose="02010600030101010101" pitchFamily="2" charset="-122"/>
                        <a:cs typeface="Times New Roman" panose="02020603050405020304" pitchFamily="18" charset="0"/>
                      </a:rPr>
                      <m:t>𝑐𝑜𝑣</m:t>
                    </m:r>
                    <m:d>
                      <m:dPr>
                        <m:ctrlPr>
                          <a:rPr lang="en-US" sz="2400" i="1">
                            <a:latin typeface="Cambria Math" panose="02040503050406030204" pitchFamily="18" charset="0"/>
                            <a:ea typeface="SimSun" panose="02010600030101010101" pitchFamily="2" charset="-122"/>
                            <a:cs typeface="Times New Roman" panose="02020603050405020304" pitchFamily="18" charset="0"/>
                          </a:rPr>
                        </m:ctrlPr>
                      </m:dPr>
                      <m:e>
                        <m:r>
                          <a:rPr lang="en-US" sz="2400" b="0" i="1" smtClean="0">
                            <a:latin typeface="Cambria Math" panose="02040503050406030204" pitchFamily="18" charset="0"/>
                            <a:ea typeface="SimSun" panose="02010600030101010101" pitchFamily="2" charset="-122"/>
                            <a:cs typeface="Times New Roman" panose="02020603050405020304" pitchFamily="18" charset="0"/>
                          </a:rPr>
                          <m:t>𝐸𝑀</m:t>
                        </m:r>
                        <m:r>
                          <a:rPr lang="en-US" sz="2400" i="1">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400" b="0" i="1" smtClean="0">
                                <a:latin typeface="Cambria Math" panose="02040503050406030204" pitchFamily="18" charset="0"/>
                                <a:ea typeface="SimSun" panose="02010600030101010101" pitchFamily="2" charset="-122"/>
                                <a:cs typeface="Times New Roman" panose="02020603050405020304" pitchFamily="18" charset="0"/>
                              </a:rPr>
                            </m:ctrlPr>
                          </m:sSubPr>
                          <m:e>
                            <m:r>
                              <a:rPr lang="en-US" sz="2400" i="1">
                                <a:latin typeface="Cambria Math" panose="02040503050406030204" pitchFamily="18" charset="0"/>
                                <a:ea typeface="SimSun" panose="02010600030101010101" pitchFamily="2" charset="-122"/>
                                <a:cs typeface="Times New Roman" panose="02020603050405020304" pitchFamily="18" charset="0"/>
                              </a:rPr>
                              <m:t>𝑓</m:t>
                            </m:r>
                          </m:e>
                          <m:sub>
                            <m:r>
                              <a:rPr lang="en-US" sz="2400" b="0" i="1" smtClean="0">
                                <a:latin typeface="Cambria Math" panose="02040503050406030204" pitchFamily="18" charset="0"/>
                                <a:ea typeface="SimSun" panose="02010600030101010101" pitchFamily="2" charset="-122"/>
                                <a:cs typeface="Times New Roman" panose="02020603050405020304" pitchFamily="18" charset="0"/>
                              </a:rPr>
                              <m:t>2</m:t>
                            </m:r>
                          </m:sub>
                        </m:sSub>
                      </m:e>
                    </m:d>
                    <m:r>
                      <a:rPr lang="en-US" sz="2400" i="1">
                        <a:latin typeface="Cambria Math" panose="02040503050406030204" pitchFamily="18" charset="0"/>
                        <a:ea typeface="SimSun" panose="02010600030101010101" pitchFamily="2" charset="-122"/>
                        <a:cs typeface="Times New Roman" panose="02020603050405020304" pitchFamily="18" charset="0"/>
                      </a:rPr>
                      <m:t>=0.</m:t>
                    </m:r>
                    <m:r>
                      <a:rPr lang="en-US" sz="2400" b="0" i="1" smtClean="0">
                        <a:latin typeface="Cambria Math" panose="02040503050406030204" pitchFamily="18" charset="0"/>
                        <a:ea typeface="SimSun" panose="02010600030101010101" pitchFamily="2" charset="-122"/>
                        <a:cs typeface="Times New Roman" panose="02020603050405020304" pitchFamily="18" charset="0"/>
                      </a:rPr>
                      <m:t>719</m:t>
                    </m:r>
                  </m:oMath>
                </a14:m>
                <a:r>
                  <a:rPr lang="en-US" sz="2400" dirty="0">
                    <a:latin typeface="Times New Roman" panose="02020603050405020304" pitchFamily="18" charset="0"/>
                    <a:ea typeface="SimSun" panose="02010600030101010101" pitchFamily="2" charset="-122"/>
                    <a:cs typeface="Times New Roman" panose="02020603050405020304" pitchFamily="18" charset="0"/>
                  </a:rPr>
                  <a:t>. </a:t>
                </a:r>
                <a:endParaRPr lang="en-US" sz="2400" dirty="0" smtClean="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sz="24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Factor 2 </a:t>
                </a:r>
                <a:r>
                  <a:rPr lang="en-US" sz="2400" dirty="0" smtClean="0">
                    <a:latin typeface="Times New Roman" panose="02020603050405020304" pitchFamily="18" charset="0"/>
                    <a:cs typeface="Times New Roman" panose="02020603050405020304" pitchFamily="18" charset="0"/>
                  </a:rPr>
                  <a:t>contrasts </a:t>
                </a:r>
                <a:r>
                  <a:rPr lang="en-US" sz="2400" dirty="0">
                    <a:latin typeface="Times New Roman" panose="02020603050405020304" pitchFamily="18" charset="0"/>
                    <a:cs typeface="Times New Roman" panose="02020603050405020304" pitchFamily="18" charset="0"/>
                  </a:rPr>
                  <a:t>the </a:t>
                </a:r>
                <a:r>
                  <a:rPr lang="en-US" sz="2400" dirty="0">
                    <a:solidFill>
                      <a:srgbClr val="0070C0"/>
                    </a:solidFill>
                    <a:latin typeface="Times New Roman" panose="02020603050405020304" pitchFamily="18" charset="0"/>
                    <a:cs typeface="Times New Roman" panose="02020603050405020304" pitchFamily="18" charset="0"/>
                  </a:rPr>
                  <a:t>banking stocks </a:t>
                </a:r>
                <a:r>
                  <a:rPr lang="en-US" sz="2400" dirty="0">
                    <a:latin typeface="Times New Roman" panose="02020603050405020304" pitchFamily="18" charset="0"/>
                    <a:cs typeface="Times New Roman" panose="02020603050405020304" pitchFamily="18" charset="0"/>
                  </a:rPr>
                  <a:t>with </a:t>
                </a:r>
                <a:r>
                  <a:rPr lang="en-US" sz="2400" dirty="0" smtClean="0">
                    <a:solidFill>
                      <a:srgbClr val="0070C0"/>
                    </a:solidFill>
                    <a:latin typeface="Times New Roman" panose="02020603050405020304" pitchFamily="18" charset="0"/>
                    <a:cs typeface="Times New Roman" panose="02020603050405020304" pitchFamily="18" charset="0"/>
                  </a:rPr>
                  <a:t>the </a:t>
                </a:r>
                <a:r>
                  <a:rPr lang="en-US" sz="2400" dirty="0">
                    <a:solidFill>
                      <a:srgbClr val="0070C0"/>
                    </a:solidFill>
                    <a:latin typeface="Times New Roman" panose="02020603050405020304" pitchFamily="18" charset="0"/>
                    <a:cs typeface="Times New Roman" panose="02020603050405020304" pitchFamily="18" charset="0"/>
                  </a:rPr>
                  <a:t>oil stocks</a:t>
                </a:r>
                <a:r>
                  <a:rPr lang="en-US" sz="2400" dirty="0">
                    <a:latin typeface="Times New Roman" panose="02020603050405020304" pitchFamily="18" charset="0"/>
                    <a:cs typeface="Times New Roman" panose="02020603050405020304" pitchFamily="18" charset="0"/>
                  </a:rPr>
                  <a:t>. The banks having relatively </a:t>
                </a:r>
                <a:r>
                  <a:rPr lang="en-US" sz="2400" dirty="0" smtClean="0">
                    <a:latin typeface="Times New Roman" panose="02020603050405020304" pitchFamily="18" charset="0"/>
                    <a:cs typeface="Times New Roman" panose="02020603050405020304" pitchFamily="18" charset="0"/>
                  </a:rPr>
                  <a:t>large </a:t>
                </a:r>
                <a:r>
                  <a:rPr lang="en-US" sz="2400" dirty="0">
                    <a:latin typeface="Times New Roman" panose="02020603050405020304" pitchFamily="18" charset="0"/>
                    <a:cs typeface="Times New Roman" panose="02020603050405020304" pitchFamily="18" charset="0"/>
                  </a:rPr>
                  <a:t>negative loadings, and the oils have large positive </a:t>
                </a:r>
                <a:r>
                  <a:rPr lang="en-US" sz="2400" dirty="0" smtClean="0">
                    <a:latin typeface="Times New Roman" panose="02020603050405020304" pitchFamily="18" charset="0"/>
                    <a:cs typeface="Times New Roman" panose="02020603050405020304" pitchFamily="18" charset="0"/>
                  </a:rPr>
                  <a:t>loadings, </a:t>
                </a:r>
                <a:r>
                  <a:rPr lang="en-US" sz="2400" dirty="0">
                    <a:latin typeface="Times New Roman" panose="02020603050405020304" pitchFamily="18" charset="0"/>
                    <a:cs typeface="Times New Roman" panose="02020603050405020304" pitchFamily="18" charset="0"/>
                  </a:rPr>
                  <a:t>on the factor. Thus, </a:t>
                </a:r>
                <a:r>
                  <a:rPr lang="en-US"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Factor 2</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seems to differentiate stocks in different industries and might be called an </a:t>
                </a:r>
                <a:r>
                  <a:rPr lang="en-US" sz="2400" dirty="0">
                    <a:solidFill>
                      <a:srgbClr val="0070C0"/>
                    </a:solidFill>
                    <a:latin typeface="Times New Roman" panose="02020603050405020304" pitchFamily="18" charset="0"/>
                    <a:cs typeface="Times New Roman" panose="02020603050405020304" pitchFamily="18" charset="0"/>
                  </a:rPr>
                  <a:t>industry factor</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3200148"/>
                <a:ext cx="12192000" cy="2241960"/>
              </a:xfrm>
              <a:prstGeom prst="rect">
                <a:avLst/>
              </a:prstGeom>
              <a:blipFill rotWithShape="0">
                <a:blip r:embed="rId3"/>
                <a:stretch>
                  <a:fillRect l="-650" r="-650" b="-5435"/>
                </a:stretch>
              </a:blipFill>
            </p:spPr>
            <p:txBody>
              <a:bodyPr/>
              <a:lstStyle/>
              <a:p>
                <a:r>
                  <a:rPr lang="en-US">
                    <a:noFill/>
                  </a:rPr>
                  <a:t> </a:t>
                </a:r>
              </a:p>
            </p:txBody>
          </p:sp>
        </mc:Fallback>
      </mc:AlternateContent>
    </p:spTree>
    <p:extLst>
      <p:ext uri="{BB962C8B-B14F-4D97-AF65-F5344CB8AC3E}">
        <p14:creationId xmlns:p14="http://schemas.microsoft.com/office/powerpoint/2010/main" val="4207961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288539341"/>
                  </p:ext>
                </p:extLst>
              </p:nvPr>
            </p:nvGraphicFramePr>
            <p:xfrm>
              <a:off x="148070" y="0"/>
              <a:ext cx="7219086" cy="2757810"/>
            </p:xfrm>
            <a:graphic>
              <a:graphicData uri="http://schemas.openxmlformats.org/drawingml/2006/table">
                <a:tbl>
                  <a:tblPr firstRow="1" firstCol="1" bandRow="1"/>
                  <a:tblGrid>
                    <a:gridCol w="2172302"/>
                    <a:gridCol w="1377624"/>
                    <a:gridCol w="1939124"/>
                    <a:gridCol w="1730036"/>
                  </a:tblGrid>
                  <a:tr h="207996">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667854">
                    <a:tc vMerge="1">
                      <a:txBody>
                        <a:bodyPr/>
                        <a:lstStyle/>
                        <a:p>
                          <a:endParaRPr lang="en-US"/>
                        </a:p>
                      </a:txBody>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 </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288539341"/>
                  </p:ext>
                </p:extLst>
              </p:nvPr>
            </p:nvGraphicFramePr>
            <p:xfrm>
              <a:off x="148070" y="0"/>
              <a:ext cx="7219086" cy="2699705"/>
            </p:xfrm>
            <a:graphic>
              <a:graphicData uri="http://schemas.openxmlformats.org/drawingml/2006/table">
                <a:tbl>
                  <a:tblPr firstRow="1" firstCol="1" bandRow="1"/>
                  <a:tblGrid>
                    <a:gridCol w="2172302"/>
                    <a:gridCol w="1377624"/>
                    <a:gridCol w="1939124"/>
                    <a:gridCol w="1730036"/>
                  </a:tblGrid>
                  <a:tr h="249301">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Two factor solution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791909">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58407" t="-38462" r="-267257" b="-211538"/>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3648" t="-38462" r="-89937" b="-211538"/>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606" t="-38462" r="-704" b="-211538"/>
                          </a:stretch>
                        </a:blipFill>
                      </a:tcPr>
                    </a:tc>
                  </a:tr>
                  <a:tr h="249301">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gn="ctr">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4" name="Rectangle 3"/>
              <p:cNvSpPr/>
              <p:nvPr/>
            </p:nvSpPr>
            <p:spPr>
              <a:xfrm>
                <a:off x="148070" y="3033894"/>
                <a:ext cx="12192000" cy="17912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To summarize, </a:t>
                </a:r>
                <a:r>
                  <a:rPr lang="en-US" sz="2400" dirty="0" smtClean="0">
                    <a:solidFill>
                      <a:srgbClr val="C00000"/>
                    </a:solidFill>
                    <a:latin typeface="Times New Roman" panose="02020603050405020304" pitchFamily="18" charset="0"/>
                    <a:cs typeface="Times New Roman" panose="02020603050405020304" pitchFamily="18" charset="0"/>
                  </a:rPr>
                  <a:t>rates of return </a:t>
                </a:r>
                <a:r>
                  <a:rPr lang="en-US" sz="2400" dirty="0" smtClean="0">
                    <a:latin typeface="Times New Roman" panose="02020603050405020304" pitchFamily="18" charset="0"/>
                    <a:cs typeface="Times New Roman" panose="02020603050405020304" pitchFamily="18" charset="0"/>
                  </a:rPr>
                  <a:t>appear to be determined by </a:t>
                </a:r>
                <a:r>
                  <a:rPr lang="en-US" sz="2400" dirty="0" smtClean="0">
                    <a:solidFill>
                      <a:srgbClr val="0070C0"/>
                    </a:solidFill>
                    <a:latin typeface="Times New Roman" panose="02020603050405020304" pitchFamily="18" charset="0"/>
                    <a:cs typeface="Times New Roman" panose="02020603050405020304" pitchFamily="18" charset="0"/>
                  </a:rPr>
                  <a:t>general market </a:t>
                </a:r>
                <a:r>
                  <a:rPr lang="en-US" sz="2400" dirty="0">
                    <a:solidFill>
                      <a:srgbClr val="0070C0"/>
                    </a:solidFill>
                    <a:latin typeface="Times New Roman" panose="02020603050405020304" pitchFamily="18" charset="0"/>
                    <a:cs typeface="Times New Roman" panose="02020603050405020304" pitchFamily="18" charset="0"/>
                  </a:rPr>
                  <a:t>(</a:t>
                </a:r>
                <a:r>
                  <a:rPr lang="en-US" sz="2400" dirty="0">
                    <a:solidFill>
                      <a:srgbClr val="C00000"/>
                    </a:solidFill>
                    <a:latin typeface="Times New Roman" panose="02020603050405020304" pitchFamily="18" charset="0"/>
                    <a:cs typeface="Times New Roman" panose="02020603050405020304" pitchFamily="18" charset="0"/>
                  </a:rPr>
                  <a:t>factor 1</a:t>
                </a:r>
                <a:r>
                  <a:rPr lang="en-US" sz="2400" dirty="0">
                    <a:solidFill>
                      <a:srgbClr val="0070C0"/>
                    </a:solidFill>
                    <a:latin typeface="Times New Roman" panose="02020603050405020304" pitchFamily="18" charset="0"/>
                    <a:cs typeface="Times New Roman" panose="02020603050405020304" pitchFamily="18" charset="0"/>
                  </a:rPr>
                  <a:t>) conditions </a:t>
                </a:r>
                <a:r>
                  <a:rPr lang="en-US" sz="2400" dirty="0" smtClean="0">
                    <a:solidFill>
                      <a:srgbClr val="0070C0"/>
                    </a:solidFill>
                    <a:latin typeface="Times New Roman" panose="02020603050405020304" pitchFamily="18" charset="0"/>
                    <a:cs typeface="Times New Roman" panose="02020603050405020304" pitchFamily="18" charset="0"/>
                  </a:rPr>
                  <a:t>and </a:t>
                </a:r>
                <a:r>
                  <a:rPr lang="en-US" sz="2400" dirty="0">
                    <a:solidFill>
                      <a:srgbClr val="0070C0"/>
                    </a:solidFill>
                    <a:latin typeface="Times New Roman" panose="02020603050405020304" pitchFamily="18" charset="0"/>
                    <a:cs typeface="Times New Roman" panose="02020603050405020304" pitchFamily="18" charset="0"/>
                  </a:rPr>
                  <a:t>activities (</a:t>
                </a:r>
                <a:r>
                  <a:rPr lang="en-US" sz="2400" dirty="0">
                    <a:solidFill>
                      <a:srgbClr val="C00000"/>
                    </a:solidFill>
                    <a:latin typeface="Times New Roman" panose="02020603050405020304" pitchFamily="18" charset="0"/>
                    <a:cs typeface="Times New Roman" panose="02020603050405020304" pitchFamily="18" charset="0"/>
                  </a:rPr>
                  <a:t>factor </a:t>
                </a:r>
                <a:r>
                  <a:rPr lang="en-US" sz="2400" dirty="0" smtClean="0">
                    <a:solidFill>
                      <a:srgbClr val="C00000"/>
                    </a:solidFill>
                    <a:latin typeface="Times New Roman" panose="02020603050405020304" pitchFamily="18" charset="0"/>
                    <a:cs typeface="Times New Roman" panose="02020603050405020304" pitchFamily="18" charset="0"/>
                  </a:rPr>
                  <a:t>2</a:t>
                </a:r>
                <a:r>
                  <a:rPr lang="en-US" sz="2400" dirty="0" smtClean="0">
                    <a:solidFill>
                      <a:srgbClr val="0070C0"/>
                    </a:solidFill>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that </a:t>
                </a:r>
                <a:r>
                  <a:rPr lang="en-US" sz="2400" dirty="0" smtClean="0">
                    <a:solidFill>
                      <a:srgbClr val="0070C0"/>
                    </a:solidFill>
                    <a:latin typeface="Times New Roman" panose="02020603050405020304" pitchFamily="18" charset="0"/>
                    <a:cs typeface="Times New Roman" panose="02020603050405020304" pitchFamily="18" charset="0"/>
                  </a:rPr>
                  <a:t>are unique to the different industries</a:t>
                </a:r>
                <a:r>
                  <a:rPr lang="en-US" sz="2400" dirty="0" smtClean="0">
                    <a:latin typeface="Times New Roman" panose="02020603050405020304" pitchFamily="18" charset="0"/>
                    <a:cs typeface="Times New Roman" panose="02020603050405020304" pitchFamily="18" charset="0"/>
                  </a:rPr>
                  <a:t>, as well as a </a:t>
                </a:r>
                <a:r>
                  <a:rPr lang="en-US" sz="2400" dirty="0" smtClean="0">
                    <a:solidFill>
                      <a:srgbClr val="0070C0"/>
                    </a:solidFill>
                    <a:latin typeface="Times New Roman" panose="02020603050405020304" pitchFamily="18" charset="0"/>
                    <a:cs typeface="Times New Roman" panose="02020603050405020304" pitchFamily="18" charset="0"/>
                  </a:rPr>
                  <a:t>residual (</a:t>
                </a:r>
                <a14:m>
                  <m:oMath xmlns:m="http://schemas.openxmlformats.org/officeDocument/2006/math">
                    <m:r>
                      <a:rPr lang="en-US" sz="2400" i="1" dirty="0">
                        <a:solidFill>
                          <a:srgbClr val="C00000"/>
                        </a:solidFill>
                        <a:latin typeface="Cambria Math" panose="02040503050406030204" pitchFamily="18" charset="0"/>
                        <a:ea typeface="SimSun" panose="02010600030101010101" pitchFamily="2" charset="-122"/>
                        <a:cs typeface="Times New Roman" panose="02020603050405020304" pitchFamily="18" charset="0"/>
                      </a:rPr>
                      <m:t>𝑅</m:t>
                    </m:r>
                    <m:r>
                      <a:rPr lang="en-US" sz="2400" i="1" dirty="0">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oMath>
                </a14:m>
                <a:r>
                  <a:rPr lang="el-GR" sz="2400" dirty="0">
                    <a:solidFill>
                      <a:srgbClr val="C00000"/>
                    </a:solidFill>
                    <a:cs typeface="Times New Roman" panose="02020603050405020304" pitchFamily="18" charset="0"/>
                  </a:rPr>
                  <a:t> </a:t>
                </a:r>
                <a14:m>
                  <m:oMath xmlns:m="http://schemas.openxmlformats.org/officeDocument/2006/math">
                    <m:sSup>
                      <m:sSupPr>
                        <m:ctrlPr>
                          <a:rPr lang="en-US" sz="2400" i="1" dirty="0">
                            <a:solidFill>
                              <a:srgbClr val="C00000"/>
                            </a:solidFill>
                            <a:latin typeface="Cambria Math" panose="02040503050406030204" pitchFamily="18" charset="0"/>
                            <a:cs typeface="Times New Roman" panose="02020603050405020304" pitchFamily="18" charset="0"/>
                          </a:rPr>
                        </m:ctrlPr>
                      </m:sSupPr>
                      <m:e>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e>
                      <m:sup>
                        <m:r>
                          <m:rPr>
                            <m:sty m:val="p"/>
                          </m:rPr>
                          <a:rPr lang="en-US" sz="2400" dirty="0">
                            <a:solidFill>
                              <a:srgbClr val="C00000"/>
                            </a:solidFill>
                            <a:latin typeface="Cambria Math" panose="02040503050406030204" pitchFamily="18" charset="0"/>
                            <a:cs typeface="Times New Roman" panose="02020603050405020304" pitchFamily="18" charset="0"/>
                          </a:rPr>
                          <m:t>T</m:t>
                        </m:r>
                      </m:sup>
                    </m:sSup>
                    <m:r>
                      <a:rPr lang="en-US" sz="2400" i="1" dirty="0">
                        <a:solidFill>
                          <a:srgbClr val="C00000"/>
                        </a:solidFill>
                        <a:latin typeface="Cambria Math" panose="02040503050406030204" pitchFamily="18" charset="0"/>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a:rPr lang="az-Cyrl-AZ" sz="2400" i="1" dirty="0">
                            <a:solidFill>
                              <a:srgbClr val="C00000"/>
                            </a:solidFill>
                            <a:latin typeface="Cambria Math" panose="02040503050406030204" pitchFamily="18" charset="0"/>
                            <a:cs typeface="Times New Roman" panose="02020603050405020304" pitchFamily="18" charset="0"/>
                          </a:rPr>
                          <m:t>ѱ</m:t>
                        </m:r>
                      </m:e>
                    </m:acc>
                  </m:oMath>
                </a14:m>
                <a:r>
                  <a:rPr lang="en-US" sz="2400" dirty="0" smtClean="0">
                    <a:solidFill>
                      <a:srgbClr val="0070C0"/>
                    </a:solidFill>
                    <a:latin typeface="Times New Roman" panose="02020603050405020304" pitchFamily="18" charset="0"/>
                    <a:cs typeface="Times New Roman" panose="02020603050405020304" pitchFamily="18" charset="0"/>
                  </a:rPr>
                  <a:t> ) or firm specific factor (</a:t>
                </a:r>
                <a14:m>
                  <m:oMath xmlns:m="http://schemas.openxmlformats.org/officeDocument/2006/math">
                    <m:sSub>
                      <m:sSubPr>
                        <m:ctrlPr>
                          <a:rPr lang="en-US" sz="2400" i="1">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400" i="1">
                                <a:latin typeface="Cambria Math" panose="02040503050406030204" pitchFamily="18" charset="0"/>
                                <a:ea typeface="SimSun" panose="02010600030101010101" pitchFamily="2" charset="-122"/>
                                <a:cs typeface="Times New Roman" panose="02020603050405020304" pitchFamily="18" charset="0"/>
                              </a:rPr>
                            </m:ctrlPr>
                          </m:accPr>
                          <m:e>
                            <m:r>
                              <a:rPr lang="el-GR" sz="2400" i="1">
                                <a:latin typeface="Cambria Math" panose="02040503050406030204" pitchFamily="18" charset="0"/>
                                <a:ea typeface="SimSun" panose="02010600030101010101" pitchFamily="2" charset="-122"/>
                                <a:cs typeface="Times New Roman" panose="02020603050405020304" pitchFamily="18" charset="0"/>
                              </a:rPr>
                              <m:t>𝛹</m:t>
                            </m:r>
                          </m:e>
                        </m:acc>
                      </m:e>
                      <m:sub>
                        <m:r>
                          <a:rPr lang="en-US" sz="2400" i="1">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dirty="0" smtClean="0">
                        <a:latin typeface="Cambria Math" panose="02040503050406030204" pitchFamily="18" charset="0"/>
                        <a:cs typeface="Times New Roman" panose="02020603050405020304" pitchFamily="18" charset="0"/>
                      </a:rPr>
                      <m:t>&gt;0.15</m:t>
                    </m:r>
                  </m:oMath>
                </a14:m>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48070" y="3033894"/>
                <a:ext cx="12192000" cy="1791260"/>
              </a:xfrm>
              <a:prstGeom prst="rect">
                <a:avLst/>
              </a:prstGeom>
              <a:blipFill rotWithShape="0">
                <a:blip r:embed="rId3"/>
                <a:stretch>
                  <a:fillRect l="-650" r="-1750" b="-3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614283" y="399399"/>
                <a:ext cx="4587731" cy="843308"/>
              </a:xfrm>
              <a:prstGeom prst="rect">
                <a:avLst/>
              </a:prstGeom>
            </p:spPr>
            <p:txBody>
              <a:bodyPr wrap="none">
                <a:spAutoFit/>
              </a:bodyPr>
              <a:lstStyle/>
              <a:p>
                <a:r>
                  <a:rPr lang="en-US" sz="24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The residual matrix =</a:t>
                </a:r>
                <a14:m>
                  <m:oMath xmlns:m="http://schemas.openxmlformats.org/officeDocument/2006/math">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𝑅</m:t>
                    </m:r>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oMath>
                </a14:m>
                <a:r>
                  <a:rPr lang="el-GR" sz="2400" dirty="0">
                    <a:solidFill>
                      <a:srgbClr val="C00000"/>
                    </a:solidFill>
                    <a:cs typeface="Times New Roman" panose="02020603050405020304" pitchFamily="18" charset="0"/>
                  </a:rPr>
                  <a:t> </a:t>
                </a:r>
                <a14:m>
                  <m:oMath xmlns:m="http://schemas.openxmlformats.org/officeDocument/2006/math">
                    <m:sSup>
                      <m:sSupPr>
                        <m:ctrlPr>
                          <a:rPr lang="en-US" sz="2400" i="1" dirty="0">
                            <a:solidFill>
                              <a:srgbClr val="C00000"/>
                            </a:solidFill>
                            <a:latin typeface="Cambria Math" panose="02040503050406030204" pitchFamily="18" charset="0"/>
                            <a:cs typeface="Times New Roman" panose="02020603050405020304" pitchFamily="18" charset="0"/>
                          </a:rPr>
                        </m:ctrlPr>
                      </m:sSupPr>
                      <m:e>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e>
                      <m:sup>
                        <m:r>
                          <m:rPr>
                            <m:sty m:val="p"/>
                          </m:rPr>
                          <a:rPr lang="en-US" sz="2400" dirty="0">
                            <a:solidFill>
                              <a:srgbClr val="C00000"/>
                            </a:solidFill>
                            <a:latin typeface="Cambria Math" panose="02040503050406030204" pitchFamily="18" charset="0"/>
                            <a:cs typeface="Times New Roman" panose="02020603050405020304" pitchFamily="18" charset="0"/>
                          </a:rPr>
                          <m:t>T</m:t>
                        </m:r>
                      </m:sup>
                    </m:sSup>
                    <m:r>
                      <a:rPr lang="en-US" sz="2400" b="0" i="1" dirty="0" smtClean="0">
                        <a:solidFill>
                          <a:srgbClr val="C00000"/>
                        </a:solidFill>
                        <a:latin typeface="Cambria Math" panose="02040503050406030204" pitchFamily="18" charset="0"/>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a:rPr lang="az-Cyrl-AZ" sz="2400" i="1" dirty="0" smtClean="0">
                            <a:solidFill>
                              <a:srgbClr val="C00000"/>
                            </a:solidFill>
                            <a:latin typeface="Cambria Math" panose="02040503050406030204" pitchFamily="18" charset="0"/>
                            <a:cs typeface="Times New Roman" panose="02020603050405020304" pitchFamily="18" charset="0"/>
                          </a:rPr>
                          <m:t>ѱ</m:t>
                        </m:r>
                      </m:e>
                    </m:acc>
                  </m:oMath>
                </a14:m>
                <a:endParaRPr lang="en-US" sz="2400" dirty="0"/>
              </a:p>
              <a:p>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7614283" y="399399"/>
                <a:ext cx="4587731" cy="843308"/>
              </a:xfrm>
              <a:prstGeom prst="rect">
                <a:avLst/>
              </a:prstGeom>
              <a:blipFill rotWithShape="0">
                <a:blip r:embed="rId4"/>
                <a:stretch>
                  <a:fillRect l="-1992" t="-5072" r="-95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4404" y="1184102"/>
                <a:ext cx="4167488" cy="1260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−.099</m:t>
                                      </m:r>
                                    </m:e>
                                  </m:mr>
                                  <m:mr>
                                    <m:e>
                                      <m:r>
                                        <a:rPr lang="en-US" i="1">
                                          <a:latin typeface="Cambria Math" panose="02040503050406030204" pitchFamily="18" charset="0"/>
                                        </a:rPr>
                                        <m:t>−.099</m:t>
                                      </m:r>
                                    </m:e>
                                    <m:e>
                                      <m:r>
                                        <a:rPr lang="en-US" b="0" i="1" smtClean="0">
                                          <a:latin typeface="Cambria Math" panose="02040503050406030204" pitchFamily="18" charset="0"/>
                                        </a:rPr>
                                        <m:t>0</m:t>
                                      </m:r>
                                    </m:e>
                                  </m:mr>
                                  <m:mr>
                                    <m:e>
                                      <m:r>
                                        <m:rPr>
                                          <m:brk m:alnAt="7"/>
                                        </m:rPr>
                                        <a:rPr lang="en-US" i="1">
                                          <a:latin typeface="Cambria Math" panose="02040503050406030204" pitchFamily="18" charset="0"/>
                                        </a:rPr>
                                        <m:t>−</m:t>
                                      </m:r>
                                      <m:r>
                                        <a:rPr lang="en-US" i="1">
                                          <a:latin typeface="Cambria Math" panose="02040503050406030204" pitchFamily="18" charset="0"/>
                                        </a:rPr>
                                        <m:t>.185</m:t>
                                      </m:r>
                                    </m:e>
                                    <m:e>
                                      <m:r>
                                        <a:rPr lang="en-US" b="0" i="1" smtClean="0">
                                          <a:latin typeface="Cambria Math" panose="02040503050406030204" pitchFamily="18" charset="0"/>
                                        </a:rPr>
                                        <m:t>−.134</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.185</m:t>
                                      </m:r>
                                    </m:e>
                                    <m:e>
                                      <m:r>
                                        <a:rPr lang="en-US" b="0" i="1" smtClean="0">
                                          <a:latin typeface="Cambria Math" panose="02040503050406030204" pitchFamily="18" charset="0"/>
                                        </a:rPr>
                                        <m:t>−.025</m:t>
                                      </m:r>
                                    </m:e>
                                    <m:e>
                                      <m:r>
                                        <a:rPr lang="en-US" b="0" i="1" smtClean="0">
                                          <a:latin typeface="Cambria Math" panose="02040503050406030204" pitchFamily="18" charset="0"/>
                                        </a:rPr>
                                        <m:t>.056</m:t>
                                      </m:r>
                                    </m:e>
                                  </m:mr>
                                  <m:mr>
                                    <m:e>
                                      <m:r>
                                        <a:rPr lang="en-US" i="1">
                                          <a:latin typeface="Cambria Math" panose="02040503050406030204" pitchFamily="18" charset="0"/>
                                        </a:rPr>
                                        <m:t>−.134</m:t>
                                      </m:r>
                                    </m:e>
                                    <m:e>
                                      <m:r>
                                        <a:rPr lang="en-US" i="1">
                                          <a:latin typeface="Cambria Math" panose="02040503050406030204" pitchFamily="18" charset="0"/>
                                        </a:rPr>
                                        <m:t>.014</m:t>
                                      </m:r>
                                    </m:e>
                                    <m:e>
                                      <m:r>
                                        <a:rPr lang="en-US" i="1">
                                          <a:latin typeface="Cambria Math" panose="02040503050406030204" pitchFamily="18" charset="0"/>
                                        </a:rPr>
                                        <m:t>−.054</m:t>
                                      </m:r>
                                    </m:e>
                                  </m:mr>
                                  <m:mr>
                                    <m:e>
                                      <m:r>
                                        <a:rPr lang="en-US" b="0" i="1" smtClean="0">
                                          <a:latin typeface="Cambria Math" panose="02040503050406030204" pitchFamily="18" charset="0"/>
                                        </a:rPr>
                                        <m:t>0</m:t>
                                      </m:r>
                                    </m:e>
                                    <m:e>
                                      <m:r>
                                        <a:rPr lang="en-US" b="0" i="1" smtClean="0">
                                          <a:latin typeface="Cambria Math" panose="02040503050406030204" pitchFamily="18" charset="0"/>
                                        </a:rPr>
                                        <m:t>.003</m:t>
                                      </m:r>
                                    </m:e>
                                    <m:e>
                                      <m:r>
                                        <a:rPr lang="en-US" b="0" i="1" smtClean="0">
                                          <a:latin typeface="Cambria Math" panose="02040503050406030204" pitchFamily="18" charset="0"/>
                                        </a:rPr>
                                        <m:t>.006</m:t>
                                      </m:r>
                                    </m:e>
                                  </m:mr>
                                </m:m>
                              </m:e>
                            </m:mr>
                            <m:mr>
                              <m:e>
                                <m:m>
                                  <m:mPr>
                                    <m:mcs>
                                      <m:mc>
                                        <m:mcPr>
                                          <m:count m:val="2"/>
                                          <m:mcJc m:val="center"/>
                                        </m:mcPr>
                                      </m:mc>
                                    </m:mcs>
                                    <m:ctrlPr>
                                      <a:rPr lang="en-US" i="1" smtClean="0">
                                        <a:latin typeface="Cambria Math" panose="02040503050406030204" pitchFamily="18" charset="0"/>
                                      </a:rPr>
                                    </m:ctrlPr>
                                  </m:mPr>
                                  <m:mr>
                                    <m:e>
                                      <m:r>
                                        <a:rPr lang="en-US" i="1">
                                          <a:latin typeface="Cambria Math" panose="02040503050406030204" pitchFamily="18" charset="0"/>
                                        </a:rPr>
                                        <m:t>−.025</m:t>
                                      </m:r>
                                    </m:e>
                                    <m:e>
                                      <m:r>
                                        <a:rPr lang="en-US" b="0" i="1" smtClean="0">
                                          <a:latin typeface="Cambria Math" panose="02040503050406030204" pitchFamily="18" charset="0"/>
                                        </a:rPr>
                                        <m:t>.014</m:t>
                                      </m:r>
                                    </m:e>
                                  </m:mr>
                                  <m:mr>
                                    <m:e>
                                      <m:r>
                                        <a:rPr lang="en-US" i="1">
                                          <a:latin typeface="Cambria Math" panose="02040503050406030204" pitchFamily="18" charset="0"/>
                                        </a:rPr>
                                        <m:t>.056</m:t>
                                      </m:r>
                                    </m:e>
                                    <m:e>
                                      <m:r>
                                        <a:rPr lang="en-US" b="0" i="1" smtClean="0">
                                          <a:latin typeface="Cambria Math" panose="02040503050406030204" pitchFamily="18" charset="0"/>
                                        </a:rPr>
                                        <m:t>−.054</m:t>
                                      </m:r>
                                    </m:e>
                                  </m:mr>
                                </m:m>
                              </m:e>
                              <m:e>
                                <m:m>
                                  <m:mPr>
                                    <m:mcs>
                                      <m:mc>
                                        <m:mcPr>
                                          <m:count m:val="3"/>
                                          <m:mcJc m:val="center"/>
                                        </m:mcPr>
                                      </m:mc>
                                    </m:mcs>
                                    <m:ctrlPr>
                                      <a:rPr lang="en-US" i="1" smtClean="0">
                                        <a:latin typeface="Cambria Math" panose="02040503050406030204" pitchFamily="18" charset="0"/>
                                      </a:rPr>
                                    </m:ctrlPr>
                                  </m:mPr>
                                  <m:mr>
                                    <m:e>
                                      <m:r>
                                        <a:rPr lang="en-US" i="1">
                                          <a:latin typeface="Cambria Math" panose="02040503050406030204" pitchFamily="18" charset="0"/>
                                        </a:rPr>
                                        <m:t>.003</m:t>
                                      </m:r>
                                    </m:e>
                                    <m:e>
                                      <m:r>
                                        <a:rPr lang="en-US" b="0" i="1" smtClean="0">
                                          <a:latin typeface="Cambria Math" panose="02040503050406030204" pitchFamily="18" charset="0"/>
                                        </a:rPr>
                                        <m:t>0</m:t>
                                      </m:r>
                                    </m:e>
                                    <m:e>
                                      <m:r>
                                        <a:rPr lang="en-US" b="0" i="1" smtClean="0">
                                          <a:latin typeface="Cambria Math" panose="02040503050406030204" pitchFamily="18" charset="0"/>
                                        </a:rPr>
                                        <m:t>−.156</m:t>
                                      </m:r>
                                    </m:e>
                                  </m:mr>
                                  <m:mr>
                                    <m:e>
                                      <m:r>
                                        <a:rPr lang="en-US" i="1">
                                          <a:latin typeface="Cambria Math" panose="02040503050406030204" pitchFamily="18" charset="0"/>
                                        </a:rPr>
                                        <m:t>.006</m:t>
                                      </m:r>
                                    </m:e>
                                    <m:e>
                                      <m:r>
                                        <a:rPr lang="en-US" b="0" i="1" smtClean="0">
                                          <a:latin typeface="Cambria Math" panose="02040503050406030204" pitchFamily="18" charset="0"/>
                                        </a:rPr>
                                        <m:t>−.156</m:t>
                                      </m:r>
                                    </m:e>
                                    <m:e>
                                      <m:r>
                                        <a:rPr lang="en-US" b="0" i="1" smtClean="0">
                                          <a:latin typeface="Cambria Math" panose="02040503050406030204" pitchFamily="18" charset="0"/>
                                        </a:rPr>
                                        <m:t>0</m:t>
                                      </m:r>
                                    </m:e>
                                  </m:mr>
                                </m:m>
                              </m:e>
                            </m:mr>
                          </m:m>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824404" y="1184102"/>
                <a:ext cx="4167488" cy="126015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5221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5578" y="155231"/>
            <a:ext cx="8583086" cy="4154984"/>
          </a:xfrm>
          <a:prstGeom prst="rect">
            <a:avLst/>
          </a:prstGeom>
          <a:ln w="19050">
            <a:solidFill>
              <a:srgbClr val="0070C0"/>
            </a:solidFill>
          </a:ln>
        </p:spPr>
        <p:txBody>
          <a:bodyPr wrap="square">
            <a:spAutoFit/>
          </a:bodyPr>
          <a:lstStyle/>
          <a:p>
            <a:r>
              <a:rPr lang="en-US" sz="2400" dirty="0" err="1"/>
              <a:t>cor</a:t>
            </a:r>
            <a:r>
              <a:rPr lang="en-US" sz="2400" dirty="0"/>
              <a:t>&lt;-</a:t>
            </a:r>
            <a:r>
              <a:rPr lang="en-US" sz="2400" dirty="0" err="1"/>
              <a:t>cor</a:t>
            </a:r>
            <a:r>
              <a:rPr lang="en-US" sz="2400" dirty="0"/>
              <a:t>(stock)</a:t>
            </a:r>
          </a:p>
          <a:p>
            <a:r>
              <a:rPr lang="en-US" sz="2400" dirty="0"/>
              <a:t>(e&lt;-</a:t>
            </a:r>
            <a:r>
              <a:rPr lang="en-US" sz="2400" dirty="0" err="1"/>
              <a:t>eigen</a:t>
            </a:r>
            <a:r>
              <a:rPr lang="en-US" sz="2400" dirty="0"/>
              <a:t>(</a:t>
            </a:r>
            <a:r>
              <a:rPr lang="en-US" sz="2400" dirty="0" err="1"/>
              <a:t>cor</a:t>
            </a:r>
            <a:r>
              <a:rPr lang="en-US" sz="2400" dirty="0"/>
              <a:t>))</a:t>
            </a:r>
          </a:p>
          <a:p>
            <a:r>
              <a:rPr lang="en-US" sz="2400" dirty="0"/>
              <a:t>lam&lt;-</a:t>
            </a:r>
            <a:r>
              <a:rPr lang="en-US" sz="2400" dirty="0" err="1"/>
              <a:t>e$values</a:t>
            </a:r>
            <a:endParaRPr lang="en-US" sz="2400" dirty="0"/>
          </a:p>
          <a:p>
            <a:r>
              <a:rPr lang="en-US" sz="2400" dirty="0"/>
              <a:t>sum&lt;-</a:t>
            </a:r>
            <a:r>
              <a:rPr lang="en-US" sz="2400" dirty="0" err="1"/>
              <a:t>cumsum</a:t>
            </a:r>
            <a:r>
              <a:rPr lang="en-US" sz="2400" dirty="0"/>
              <a:t>(lam)</a:t>
            </a:r>
          </a:p>
          <a:p>
            <a:r>
              <a:rPr lang="en-US" sz="2400" dirty="0"/>
              <a:t>(p&lt;-sum/5)</a:t>
            </a:r>
          </a:p>
          <a:p>
            <a:r>
              <a:rPr lang="en-US" sz="2400" dirty="0"/>
              <a:t>vectors&lt;-</a:t>
            </a:r>
            <a:r>
              <a:rPr lang="en-US" sz="2400" dirty="0" err="1"/>
              <a:t>as.matrix</a:t>
            </a:r>
            <a:r>
              <a:rPr lang="en-US" sz="2400" dirty="0"/>
              <a:t>(</a:t>
            </a:r>
            <a:r>
              <a:rPr lang="en-US" sz="2400" dirty="0" err="1"/>
              <a:t>e$vectors</a:t>
            </a:r>
            <a:r>
              <a:rPr lang="en-US" sz="2400" dirty="0"/>
              <a:t>)</a:t>
            </a:r>
          </a:p>
          <a:p>
            <a:r>
              <a:rPr lang="en-US" sz="2400" dirty="0"/>
              <a:t>a&lt;-</a:t>
            </a:r>
            <a:r>
              <a:rPr lang="en-US" sz="2400" dirty="0" err="1"/>
              <a:t>diag</a:t>
            </a:r>
            <a:r>
              <a:rPr lang="en-US" sz="2400" dirty="0"/>
              <a:t>(</a:t>
            </a:r>
            <a:r>
              <a:rPr lang="en-US" sz="2400" dirty="0" err="1"/>
              <a:t>sqrt</a:t>
            </a:r>
            <a:r>
              <a:rPr lang="en-US" sz="2400" dirty="0"/>
              <a:t>(</a:t>
            </a:r>
            <a:r>
              <a:rPr lang="en-US" sz="2400" dirty="0" err="1"/>
              <a:t>e$values</a:t>
            </a:r>
            <a:r>
              <a:rPr lang="en-US" sz="2400" dirty="0"/>
              <a:t>))</a:t>
            </a:r>
          </a:p>
          <a:p>
            <a:r>
              <a:rPr lang="en-US" sz="2400" dirty="0"/>
              <a:t>lambda&lt;-vectors%*%</a:t>
            </a:r>
            <a:r>
              <a:rPr lang="en-US" sz="2400" dirty="0" smtClean="0"/>
              <a:t>a #factor loading</a:t>
            </a:r>
            <a:endParaRPr lang="en-US" sz="2400" dirty="0"/>
          </a:p>
          <a:p>
            <a:r>
              <a:rPr lang="en-US" sz="2400" dirty="0"/>
              <a:t>phi&lt;-1-rowSums((lambda[,1:2])^2)</a:t>
            </a:r>
          </a:p>
          <a:p>
            <a:r>
              <a:rPr lang="en-US" sz="2400" dirty="0"/>
              <a:t>residual&lt;-</a:t>
            </a:r>
            <a:r>
              <a:rPr lang="en-US" sz="2400" dirty="0" err="1"/>
              <a:t>cor</a:t>
            </a:r>
            <a:r>
              <a:rPr lang="en-US" sz="2400" dirty="0"/>
              <a:t>-lambda[,1:2]%*%t(lambda[,1:2])-</a:t>
            </a:r>
            <a:r>
              <a:rPr lang="en-US" sz="2400" dirty="0" err="1"/>
              <a:t>diag</a:t>
            </a:r>
            <a:r>
              <a:rPr lang="en-US" sz="2400" dirty="0"/>
              <a:t>(phi)</a:t>
            </a:r>
          </a:p>
          <a:p>
            <a:r>
              <a:rPr lang="en-US" sz="2400" dirty="0"/>
              <a:t>residual&lt;-round(residual,3)</a:t>
            </a:r>
          </a:p>
        </p:txBody>
      </p:sp>
      <p:pic>
        <p:nvPicPr>
          <p:cNvPr id="7" name="Picture 6"/>
          <p:cNvPicPr>
            <a:picLocks noChangeAspect="1"/>
          </p:cNvPicPr>
          <p:nvPr/>
        </p:nvPicPr>
        <p:blipFill>
          <a:blip r:embed="rId2"/>
          <a:stretch>
            <a:fillRect/>
          </a:stretch>
        </p:blipFill>
        <p:spPr>
          <a:xfrm>
            <a:off x="649865" y="4486274"/>
            <a:ext cx="10095247" cy="2143125"/>
          </a:xfrm>
          <a:prstGeom prst="rect">
            <a:avLst/>
          </a:prstGeom>
        </p:spPr>
      </p:pic>
    </p:spTree>
    <p:extLst>
      <p:ext uri="{BB962C8B-B14F-4D97-AF65-F5344CB8AC3E}">
        <p14:creationId xmlns:p14="http://schemas.microsoft.com/office/powerpoint/2010/main" val="1114965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4461"/>
                <a:ext cx="12092472" cy="6190413"/>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Non-uniqueness of factor loadings</a:t>
                </a:r>
              </a:p>
              <a:p>
                <a:pPr algn="ct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Suppose that the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𝒌</m:t>
                    </m:r>
                  </m:oMath>
                </a14:m>
                <a:r>
                  <a:rPr lang="en-US" sz="2800" dirty="0" smtClean="0">
                    <a:latin typeface="Times New Roman" panose="02020603050405020304" pitchFamily="18" charset="0"/>
                    <a:cs typeface="Times New Roman" panose="02020603050405020304" pitchFamily="18" charset="0"/>
                  </a:rPr>
                  <a:t>-factor model holds for </a:t>
                </a:r>
                <a14:m>
                  <m:oMath xmlns:m="http://schemas.openxmlformats.org/officeDocument/2006/math">
                    <m:r>
                      <a:rPr lang="en-US" sz="2800" b="1" i="0" dirty="0" smtClean="0">
                        <a:latin typeface="Cambria Math" panose="02040503050406030204" pitchFamily="18" charset="0"/>
                      </a:rPr>
                      <m:t>𝐱</m:t>
                    </m:r>
                    <m:r>
                      <a:rPr lang="en-US" sz="2800" i="1" dirty="0" smtClean="0">
                        <a:latin typeface="Cambria Math" panose="02040503050406030204" pitchFamily="18" charset="0"/>
                      </a:rPr>
                      <m:t>=</m:t>
                    </m:r>
                    <m:r>
                      <m:rPr>
                        <m:sty m:val="p"/>
                      </m:rPr>
                      <a:rPr lang="el-GR" sz="2800" i="1">
                        <a:latin typeface="Cambria Math" panose="02040503050406030204" pitchFamily="18" charset="0"/>
                        <a:cs typeface="Times New Roman" panose="02020603050405020304" pitchFamily="18" charset="0"/>
                      </a:rPr>
                      <m:t>Λ</m:t>
                    </m:r>
                    <m:r>
                      <a:rPr lang="en-US" sz="2800" b="1" i="1" smtClean="0">
                        <a:latin typeface="Cambria Math" panose="02040503050406030204" pitchFamily="18" charset="0"/>
                        <a:cs typeface="Times New Roman" panose="02020603050405020304" pitchFamily="18" charset="0"/>
                      </a:rPr>
                      <m:t>𝒇</m:t>
                    </m:r>
                    <m:r>
                      <a:rPr lang="en-US" sz="2800" b="0" i="1" smtClean="0">
                        <a:latin typeface="Cambria Math" panose="02040503050406030204" pitchFamily="18" charset="0"/>
                        <a:cs typeface="Times New Roman" panose="02020603050405020304" pitchFamily="18" charset="0"/>
                      </a:rPr>
                      <m:t>+</m:t>
                    </m:r>
                    <m:r>
                      <a:rPr lang="en-US" sz="2800" b="1" i="1" smtClean="0">
                        <a:latin typeface="Cambria Math" panose="02040503050406030204" pitchFamily="18" charset="0"/>
                        <a:cs typeface="Times New Roman" panose="02020603050405020304" pitchFamily="18" charset="0"/>
                      </a:rPr>
                      <m:t>𝒖</m:t>
                    </m:r>
                    <m:r>
                      <a:rPr lang="en-US" sz="2800" b="0" i="0"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then </a:t>
                </a:r>
                <a14:m>
                  <m:oMath xmlns:m="http://schemas.openxmlformats.org/officeDocument/2006/math">
                    <m:r>
                      <m:rPr>
                        <m:sty m:val="p"/>
                      </m:rPr>
                      <a:rPr lang="el-GR" sz="2800" i="1" dirty="0">
                        <a:solidFill>
                          <a:srgbClr val="0070C0"/>
                        </a:solidFill>
                        <a:latin typeface="Cambria Math" panose="02040503050406030204" pitchFamily="18" charset="0"/>
                        <a:cs typeface="Times New Roman" panose="02020603050405020304" pitchFamily="18" charset="0"/>
                      </a:rPr>
                      <m:t>Σ</m:t>
                    </m:r>
                  </m:oMath>
                </a14:m>
                <a:r>
                  <a:rPr lang="en-US" sz="2800" dirty="0">
                    <a:solidFill>
                      <a:srgbClr val="0070C0"/>
                    </a:solidFill>
                    <a:latin typeface="Times New Roman" panose="02020603050405020304" pitchFamily="18" charset="0"/>
                    <a:cs typeface="Times New Roman" panose="02020603050405020304" pitchFamily="18" charset="0"/>
                  </a:rPr>
                  <a:t>=</a:t>
                </a:r>
                <a:r>
                  <a:rPr lang="en-US" sz="2800" dirty="0">
                    <a:solidFill>
                      <a:srgbClr val="0070C0"/>
                    </a:solidFill>
                    <a:cs typeface="Times New Roman" panose="02020603050405020304" pitchFamily="18" charset="0"/>
                  </a:rPr>
                  <a:t> </a:t>
                </a:r>
                <a14:m>
                  <m:oMath xmlns:m="http://schemas.openxmlformats.org/officeDocument/2006/math">
                    <m:r>
                      <m:rPr>
                        <m:sty m:val="p"/>
                      </m:rPr>
                      <a:rPr lang="en-US" sz="2800" dirty="0">
                        <a:solidFill>
                          <a:srgbClr val="0070C0"/>
                        </a:solidFill>
                        <a:latin typeface="Cambria Math" panose="02040503050406030204" pitchFamily="18" charset="0"/>
                        <a:cs typeface="Times New Roman" panose="02020603050405020304" pitchFamily="18" charset="0"/>
                      </a:rPr>
                      <m:t>Λ</m:t>
                    </m:r>
                    <m:sSup>
                      <m:sSupPr>
                        <m:ctrlPr>
                          <a:rPr lang="en-US" sz="2800" i="1" dirty="0">
                            <a:solidFill>
                              <a:srgbClr val="0070C0"/>
                            </a:solidFill>
                            <a:latin typeface="Cambria Math" panose="02040503050406030204" pitchFamily="18" charset="0"/>
                            <a:cs typeface="Times New Roman" panose="02020603050405020304" pitchFamily="18" charset="0"/>
                          </a:rPr>
                        </m:ctrlPr>
                      </m:sSupPr>
                      <m:e>
                        <m:r>
                          <m:rPr>
                            <m:sty m:val="p"/>
                          </m:rPr>
                          <a:rPr lang="en-US" sz="2800" dirty="0">
                            <a:solidFill>
                              <a:srgbClr val="0070C0"/>
                            </a:solidFill>
                            <a:latin typeface="Cambria Math" panose="02040503050406030204" pitchFamily="18" charset="0"/>
                            <a:cs typeface="Times New Roman" panose="02020603050405020304" pitchFamily="18" charset="0"/>
                          </a:rPr>
                          <m:t>Λ</m:t>
                        </m:r>
                      </m:e>
                      <m:sup>
                        <m:r>
                          <a:rPr lang="en-US" sz="2800" i="1" dirty="0">
                            <a:solidFill>
                              <a:srgbClr val="0070C0"/>
                            </a:solidFill>
                            <a:latin typeface="Cambria Math" panose="02040503050406030204" pitchFamily="18" charset="0"/>
                            <a:cs typeface="Times New Roman" panose="02020603050405020304" pitchFamily="18" charset="0"/>
                          </a:rPr>
                          <m:t>𝑇</m:t>
                        </m:r>
                      </m:sup>
                    </m:sSup>
                  </m:oMath>
                </a14:m>
                <a:r>
                  <a:rPr lang="en-US" sz="2800" dirty="0">
                    <a:solidFill>
                      <a:srgbClr val="0070C0"/>
                    </a:solidFill>
                    <a:latin typeface="Times New Roman" panose="02020603050405020304" pitchFamily="18" charset="0"/>
                    <a:cs typeface="Times New Roman" panose="02020603050405020304" pitchFamily="18" charset="0"/>
                  </a:rPr>
                  <a:t>+ Ψ </a:t>
                </a:r>
                <a:r>
                  <a:rPr lang="en-US" sz="2800" dirty="0" smtClean="0">
                    <a:solidFill>
                      <a:srgbClr val="0070C0"/>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𝑀</m:t>
                    </m:r>
                  </m:oMath>
                </a14:m>
                <a:r>
                  <a:rPr lang="en-US" sz="2800" dirty="0" smtClean="0">
                    <a:latin typeface="Times New Roman" panose="02020603050405020304" pitchFamily="18" charset="0"/>
                    <a:cs typeface="Times New Roman" panose="02020603050405020304" pitchFamily="18" charset="0"/>
                  </a:rPr>
                  <a:t> be a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𝑘</m:t>
                    </m:r>
                    <m:r>
                      <a:rPr lang="en-US" sz="2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2800" i="1" dirty="0" smtClean="0">
                        <a:latin typeface="Cambria Math" panose="02040503050406030204" pitchFamily="18" charset="0"/>
                        <a:cs typeface="Times New Roman" panose="02020603050405020304" pitchFamily="18" charset="0"/>
                      </a:rPr>
                      <m:t>𝑘</m:t>
                    </m:r>
                  </m:oMath>
                </a14:m>
                <a:r>
                  <a:rPr lang="en-US" sz="2800" dirty="0" smtClean="0">
                    <a:latin typeface="Times New Roman" panose="02020603050405020304" pitchFamily="18" charset="0"/>
                    <a:cs typeface="Times New Roman" panose="02020603050405020304" pitchFamily="18" charset="0"/>
                  </a:rPr>
                  <a:t> </a:t>
                </a:r>
                <a:r>
                  <a:rPr lang="en-US" sz="2800" dirty="0" smtClean="0">
                    <a:solidFill>
                      <a:srgbClr val="0070C0"/>
                    </a:solidFill>
                    <a:latin typeface="Times New Roman" panose="02020603050405020304" pitchFamily="18" charset="0"/>
                    <a:cs typeface="Times New Roman" panose="02020603050405020304" pitchFamily="18" charset="0"/>
                  </a:rPr>
                  <a:t>orthonormal matrix</a:t>
                </a:r>
                <a:r>
                  <a:rPr lang="en-US" sz="2800" dirty="0" smtClean="0">
                    <a:latin typeface="Times New Roman" panose="02020603050405020304" pitchFamily="18" charset="0"/>
                    <a:cs typeface="Times New Roman" panose="02020603050405020304" pitchFamily="18" charset="0"/>
                  </a:rPr>
                  <a:t>.</a:t>
                </a:r>
              </a:p>
              <a:p>
                <a:pPr algn="ctr"/>
                <a14:m>
                  <m:oMath xmlns:m="http://schemas.openxmlformats.org/officeDocument/2006/math">
                    <m:r>
                      <a:rPr lang="en-US" sz="2800" i="1" dirty="0">
                        <a:latin typeface="Cambria Math" panose="02040503050406030204" pitchFamily="18" charset="0"/>
                        <a:cs typeface="Times New Roman" panose="02020603050405020304" pitchFamily="18" charset="0"/>
                      </a:rPr>
                      <m:t>𝑥</m:t>
                    </m:r>
                    <m:r>
                      <a:rPr lang="en-US" sz="2800" i="1" dirty="0">
                        <a:latin typeface="Cambria Math" panose="02040503050406030204" pitchFamily="18" charset="0"/>
                        <a:cs typeface="Times New Roman" panose="02020603050405020304" pitchFamily="18" charset="0"/>
                      </a:rPr>
                      <m:t> = </m:t>
                    </m:r>
                    <m:r>
                      <m:rPr>
                        <m:sty m:val="p"/>
                      </m:rPr>
                      <a:rPr lang="en-US" sz="2800" dirty="0" err="1">
                        <a:latin typeface="Cambria Math" panose="02040503050406030204" pitchFamily="18" charset="0"/>
                        <a:cs typeface="Times New Roman" panose="02020603050405020304" pitchFamily="18" charset="0"/>
                      </a:rPr>
                      <m:t>Λ</m:t>
                    </m:r>
                    <m:r>
                      <a:rPr lang="en-US" sz="2800" i="1" dirty="0" err="1">
                        <a:latin typeface="Cambria Math" panose="02040503050406030204" pitchFamily="18" charset="0"/>
                        <a:cs typeface="Times New Roman" panose="02020603050405020304" pitchFamily="18" charset="0"/>
                      </a:rPr>
                      <m:t>𝑀</m:t>
                    </m:r>
                    <m:sSup>
                      <m:sSupPr>
                        <m:ctrlPr>
                          <a:rPr lang="en-US" sz="2800" i="1" dirty="0">
                            <a:latin typeface="Cambria Math" panose="02040503050406030204" pitchFamily="18" charset="0"/>
                            <a:cs typeface="Times New Roman" panose="02020603050405020304" pitchFamily="18" charset="0"/>
                          </a:rPr>
                        </m:ctrlPr>
                      </m:sSupPr>
                      <m:e>
                        <m:r>
                          <a:rPr lang="en-US" sz="2800" i="1" dirty="0" err="1">
                            <a:latin typeface="Cambria Math" panose="02040503050406030204" pitchFamily="18" charset="0"/>
                            <a:cs typeface="Times New Roman" panose="02020603050405020304" pitchFamily="18" charset="0"/>
                          </a:rPr>
                          <m:t>𝑀</m:t>
                        </m:r>
                      </m:e>
                      <m:sup>
                        <m:r>
                          <a:rPr lang="en-US" sz="2800" i="1" dirty="0">
                            <a:latin typeface="Cambria Math" panose="02040503050406030204" pitchFamily="18" charset="0"/>
                            <a:cs typeface="Times New Roman" panose="02020603050405020304" pitchFamily="18" charset="0"/>
                          </a:rPr>
                          <m:t>𝑇</m:t>
                        </m:r>
                      </m:sup>
                    </m:sSup>
                    <m:r>
                      <a:rPr lang="en-US" sz="2800" i="1" dirty="0" err="1">
                        <a:latin typeface="Cambria Math" panose="02040503050406030204" pitchFamily="18" charset="0"/>
                        <a:cs typeface="Times New Roman" panose="02020603050405020304" pitchFamily="18" charset="0"/>
                      </a:rPr>
                      <m:t>𝑓</m:t>
                    </m:r>
                    <m:r>
                      <a:rPr lang="en-US" sz="2800" i="1" dirty="0">
                        <a:latin typeface="Cambria Math" panose="02040503050406030204" pitchFamily="18" charset="0"/>
                        <a:cs typeface="Times New Roman" panose="02020603050405020304" pitchFamily="18" charset="0"/>
                      </a:rPr>
                      <m:t> + </m:t>
                    </m:r>
                    <m:r>
                      <a:rPr lang="en-US" sz="2800" i="1" dirty="0">
                        <a:latin typeface="Cambria Math" panose="02040503050406030204" pitchFamily="18" charset="0"/>
                        <a:cs typeface="Times New Roman" panose="02020603050405020304" pitchFamily="18" charset="0"/>
                      </a:rPr>
                      <m:t>𝑢</m:t>
                    </m:r>
                    <m:r>
                      <a:rPr lang="en-US" sz="2800" i="1" dirty="0">
                        <a:latin typeface="Cambria Math" panose="02040503050406030204" pitchFamily="18" charset="0"/>
                        <a:cs typeface="Times New Roman" panose="02020603050405020304" pitchFamily="18" charset="0"/>
                      </a:rPr>
                      <m:t> ⇒ </m:t>
                    </m:r>
                    <m:r>
                      <a:rPr lang="en-US" sz="2800" i="1" dirty="0">
                        <a:latin typeface="Cambria Math" panose="02040503050406030204" pitchFamily="18" charset="0"/>
                        <a:cs typeface="Times New Roman" panose="02020603050405020304" pitchFamily="18" charset="0"/>
                      </a:rPr>
                      <m:t>𝑥</m:t>
                    </m:r>
                    <m:r>
                      <a:rPr lang="en-US" sz="2800" i="1" dirty="0">
                        <a:latin typeface="Cambria Math" panose="02040503050406030204" pitchFamily="18" charset="0"/>
                        <a:cs typeface="Times New Roman" panose="02020603050405020304" pitchFamily="18" charset="0"/>
                      </a:rPr>
                      <m:t> = </m:t>
                    </m:r>
                    <m:sSup>
                      <m:sSupPr>
                        <m:ctrlPr>
                          <a:rPr lang="en-US" sz="2800" i="1" dirty="0">
                            <a:latin typeface="Cambria Math" panose="02040503050406030204" pitchFamily="18" charset="0"/>
                            <a:cs typeface="Times New Roman" panose="02020603050405020304" pitchFamily="18" charset="0"/>
                          </a:rPr>
                        </m:ctrlPr>
                      </m:sSupPr>
                      <m:e>
                        <m:r>
                          <m:rPr>
                            <m:sty m:val="p"/>
                          </m:rPr>
                          <a:rPr lang="en-US" sz="2800" dirty="0" err="1">
                            <a:latin typeface="Cambria Math" panose="02040503050406030204" pitchFamily="18" charset="0"/>
                            <a:cs typeface="Times New Roman" panose="02020603050405020304" pitchFamily="18" charset="0"/>
                          </a:rPr>
                          <m:t>Λ</m:t>
                        </m:r>
                      </m:e>
                      <m:sup>
                        <m:r>
                          <a:rPr lang="en-US" sz="2800" i="1" dirty="0" err="1">
                            <a:latin typeface="Cambria Math" panose="02040503050406030204" pitchFamily="18" charset="0"/>
                            <a:cs typeface="Times New Roman" panose="02020603050405020304" pitchFamily="18" charset="0"/>
                          </a:rPr>
                          <m:t>∗</m:t>
                        </m:r>
                      </m:sup>
                    </m:sSup>
                    <m:sSup>
                      <m:sSupPr>
                        <m:ctrlPr>
                          <a:rPr lang="en-US" sz="2800" i="1" dirty="0">
                            <a:latin typeface="Cambria Math" panose="02040503050406030204" pitchFamily="18" charset="0"/>
                            <a:cs typeface="Times New Roman" panose="02020603050405020304" pitchFamily="18" charset="0"/>
                          </a:rPr>
                        </m:ctrlPr>
                      </m:sSupPr>
                      <m:e>
                        <m:r>
                          <a:rPr lang="en-US" sz="2800" i="1" dirty="0" err="1">
                            <a:latin typeface="Cambria Math" panose="02040503050406030204" pitchFamily="18" charset="0"/>
                            <a:cs typeface="Times New Roman" panose="02020603050405020304" pitchFamily="18" charset="0"/>
                          </a:rPr>
                          <m:t>𝑓</m:t>
                        </m:r>
                      </m:e>
                      <m:sup>
                        <m:r>
                          <a:rPr lang="en-US" sz="2800" i="1" dirty="0">
                            <a:latin typeface="Cambria Math" panose="02040503050406030204" pitchFamily="18" charset="0"/>
                            <a:cs typeface="Times New Roman" panose="02020603050405020304" pitchFamily="18" charset="0"/>
                          </a:rPr>
                          <m:t>∗</m:t>
                        </m:r>
                      </m:sup>
                    </m:sSup>
                    <m:r>
                      <a:rPr lang="en-US" sz="2800" i="1" dirty="0">
                        <a:latin typeface="Cambria Math" panose="02040503050406030204" pitchFamily="18" charset="0"/>
                        <a:cs typeface="Times New Roman" panose="02020603050405020304" pitchFamily="18" charset="0"/>
                      </a:rPr>
                      <m:t> + </m:t>
                    </m:r>
                    <m:r>
                      <a:rPr lang="en-US" sz="2800" i="1" dirty="0">
                        <a:latin typeface="Cambria Math" panose="02040503050406030204" pitchFamily="18" charset="0"/>
                        <a:cs typeface="Times New Roman" panose="02020603050405020304" pitchFamily="18" charset="0"/>
                      </a:rPr>
                      <m:t>𝑢</m:t>
                    </m:r>
                    <m:r>
                      <a:rPr lang="en-US" sz="2800" i="1" dirty="0">
                        <a:latin typeface="Cambria Math" panose="02040503050406030204" pitchFamily="18" charset="0"/>
                        <a:cs typeface="Times New Roman" panose="02020603050405020304" pitchFamily="18" charset="0"/>
                      </a:rPr>
                      <m:t>,  </m:t>
                    </m:r>
                  </m:oMath>
                </a14:m>
                <a:r>
                  <a:rPr lang="en-US" sz="2800" dirty="0">
                    <a:latin typeface="Times New Roman" panose="02020603050405020304" pitchFamily="18" charset="0"/>
                    <a:cs typeface="Times New Roman" panose="02020603050405020304" pitchFamily="18" charset="0"/>
                  </a:rPr>
                  <a:t>where </a:t>
                </a:r>
                <a14:m>
                  <m:oMath xmlns:m="http://schemas.openxmlformats.org/officeDocument/2006/math">
                    <m:sSup>
                      <m:sSupPr>
                        <m:ctrlPr>
                          <a:rPr lang="en-US" sz="2800" i="1" dirty="0">
                            <a:latin typeface="Cambria Math" panose="02040503050406030204" pitchFamily="18" charset="0"/>
                            <a:cs typeface="Times New Roman" panose="02020603050405020304" pitchFamily="18" charset="0"/>
                          </a:rPr>
                        </m:ctrlPr>
                      </m:sSupPr>
                      <m:e>
                        <m:r>
                          <m:rPr>
                            <m:sty m:val="p"/>
                          </m:rPr>
                          <a:rPr lang="en-US" sz="2800" dirty="0">
                            <a:latin typeface="Cambria Math" panose="02040503050406030204" pitchFamily="18" charset="0"/>
                            <a:cs typeface="Times New Roman" panose="02020603050405020304" pitchFamily="18" charset="0"/>
                          </a:rPr>
                          <m:t>Λ</m:t>
                        </m:r>
                      </m:e>
                      <m:sup>
                        <m:r>
                          <a:rPr lang="en-US" sz="2800" i="1" dirty="0">
                            <a:latin typeface="Cambria Math" panose="02040503050406030204" pitchFamily="18" charset="0"/>
                            <a:cs typeface="Times New Roman" panose="02020603050405020304" pitchFamily="18" charset="0"/>
                          </a:rPr>
                          <m:t>∗</m:t>
                        </m:r>
                      </m:sup>
                    </m:sSup>
                    <m:r>
                      <a:rPr lang="en-US" sz="2800" i="1" dirty="0">
                        <a:latin typeface="Cambria Math" panose="02040503050406030204" pitchFamily="18" charset="0"/>
                        <a:cs typeface="Times New Roman" panose="02020603050405020304" pitchFamily="18" charset="0"/>
                      </a:rPr>
                      <m:t> = </m:t>
                    </m:r>
                    <m:r>
                      <m:rPr>
                        <m:sty m:val="p"/>
                      </m:rPr>
                      <a:rPr lang="en-US" sz="2800" dirty="0">
                        <a:latin typeface="Cambria Math" panose="02040503050406030204" pitchFamily="18" charset="0"/>
                        <a:cs typeface="Times New Roman" panose="02020603050405020304" pitchFamily="18" charset="0"/>
                      </a:rPr>
                      <m:t>Λ</m:t>
                    </m:r>
                    <m:r>
                      <a:rPr lang="en-US" sz="2800" i="1" dirty="0">
                        <a:latin typeface="Cambria Math" panose="02040503050406030204" pitchFamily="18" charset="0"/>
                        <a:cs typeface="Times New Roman" panose="02020603050405020304" pitchFamily="18" charset="0"/>
                      </a:rPr>
                      <m:t>𝑀</m:t>
                    </m:r>
                    <m:r>
                      <a:rPr lang="en-US" sz="2800" i="1" dirty="0">
                        <a:latin typeface="Cambria Math" panose="02040503050406030204" pitchFamily="18" charset="0"/>
                        <a:cs typeface="Times New Roman" panose="02020603050405020304" pitchFamily="18" charset="0"/>
                      </a:rPr>
                      <m:t> </m:t>
                    </m:r>
                  </m:oMath>
                </a14:m>
                <a:r>
                  <a:rPr lang="en-US" sz="2800" dirty="0">
                    <a:latin typeface="Times New Roman" panose="02020603050405020304" pitchFamily="18" charset="0"/>
                    <a:cs typeface="Times New Roman" panose="02020603050405020304" pitchFamily="18" charset="0"/>
                  </a:rPr>
                  <a:t>and</a:t>
                </a:r>
                <a14:m>
                  <m:oMath xmlns:m="http://schemas.openxmlformats.org/officeDocument/2006/math">
                    <m:r>
                      <a:rPr lang="en-US" sz="2800" i="1" dirty="0">
                        <a:latin typeface="Cambria Math" panose="02040503050406030204" pitchFamily="18" charset="0"/>
                        <a:cs typeface="Times New Roman" panose="02020603050405020304" pitchFamily="18" charset="0"/>
                      </a:rPr>
                      <m:t> </m:t>
                    </m:r>
                    <m:sSup>
                      <m:sSupPr>
                        <m:ctrlPr>
                          <a:rPr lang="en-US" sz="2800" i="1" dirty="0">
                            <a:latin typeface="Cambria Math" panose="02040503050406030204" pitchFamily="18" charset="0"/>
                            <a:cs typeface="Times New Roman" panose="02020603050405020304" pitchFamily="18" charset="0"/>
                          </a:rPr>
                        </m:ctrlPr>
                      </m:sSupPr>
                      <m:e>
                        <m:r>
                          <a:rPr lang="en-US" sz="2800" i="1" dirty="0">
                            <a:latin typeface="Cambria Math" panose="02040503050406030204" pitchFamily="18" charset="0"/>
                            <a:cs typeface="Times New Roman" panose="02020603050405020304" pitchFamily="18" charset="0"/>
                          </a:rPr>
                          <m:t>𝑓</m:t>
                        </m:r>
                      </m:e>
                      <m:sup>
                        <m:r>
                          <a:rPr lang="en-US" sz="2800" i="1" dirty="0">
                            <a:latin typeface="Cambria Math" panose="02040503050406030204" pitchFamily="18" charset="0"/>
                            <a:cs typeface="Times New Roman" panose="02020603050405020304" pitchFamily="18" charset="0"/>
                          </a:rPr>
                          <m:t>∗</m:t>
                        </m:r>
                      </m:sup>
                    </m:sSup>
                    <m:r>
                      <a:rPr lang="en-US" sz="2800" i="1" dirty="0">
                        <a:latin typeface="Cambria Math" panose="02040503050406030204" pitchFamily="18" charset="0"/>
                        <a:cs typeface="Times New Roman" panose="02020603050405020304" pitchFamily="18" charset="0"/>
                      </a:rPr>
                      <m:t> = </m:t>
                    </m:r>
                    <m:sSup>
                      <m:sSupPr>
                        <m:ctrlPr>
                          <a:rPr lang="en-US" sz="2800" i="1" dirty="0">
                            <a:latin typeface="Cambria Math" panose="02040503050406030204" pitchFamily="18" charset="0"/>
                            <a:cs typeface="Times New Roman" panose="02020603050405020304" pitchFamily="18" charset="0"/>
                          </a:rPr>
                        </m:ctrlPr>
                      </m:sSupPr>
                      <m:e>
                        <m:r>
                          <a:rPr lang="en-US" sz="2800" i="1" dirty="0" err="1">
                            <a:latin typeface="Cambria Math" panose="02040503050406030204" pitchFamily="18" charset="0"/>
                            <a:cs typeface="Times New Roman" panose="02020603050405020304" pitchFamily="18" charset="0"/>
                          </a:rPr>
                          <m:t>𝑀</m:t>
                        </m:r>
                      </m:e>
                      <m:sup>
                        <m:r>
                          <a:rPr lang="en-US" sz="2800" i="1" dirty="0">
                            <a:latin typeface="Cambria Math" panose="02040503050406030204" pitchFamily="18" charset="0"/>
                            <a:cs typeface="Times New Roman" panose="02020603050405020304" pitchFamily="18" charset="0"/>
                          </a:rPr>
                          <m:t>𝑇</m:t>
                        </m:r>
                      </m:sup>
                    </m:sSup>
                    <m:r>
                      <a:rPr lang="en-US" sz="2800" i="1" dirty="0" err="1">
                        <a:latin typeface="Cambria Math" panose="02040503050406030204" pitchFamily="18" charset="0"/>
                        <a:cs typeface="Times New Roman" panose="02020603050405020304" pitchFamily="18" charset="0"/>
                      </a:rPr>
                      <m:t>𝑓</m:t>
                    </m:r>
                  </m:oMath>
                </a14:m>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Compute </a:t>
                </a:r>
                <a:r>
                  <a:rPr lang="en-US" sz="2800" dirty="0">
                    <a:latin typeface="Times New Roman" panose="02020603050405020304" pitchFamily="18" charset="0"/>
                    <a:cs typeface="Times New Roman" panose="02020603050405020304" pitchFamily="18" charset="0"/>
                  </a:rPr>
                  <a:t>the covariance of x</a:t>
                </a:r>
              </a:p>
              <a:p>
                <a:pPr/>
                <a14:m>
                  <m:oMathPara xmlns:m="http://schemas.openxmlformats.org/officeDocument/2006/math">
                    <m:oMathParaPr>
                      <m:jc m:val="centerGroup"/>
                    </m:oMathParaPr>
                    <m:oMath xmlns:m="http://schemas.openxmlformats.org/officeDocument/2006/math">
                      <m:r>
                        <m:rPr>
                          <m:sty m:val="p"/>
                        </m:rPr>
                        <a:rPr lang="el-GR" sz="2800" dirty="0">
                          <a:solidFill>
                            <a:srgbClr val="0070C0"/>
                          </a:solidFill>
                          <a:latin typeface="Cambria Math" panose="02040503050406030204" pitchFamily="18" charset="0"/>
                        </a:rPr>
                        <m:t>Σ</m:t>
                      </m:r>
                      <m:r>
                        <a:rPr lang="el-GR" sz="2800" i="1" dirty="0">
                          <a:solidFill>
                            <a:srgbClr val="0070C0"/>
                          </a:solidFill>
                          <a:latin typeface="Cambria Math" panose="02040503050406030204" pitchFamily="18" charset="0"/>
                        </a:rPr>
                        <m:t> = </m:t>
                      </m:r>
                      <m:sSup>
                        <m:sSupPr>
                          <m:ctrlPr>
                            <a:rPr lang="en-US" sz="2800" i="1" dirty="0">
                              <a:solidFill>
                                <a:srgbClr val="0070C0"/>
                              </a:solidFill>
                              <a:latin typeface="Cambria Math" panose="02040503050406030204" pitchFamily="18" charset="0"/>
                            </a:rPr>
                          </m:ctrlPr>
                        </m:sSupPr>
                        <m:e>
                          <m:r>
                            <m:rPr>
                              <m:sty m:val="p"/>
                            </m:rPr>
                            <a:rPr lang="el-GR" sz="2800" dirty="0">
                              <a:solidFill>
                                <a:srgbClr val="0070C0"/>
                              </a:solidFill>
                              <a:latin typeface="Cambria Math" panose="02040503050406030204" pitchFamily="18" charset="0"/>
                            </a:rPr>
                            <m:t>Λ</m:t>
                          </m:r>
                        </m:e>
                        <m:sup>
                          <m:r>
                            <a:rPr lang="el-GR" sz="2800" i="1" dirty="0">
                              <a:solidFill>
                                <a:srgbClr val="0070C0"/>
                              </a:solidFill>
                              <a:latin typeface="Cambria Math" panose="02040503050406030204" pitchFamily="18" charset="0"/>
                            </a:rPr>
                            <m:t>∗</m:t>
                          </m:r>
                        </m:sup>
                      </m:sSup>
                      <m:sSup>
                        <m:sSupPr>
                          <m:ctrlPr>
                            <a:rPr lang="en-US" sz="2800" i="1" dirty="0">
                              <a:solidFill>
                                <a:srgbClr val="0070C0"/>
                              </a:solidFill>
                              <a:latin typeface="Cambria Math" panose="02040503050406030204" pitchFamily="18" charset="0"/>
                            </a:rPr>
                          </m:ctrlPr>
                        </m:sSupPr>
                        <m:e>
                          <m:sSup>
                            <m:sSupPr>
                              <m:ctrlPr>
                                <a:rPr lang="en-US" sz="2800" i="1" dirty="0">
                                  <a:solidFill>
                                    <a:srgbClr val="0070C0"/>
                                  </a:solidFill>
                                  <a:latin typeface="Cambria Math" panose="02040503050406030204" pitchFamily="18" charset="0"/>
                                </a:rPr>
                              </m:ctrlPr>
                            </m:sSupPr>
                            <m:e>
                              <m:r>
                                <m:rPr>
                                  <m:sty m:val="p"/>
                                </m:rPr>
                                <a:rPr lang="en-US" sz="2800" b="0" i="0" dirty="0" smtClean="0">
                                  <a:solidFill>
                                    <a:srgbClr val="0070C0"/>
                                  </a:solidFill>
                                  <a:latin typeface="Cambria Math" panose="02040503050406030204" pitchFamily="18" charset="0"/>
                                </a:rPr>
                                <m:t>cov</m:t>
                              </m:r>
                              <m:r>
                                <a:rPr lang="en-US" sz="2800" b="0" i="0" dirty="0" smtClean="0">
                                  <a:solidFill>
                                    <a:srgbClr val="0070C0"/>
                                  </a:solidFill>
                                  <a:latin typeface="Cambria Math" panose="02040503050406030204" pitchFamily="18" charset="0"/>
                                </a:rPr>
                                <m:t> (</m:t>
                              </m:r>
                              <m:sSup>
                                <m:sSupPr>
                                  <m:ctrlPr>
                                    <a:rPr lang="en-US" sz="2800" b="0" i="1" dirty="0" smtClean="0">
                                      <a:solidFill>
                                        <a:srgbClr val="0070C0"/>
                                      </a:solidFill>
                                      <a:latin typeface="Cambria Math" panose="02040503050406030204" pitchFamily="18" charset="0"/>
                                    </a:rPr>
                                  </m:ctrlPr>
                                </m:sSupPr>
                                <m:e>
                                  <m:r>
                                    <m:rPr>
                                      <m:sty m:val="p"/>
                                    </m:rPr>
                                    <a:rPr lang="en-US" sz="2800" b="0" i="0" dirty="0" smtClean="0">
                                      <a:solidFill>
                                        <a:srgbClr val="0070C0"/>
                                      </a:solidFill>
                                      <a:latin typeface="Cambria Math" panose="02040503050406030204" pitchFamily="18" charset="0"/>
                                    </a:rPr>
                                    <m:t>f</m:t>
                                  </m:r>
                                </m:e>
                                <m:sup>
                                  <m:r>
                                    <a:rPr lang="en-US" sz="2800" b="0" i="0" dirty="0" smtClean="0">
                                      <a:solidFill>
                                        <a:srgbClr val="0070C0"/>
                                      </a:solidFill>
                                      <a:latin typeface="Cambria Math" panose="02040503050406030204" pitchFamily="18" charset="0"/>
                                    </a:rPr>
                                    <m:t>∗</m:t>
                                  </m:r>
                                </m:sup>
                              </m:sSup>
                              <m:r>
                                <a:rPr lang="en-US" sz="2800" b="0" i="0" dirty="0" smtClean="0">
                                  <a:solidFill>
                                    <a:srgbClr val="0070C0"/>
                                  </a:solidFill>
                                  <a:latin typeface="Cambria Math" panose="02040503050406030204" pitchFamily="18" charset="0"/>
                                </a:rPr>
                                <m:t>)</m:t>
                              </m:r>
                              <m:r>
                                <m:rPr>
                                  <m:sty m:val="p"/>
                                </m:rPr>
                                <a:rPr lang="el-GR" sz="2800" dirty="0">
                                  <a:solidFill>
                                    <a:srgbClr val="0070C0"/>
                                  </a:solidFill>
                                  <a:latin typeface="Cambria Math" panose="02040503050406030204" pitchFamily="18" charset="0"/>
                                </a:rPr>
                                <m:t>Λ</m:t>
                              </m:r>
                            </m:e>
                            <m:sup>
                              <m:r>
                                <a:rPr lang="el-GR" sz="2800" i="1" dirty="0">
                                  <a:solidFill>
                                    <a:srgbClr val="0070C0"/>
                                  </a:solidFill>
                                  <a:latin typeface="Cambria Math" panose="02040503050406030204" pitchFamily="18" charset="0"/>
                                </a:rPr>
                                <m:t>∗</m:t>
                              </m:r>
                            </m:sup>
                          </m:sSup>
                        </m:e>
                        <m:sup>
                          <m:r>
                            <m:rPr>
                              <m:sty m:val="p"/>
                            </m:rPr>
                            <a:rPr lang="en-US" sz="2800" dirty="0">
                              <a:solidFill>
                                <a:srgbClr val="0070C0"/>
                              </a:solidFill>
                              <a:latin typeface="Cambria Math" panose="02040503050406030204" pitchFamily="18" charset="0"/>
                            </a:rPr>
                            <m:t>T</m:t>
                          </m:r>
                        </m:sup>
                      </m:sSup>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Ψ</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l-GR" sz="2800" i="1" dirty="0">
                          <a:solidFill>
                            <a:srgbClr val="0070C0"/>
                          </a:solidFill>
                          <a:latin typeface="Cambria Math" panose="02040503050406030204" pitchFamily="18" charset="0"/>
                        </a:rPr>
                        <m:t> </m:t>
                      </m:r>
                      <m:r>
                        <m:rPr>
                          <m:sty m:val="p"/>
                        </m:rPr>
                        <a:rPr lang="el-GR" sz="2800" dirty="0">
                          <a:solidFill>
                            <a:srgbClr val="0070C0"/>
                          </a:solidFill>
                          <a:latin typeface="Cambria Math" panose="02040503050406030204" pitchFamily="18" charset="0"/>
                        </a:rPr>
                        <m:t>Σ</m:t>
                      </m:r>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Λ</m:t>
                      </m:r>
                      <m:r>
                        <a:rPr lang="el-GR" sz="2800" i="1" dirty="0">
                          <a:solidFill>
                            <a:srgbClr val="0070C0"/>
                          </a:solidFill>
                          <a:latin typeface="Cambria Math" panose="02040503050406030204" pitchFamily="18" charset="0"/>
                        </a:rPr>
                        <m:t>𝑀</m:t>
                      </m:r>
                      <m:sSup>
                        <m:sSupPr>
                          <m:ctrlPr>
                            <a:rPr lang="en-US" sz="2800" i="1" dirty="0">
                              <a:solidFill>
                                <a:srgbClr val="0070C0"/>
                              </a:solidFill>
                              <a:latin typeface="Cambria Math" panose="02040503050406030204" pitchFamily="18" charset="0"/>
                            </a:rPr>
                          </m:ctrlPr>
                        </m:sSupPr>
                        <m:e>
                          <m:sSup>
                            <m:sSupPr>
                              <m:ctrlPr>
                                <a:rPr lang="en-US" sz="2800" b="0" i="1" dirty="0" smtClean="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m:t>
                              </m:r>
                              <m:r>
                                <a:rPr lang="en-US" sz="2800" b="0" i="1" dirty="0" smtClean="0">
                                  <a:solidFill>
                                    <a:srgbClr val="0070C0"/>
                                  </a:solidFill>
                                  <a:latin typeface="Cambria Math" panose="02040503050406030204" pitchFamily="18" charset="0"/>
                                </a:rPr>
                                <m:t>𝑀</m:t>
                              </m:r>
                            </m:e>
                            <m:sup>
                              <m:r>
                                <a:rPr lang="en-US" sz="2800" b="0" i="1" dirty="0" smtClean="0">
                                  <a:solidFill>
                                    <a:srgbClr val="0070C0"/>
                                  </a:solidFill>
                                  <a:latin typeface="Cambria Math" panose="02040503050406030204" pitchFamily="18" charset="0"/>
                                </a:rPr>
                                <m:t>𝑇</m:t>
                              </m:r>
                            </m:sup>
                          </m:sSup>
                          <m:r>
                            <a:rPr lang="en-US" sz="2800" b="0" i="1" dirty="0" smtClean="0">
                              <a:solidFill>
                                <a:srgbClr val="0070C0"/>
                              </a:solidFill>
                              <a:latin typeface="Cambria Math" panose="02040503050406030204" pitchFamily="18" charset="0"/>
                            </a:rPr>
                            <m:t>𝑀</m:t>
                          </m:r>
                          <m:r>
                            <a:rPr lang="en-US" sz="2800" b="0" i="1" dirty="0" smtClean="0">
                              <a:solidFill>
                                <a:srgbClr val="0070C0"/>
                              </a:solidFill>
                              <a:latin typeface="Cambria Math" panose="02040503050406030204" pitchFamily="18" charset="0"/>
                            </a:rPr>
                            <m:t>)</m:t>
                          </m:r>
                          <m:d>
                            <m:dPr>
                              <m:ctrlPr>
                                <a:rPr lang="el-GR" sz="2800" i="1" dirty="0">
                                  <a:solidFill>
                                    <a:srgbClr val="0070C0"/>
                                  </a:solidFill>
                                  <a:latin typeface="Cambria Math" panose="02040503050406030204" pitchFamily="18" charset="0"/>
                                </a:rPr>
                              </m:ctrlPr>
                            </m:dPr>
                            <m:e>
                              <m:r>
                                <m:rPr>
                                  <m:sty m:val="p"/>
                                </m:rPr>
                                <a:rPr lang="el-GR" sz="2800" dirty="0">
                                  <a:solidFill>
                                    <a:srgbClr val="0070C0"/>
                                  </a:solidFill>
                                  <a:latin typeface="Cambria Math" panose="02040503050406030204" pitchFamily="18" charset="0"/>
                                </a:rPr>
                                <m:t>Λ</m:t>
                              </m:r>
                              <m:r>
                                <a:rPr lang="el-GR" sz="2800" i="1" dirty="0">
                                  <a:solidFill>
                                    <a:srgbClr val="0070C0"/>
                                  </a:solidFill>
                                  <a:latin typeface="Cambria Math" panose="02040503050406030204" pitchFamily="18" charset="0"/>
                                </a:rPr>
                                <m:t>𝑀</m:t>
                              </m:r>
                            </m:e>
                          </m:d>
                        </m:e>
                        <m:sup>
                          <m:r>
                            <a:rPr lang="en-US" sz="2800" i="1" dirty="0">
                              <a:solidFill>
                                <a:srgbClr val="0070C0"/>
                              </a:solidFill>
                              <a:latin typeface="Cambria Math" panose="02040503050406030204" pitchFamily="18" charset="0"/>
                            </a:rPr>
                            <m:t>𝑇</m:t>
                          </m:r>
                        </m:sup>
                      </m:sSup>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Ψ</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l-GR" sz="2800" i="1" dirty="0">
                          <a:solidFill>
                            <a:srgbClr val="0070C0"/>
                          </a:solidFill>
                          <a:latin typeface="Cambria Math" panose="02040503050406030204" pitchFamily="18" charset="0"/>
                        </a:rPr>
                        <m:t> </m:t>
                      </m:r>
                      <m:r>
                        <m:rPr>
                          <m:sty m:val="p"/>
                        </m:rPr>
                        <a:rPr lang="el-GR" sz="2800" dirty="0">
                          <a:solidFill>
                            <a:srgbClr val="0070C0"/>
                          </a:solidFill>
                          <a:latin typeface="Cambria Math" panose="02040503050406030204" pitchFamily="18" charset="0"/>
                        </a:rPr>
                        <m:t>Σ</m:t>
                      </m:r>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Λ</m:t>
                      </m:r>
                      <m:r>
                        <a:rPr lang="el-GR" sz="2800" i="1" dirty="0">
                          <a:solidFill>
                            <a:srgbClr val="0070C0"/>
                          </a:solidFill>
                          <a:latin typeface="Cambria Math" panose="02040503050406030204" pitchFamily="18" charset="0"/>
                        </a:rPr>
                        <m:t>𝑀</m:t>
                      </m:r>
                      <m:sSup>
                        <m:sSupPr>
                          <m:ctrlPr>
                            <a:rPr lang="en-US" sz="2800" i="1" dirty="0">
                              <a:solidFill>
                                <a:srgbClr val="0070C0"/>
                              </a:solidFill>
                              <a:latin typeface="Cambria Math" panose="02040503050406030204" pitchFamily="18" charset="0"/>
                            </a:rPr>
                          </m:ctrlPr>
                        </m:sSupPr>
                        <m:e>
                          <m:r>
                            <a:rPr lang="en-US" sz="2800" b="0" i="1" dirty="0" smtClean="0">
                              <a:solidFill>
                                <a:srgbClr val="0070C0"/>
                              </a:solidFill>
                              <a:latin typeface="Cambria Math" panose="02040503050406030204" pitchFamily="18" charset="0"/>
                            </a:rPr>
                            <m:t>𝐼</m:t>
                          </m:r>
                          <m:r>
                            <a:rPr lang="el-GR" sz="2800" i="1" dirty="0">
                              <a:solidFill>
                                <a:srgbClr val="0070C0"/>
                              </a:solidFill>
                              <a:latin typeface="Cambria Math" panose="02040503050406030204" pitchFamily="18" charset="0"/>
                            </a:rPr>
                            <m:t>𝑀</m:t>
                          </m:r>
                        </m:e>
                        <m:sup>
                          <m:r>
                            <a:rPr lang="en-US" sz="2800" i="1" dirty="0">
                              <a:solidFill>
                                <a:srgbClr val="0070C0"/>
                              </a:solidFill>
                              <a:latin typeface="Cambria Math" panose="02040503050406030204" pitchFamily="18" charset="0"/>
                            </a:rPr>
                            <m:t>𝑇</m:t>
                          </m:r>
                        </m:sup>
                      </m:sSup>
                      <m:sSup>
                        <m:sSupPr>
                          <m:ctrlPr>
                            <a:rPr lang="en-US" sz="2800" i="1" dirty="0">
                              <a:solidFill>
                                <a:srgbClr val="0070C0"/>
                              </a:solidFill>
                              <a:latin typeface="Cambria Math" panose="02040503050406030204" pitchFamily="18" charset="0"/>
                            </a:rPr>
                          </m:ctrlPr>
                        </m:sSupPr>
                        <m:e>
                          <m:r>
                            <m:rPr>
                              <m:sty m:val="p"/>
                            </m:rPr>
                            <a:rPr lang="el-GR" sz="2800" dirty="0">
                              <a:solidFill>
                                <a:srgbClr val="0070C0"/>
                              </a:solidFill>
                              <a:latin typeface="Cambria Math" panose="02040503050406030204" pitchFamily="18" charset="0"/>
                            </a:rPr>
                            <m:t>Λ</m:t>
                          </m:r>
                        </m:e>
                        <m:sup>
                          <m:r>
                            <m:rPr>
                              <m:sty m:val="p"/>
                            </m:rPr>
                            <a:rPr lang="en-US" sz="2800" dirty="0">
                              <a:solidFill>
                                <a:srgbClr val="0070C0"/>
                              </a:solidFill>
                              <a:latin typeface="Cambria Math" panose="02040503050406030204" pitchFamily="18" charset="0"/>
                            </a:rPr>
                            <m:t>T</m:t>
                          </m:r>
                        </m:sup>
                      </m:sSup>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Ψ</m:t>
                      </m:r>
                    </m:oMath>
                  </m:oMathPara>
                </a14:m>
                <a:endParaRPr lang="en-US" sz="2800" dirty="0" smtClean="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sz="2800" i="1" dirty="0">
                          <a:solidFill>
                            <a:srgbClr val="0070C0"/>
                          </a:solidFill>
                          <a:latin typeface="Cambria Math" panose="02040503050406030204" pitchFamily="18" charset="0"/>
                        </a:rPr>
                        <m:t> </m:t>
                      </m:r>
                      <m:r>
                        <m:rPr>
                          <m:sty m:val="p"/>
                        </m:rPr>
                        <a:rPr lang="el-GR" sz="2800" dirty="0">
                          <a:solidFill>
                            <a:srgbClr val="0070C0"/>
                          </a:solidFill>
                          <a:latin typeface="Cambria Math" panose="02040503050406030204" pitchFamily="18" charset="0"/>
                        </a:rPr>
                        <m:t>Σ</m:t>
                      </m:r>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Λ</m:t>
                      </m:r>
                      <m:sSup>
                        <m:sSupPr>
                          <m:ctrlPr>
                            <a:rPr lang="en-US" sz="2800" i="1" dirty="0">
                              <a:solidFill>
                                <a:srgbClr val="0070C0"/>
                              </a:solidFill>
                              <a:latin typeface="Cambria Math" panose="02040503050406030204" pitchFamily="18" charset="0"/>
                            </a:rPr>
                          </m:ctrlPr>
                        </m:sSupPr>
                        <m:e>
                          <m:r>
                            <m:rPr>
                              <m:sty m:val="p"/>
                            </m:rPr>
                            <a:rPr lang="el-GR" sz="2800" dirty="0">
                              <a:solidFill>
                                <a:srgbClr val="0070C0"/>
                              </a:solidFill>
                              <a:latin typeface="Cambria Math" panose="02040503050406030204" pitchFamily="18" charset="0"/>
                            </a:rPr>
                            <m:t>Λ</m:t>
                          </m:r>
                        </m:e>
                        <m:sup>
                          <m:r>
                            <a:rPr lang="en-US" sz="2800" i="1" dirty="0">
                              <a:solidFill>
                                <a:srgbClr val="0070C0"/>
                              </a:solidFill>
                              <a:latin typeface="Cambria Math" panose="02040503050406030204" pitchFamily="18" charset="0"/>
                            </a:rPr>
                            <m:t>𝑇</m:t>
                          </m:r>
                        </m:sup>
                      </m:sSup>
                      <m:r>
                        <a:rPr lang="el-GR" sz="2800" i="1" dirty="0">
                          <a:solidFill>
                            <a:srgbClr val="0070C0"/>
                          </a:solidFill>
                          <a:latin typeface="Cambria Math" panose="02040503050406030204" pitchFamily="18" charset="0"/>
                        </a:rPr>
                        <m:t> + </m:t>
                      </m:r>
                      <m:r>
                        <m:rPr>
                          <m:sty m:val="p"/>
                        </m:rPr>
                        <a:rPr lang="el-GR" sz="2800" dirty="0">
                          <a:solidFill>
                            <a:srgbClr val="0070C0"/>
                          </a:solidFill>
                          <a:latin typeface="Cambria Math" panose="02040503050406030204" pitchFamily="18" charset="0"/>
                        </a:rPr>
                        <m:t>Ψ</m:t>
                      </m:r>
                    </m:oMath>
                  </m:oMathPara>
                </a14:m>
                <a:endParaRPr lang="en-US" sz="2800" dirty="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Factors </a:t>
                </a:r>
                <a14:m>
                  <m:oMath xmlns:m="http://schemas.openxmlformats.org/officeDocument/2006/math">
                    <m:r>
                      <a:rPr lang="en-US" sz="2800" b="1" i="1" dirty="0" smtClean="0">
                        <a:latin typeface="Cambria Math" panose="02040503050406030204" pitchFamily="18" charset="0"/>
                        <a:cs typeface="Times New Roman" panose="02020603050405020304" pitchFamily="18" charset="0"/>
                      </a:rPr>
                      <m:t>𝒇</m:t>
                    </m:r>
                  </m:oMath>
                </a14:m>
                <a:r>
                  <a:rPr lang="en-US" sz="2800" dirty="0" smtClean="0">
                    <a:latin typeface="Times New Roman" panose="02020603050405020304" pitchFamily="18" charset="0"/>
                    <a:cs typeface="Times New Roman" panose="02020603050405020304" pitchFamily="18" charset="0"/>
                  </a:rPr>
                  <a:t> with loadings </a:t>
                </a:r>
                <a14:m>
                  <m:oMath xmlns:m="http://schemas.openxmlformats.org/officeDocument/2006/math">
                    <m:r>
                      <m:rPr>
                        <m:sty m:val="p"/>
                      </m:rPr>
                      <a:rPr lang="el-GR" sz="2800" i="1">
                        <a:latin typeface="Cambria Math" panose="02040503050406030204" pitchFamily="18" charset="0"/>
                        <a:cs typeface="Times New Roman" panose="02020603050405020304" pitchFamily="18" charset="0"/>
                      </a:rPr>
                      <m:t>Λ</m:t>
                    </m:r>
                  </m:oMath>
                </a14:m>
                <a:r>
                  <a:rPr lang="en-US" sz="2800" dirty="0" smtClean="0">
                    <a:latin typeface="Times New Roman" panose="02020603050405020304" pitchFamily="18" charset="0"/>
                    <a:cs typeface="Times New Roman" panose="02020603050405020304" pitchFamily="18" charset="0"/>
                  </a:rPr>
                  <a:t>, or factors </a:t>
                </a:r>
                <a14:m>
                  <m:oMath xmlns:m="http://schemas.openxmlformats.org/officeDocument/2006/math">
                    <m:sSup>
                      <m:sSupPr>
                        <m:ctrlPr>
                          <a:rPr lang="en-US" sz="2800" b="1" i="1" smtClean="0">
                            <a:solidFill>
                              <a:srgbClr val="00B050"/>
                            </a:solidFill>
                            <a:latin typeface="Cambria Math" panose="02040503050406030204" pitchFamily="18" charset="0"/>
                            <a:cs typeface="Times New Roman" panose="02020603050405020304" pitchFamily="18" charset="0"/>
                          </a:rPr>
                        </m:ctrlPr>
                      </m:sSupPr>
                      <m:e>
                        <m:r>
                          <a:rPr lang="en-US" sz="2800" b="1" i="1">
                            <a:solidFill>
                              <a:srgbClr val="00B050"/>
                            </a:solidFill>
                            <a:latin typeface="Cambria Math" panose="02040503050406030204" pitchFamily="18" charset="0"/>
                            <a:cs typeface="Times New Roman" panose="02020603050405020304" pitchFamily="18" charset="0"/>
                          </a:rPr>
                          <m:t>𝑴</m:t>
                        </m:r>
                      </m:e>
                      <m:sup>
                        <m:r>
                          <a:rPr lang="en-US" sz="2800" b="1" i="1">
                            <a:solidFill>
                              <a:srgbClr val="00B050"/>
                            </a:solidFill>
                            <a:latin typeface="Cambria Math" panose="02040503050406030204" pitchFamily="18" charset="0"/>
                            <a:cs typeface="Times New Roman" panose="02020603050405020304" pitchFamily="18" charset="0"/>
                          </a:rPr>
                          <m:t>𝑻</m:t>
                        </m:r>
                      </m:sup>
                    </m:sSup>
                    <m:r>
                      <a:rPr lang="en-US" sz="2800" b="1" i="1">
                        <a:solidFill>
                          <a:srgbClr val="00B050"/>
                        </a:solidFill>
                        <a:latin typeface="Cambria Math" panose="02040503050406030204" pitchFamily="18" charset="0"/>
                        <a:cs typeface="Times New Roman" panose="02020603050405020304" pitchFamily="18" charset="0"/>
                      </a:rPr>
                      <m:t>𝒇</m:t>
                    </m:r>
                  </m:oMath>
                </a14:m>
                <a:r>
                  <a:rPr lang="en-US" sz="2800" dirty="0" smtClean="0">
                    <a:solidFill>
                      <a:srgbClr val="00B05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with loadings </a:t>
                </a:r>
                <a14:m>
                  <m:oMath xmlns:m="http://schemas.openxmlformats.org/officeDocument/2006/math">
                    <m:r>
                      <m:rPr>
                        <m:sty m:val="p"/>
                      </m:rPr>
                      <a:rPr lang="el-GR" sz="2800" i="1" smtClean="0">
                        <a:solidFill>
                          <a:srgbClr val="00B050"/>
                        </a:solidFill>
                        <a:latin typeface="Cambria Math" panose="02040503050406030204" pitchFamily="18" charset="0"/>
                        <a:cs typeface="Times New Roman" panose="02020603050405020304" pitchFamily="18" charset="0"/>
                      </a:rPr>
                      <m:t>Λ</m:t>
                    </m:r>
                    <m:r>
                      <a:rPr lang="en-US" sz="2800" b="1" i="1">
                        <a:solidFill>
                          <a:srgbClr val="00B050"/>
                        </a:solidFill>
                        <a:latin typeface="Cambria Math" panose="02040503050406030204" pitchFamily="18" charset="0"/>
                        <a:cs typeface="Times New Roman" panose="02020603050405020304" pitchFamily="18" charset="0"/>
                      </a:rPr>
                      <m:t>𝑴</m:t>
                    </m:r>
                  </m:oMath>
                </a14:m>
                <a:r>
                  <a:rPr lang="en-US" sz="2800" dirty="0" smtClean="0">
                    <a:solidFill>
                      <a:srgbClr val="00B050"/>
                    </a:solidFill>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are </a:t>
                </a:r>
                <a:r>
                  <a:rPr lang="en-US" sz="2800" dirty="0" smtClean="0">
                    <a:solidFill>
                      <a:srgbClr val="C00000"/>
                    </a:solidFill>
                    <a:latin typeface="Times New Roman" panose="02020603050405020304" pitchFamily="18" charset="0"/>
                    <a:cs typeface="Times New Roman" panose="02020603050405020304" pitchFamily="18" charset="0"/>
                  </a:rPr>
                  <a:t>equivalent for explaining the covariance matrix of the observed variables</a:t>
                </a:r>
                <a:r>
                  <a:rPr lang="en-US" sz="2800" dirty="0" smtClean="0">
                    <a:latin typeface="Times New Roman" panose="02020603050405020304" pitchFamily="18" charset="0"/>
                    <a:cs typeface="Times New Roman" panose="02020603050405020304" pitchFamily="18" charset="0"/>
                  </a:rPr>
                  <a:t>, how can we deal with this? </a:t>
                </a:r>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4461"/>
                <a:ext cx="12092472" cy="6190413"/>
              </a:xfrm>
              <a:prstGeom prst="rect">
                <a:avLst/>
              </a:prstGeom>
              <a:blipFill rotWithShape="0">
                <a:blip r:embed="rId2"/>
                <a:stretch>
                  <a:fillRect l="-907" t="-984" b="-1772"/>
                </a:stretch>
              </a:blipFill>
            </p:spPr>
            <p:txBody>
              <a:bodyPr/>
              <a:lstStyle/>
              <a:p>
                <a:r>
                  <a:rPr lang="en-US">
                    <a:noFill/>
                  </a:rPr>
                  <a:t> </a:t>
                </a:r>
              </a:p>
            </p:txBody>
          </p:sp>
        </mc:Fallback>
      </mc:AlternateContent>
    </p:spTree>
    <p:extLst>
      <p:ext uri="{BB962C8B-B14F-4D97-AF65-F5344CB8AC3E}">
        <p14:creationId xmlns:p14="http://schemas.microsoft.com/office/powerpoint/2010/main" val="1861050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9528" y="20054"/>
                <a:ext cx="12092472" cy="4366132"/>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Manifest variables: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Latent variables or factors: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a:t>
                </a:r>
                <a:endParaRPr lang="en-US" sz="2800" b="0" i="1" dirty="0" smtClean="0">
                  <a:solidFill>
                    <a:srgbClr val="0070C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11</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12</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2</m:t>
                          </m:r>
                        </m:sub>
                      </m:sSub>
                      <m:r>
                        <a:rPr lang="en-US" sz="2400" i="1" dirty="0" smtClean="0">
                          <a:solidFill>
                            <a:srgbClr val="0070C0"/>
                          </a:solidFill>
                          <a:latin typeface="Cambria Math" panose="02040503050406030204" pitchFamily="18" charset="0"/>
                        </a:rPr>
                        <m:t> + · · ·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1</m:t>
                          </m:r>
                          <m:r>
                            <a:rPr lang="en-US" sz="2400" i="1" dirty="0" smtClean="0">
                              <a:solidFill>
                                <a:srgbClr val="0070C0"/>
                              </a:solidFill>
                              <a:latin typeface="Cambria Math" panose="02040503050406030204" pitchFamily="18" charset="0"/>
                            </a:rPr>
                            <m:t>𝑘</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𝑘</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𝑢</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 </m:t>
                      </m:r>
                    </m:oMath>
                  </m:oMathPara>
                </a14:m>
                <a:endParaRPr lang="en-US" sz="24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i="1" dirty="0" smtClean="0">
                              <a:solidFill>
                                <a:srgbClr val="0070C0"/>
                              </a:solidFill>
                              <a:latin typeface="Cambria Math" panose="02040503050406030204" pitchFamily="18" charset="0"/>
                            </a:rPr>
                            <m:t>2</m:t>
                          </m:r>
                        </m:sub>
                      </m:sSub>
                      <m:r>
                        <a:rPr lang="en-US" sz="240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21</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22</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2</m:t>
                          </m:r>
                        </m:sub>
                      </m:sSub>
                      <m:r>
                        <a:rPr lang="en-US" sz="2400" i="1" dirty="0" smtClean="0">
                          <a:solidFill>
                            <a:srgbClr val="0070C0"/>
                          </a:solidFill>
                          <a:latin typeface="Cambria Math" panose="02040503050406030204" pitchFamily="18" charset="0"/>
                        </a:rPr>
                        <m:t> + · · ·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2</m:t>
                          </m:r>
                          <m:r>
                            <a:rPr lang="en-US" sz="2400" i="1" dirty="0" smtClean="0">
                              <a:solidFill>
                                <a:srgbClr val="0070C0"/>
                              </a:solidFill>
                              <a:latin typeface="Cambria Math" panose="02040503050406030204" pitchFamily="18" charset="0"/>
                            </a:rPr>
                            <m:t>𝑘</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𝑘</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𝑢</m:t>
                          </m:r>
                        </m:e>
                        <m:sub>
                          <m:r>
                            <a:rPr lang="en-US" sz="2400" i="1" dirty="0" smtClean="0">
                              <a:solidFill>
                                <a:srgbClr val="0070C0"/>
                              </a:solidFill>
                              <a:latin typeface="Cambria Math" panose="02040503050406030204" pitchFamily="18" charset="0"/>
                            </a:rPr>
                            <m:t>2</m:t>
                          </m:r>
                        </m:sub>
                      </m:sSub>
                      <m:r>
                        <a:rPr lang="en-US" sz="2400" i="1" dirty="0" smtClean="0">
                          <a:solidFill>
                            <a:srgbClr val="0070C0"/>
                          </a:solidFill>
                          <a:latin typeface="Cambria Math" panose="02040503050406030204" pitchFamily="18" charset="0"/>
                        </a:rPr>
                        <m:t> </m:t>
                      </m:r>
                    </m:oMath>
                  </m:oMathPara>
                </a14:m>
                <a:endParaRPr lang="en-US" sz="2400" dirty="0" smtClean="0">
                  <a:solidFill>
                    <a:srgbClr val="0070C0"/>
                  </a:solidFill>
                  <a:latin typeface="Times New Roman" panose="02020603050405020304" pitchFamily="18" charset="0"/>
                  <a:cs typeface="Times New Roman" panose="02020603050405020304" pitchFamily="18" charset="0"/>
                </a:endParaRPr>
              </a:p>
              <a:p>
                <a:pPr algn="ctr"/>
                <a:r>
                  <a:rPr lang="en-US" sz="2400" dirty="0" smtClean="0">
                    <a:solidFill>
                      <a:srgbClr val="0070C0"/>
                    </a:solidFill>
                  </a:rPr>
                  <a:t>….</a:t>
                </a:r>
                <a14:m>
                  <m:oMath xmlns:m="http://schemas.openxmlformats.org/officeDocument/2006/math">
                    <m:r>
                      <a:rPr lang="en-US" sz="2400" i="1" dirty="0" smtClean="0">
                        <a:solidFill>
                          <a:srgbClr val="0070C0"/>
                        </a:solidFill>
                        <a:latin typeface="Cambria Math" panose="02040503050406030204" pitchFamily="18" charset="0"/>
                      </a:rPr>
                      <m:t>… </m:t>
                    </m:r>
                  </m:oMath>
                </a14:m>
                <a:endParaRPr lang="en-US" sz="24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i="1" dirty="0" smtClean="0">
                              <a:solidFill>
                                <a:srgbClr val="0070C0"/>
                              </a:solidFill>
                              <a:latin typeface="Cambria Math" panose="02040503050406030204" pitchFamily="18" charset="0"/>
                            </a:rPr>
                            <m:t>𝑞</m:t>
                          </m:r>
                        </m:sub>
                      </m:sSub>
                      <m:r>
                        <a:rPr lang="en-US" sz="2400" i="1" dirty="0" smtClean="0">
                          <a:solidFill>
                            <a:srgbClr val="0070C0"/>
                          </a:solidFill>
                          <a:latin typeface="Cambria Math" panose="02040503050406030204" pitchFamily="18" charset="0"/>
                        </a:rPr>
                        <m:t>=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𝑞</m:t>
                          </m:r>
                          <m:r>
                            <a:rPr lang="en-US" sz="2400" i="1" dirty="0" smtClean="0">
                              <a:solidFill>
                                <a:srgbClr val="0070C0"/>
                              </a:solidFill>
                              <a:latin typeface="Cambria Math" panose="02040503050406030204" pitchFamily="18" charset="0"/>
                            </a:rPr>
                            <m:t>1</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1</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𝜆</m:t>
                          </m:r>
                        </m:e>
                        <m:sub>
                          <m:r>
                            <a:rPr lang="en-US" sz="2400" i="1" dirty="0" smtClean="0">
                              <a:solidFill>
                                <a:srgbClr val="0070C0"/>
                              </a:solidFill>
                              <a:latin typeface="Cambria Math" panose="02040503050406030204" pitchFamily="18" charset="0"/>
                            </a:rPr>
                            <m:t>𝑞</m:t>
                          </m:r>
                          <m:r>
                            <a:rPr lang="en-US" sz="2400" i="1" dirty="0" smtClean="0">
                              <a:solidFill>
                                <a:srgbClr val="0070C0"/>
                              </a:solidFill>
                              <a:latin typeface="Cambria Math" panose="02040503050406030204" pitchFamily="18" charset="0"/>
                            </a:rPr>
                            <m:t>2</m:t>
                          </m:r>
                        </m:sub>
                      </m:sSub>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𝑓</m:t>
                          </m:r>
                        </m:e>
                        <m:sub>
                          <m:r>
                            <a:rPr lang="en-US" sz="2400" i="1" dirty="0" smtClean="0">
                              <a:solidFill>
                                <a:srgbClr val="0070C0"/>
                              </a:solidFill>
                              <a:latin typeface="Cambria Math" panose="02040503050406030204" pitchFamily="18" charset="0"/>
                            </a:rPr>
                            <m:t>2</m:t>
                          </m:r>
                        </m:sub>
                      </m:sSub>
                      <m:r>
                        <a:rPr lang="en-US" sz="2400" i="1" dirty="0" smtClean="0">
                          <a:solidFill>
                            <a:srgbClr val="0070C0"/>
                          </a:solidFill>
                          <a:latin typeface="Cambria Math" panose="02040503050406030204" pitchFamily="18" charset="0"/>
                        </a:rPr>
                        <m:t> + · · · + </m:t>
                      </m:r>
                      <m:sSub>
                        <m:sSubPr>
                          <m:ctrlPr>
                            <a:rPr lang="en-US" sz="2400" b="0" i="1" dirty="0" smtClean="0">
                              <a:solidFill>
                                <a:srgbClr val="0070C0"/>
                              </a:solidFill>
                              <a:latin typeface="Cambria Math" panose="02040503050406030204" pitchFamily="18" charset="0"/>
                            </a:rPr>
                          </m:ctrlPr>
                        </m:sSubPr>
                        <m:e>
                          <m:r>
                            <a:rPr lang="en-US" sz="2400" i="1" dirty="0" err="1" smtClean="0">
                              <a:solidFill>
                                <a:srgbClr val="0070C0"/>
                              </a:solidFill>
                              <a:latin typeface="Cambria Math" panose="02040503050406030204" pitchFamily="18" charset="0"/>
                            </a:rPr>
                            <m:t>𝜆</m:t>
                          </m:r>
                        </m:e>
                        <m:sub>
                          <m:r>
                            <a:rPr lang="en-US" sz="2400" i="1" dirty="0" err="1" smtClean="0">
                              <a:solidFill>
                                <a:srgbClr val="0070C0"/>
                              </a:solidFill>
                              <a:latin typeface="Cambria Math" panose="02040503050406030204" pitchFamily="18" charset="0"/>
                            </a:rPr>
                            <m:t>𝑞𝑘</m:t>
                          </m:r>
                        </m:sub>
                      </m:sSub>
                      <m:sSub>
                        <m:sSubPr>
                          <m:ctrlPr>
                            <a:rPr lang="en-US" sz="2400" b="0" i="1" dirty="0" smtClean="0">
                              <a:solidFill>
                                <a:srgbClr val="0070C0"/>
                              </a:solidFill>
                              <a:latin typeface="Cambria Math" panose="02040503050406030204" pitchFamily="18" charset="0"/>
                            </a:rPr>
                          </m:ctrlPr>
                        </m:sSubPr>
                        <m:e>
                          <m:r>
                            <a:rPr lang="en-US" sz="2400" i="1" dirty="0" err="1" smtClean="0">
                              <a:solidFill>
                                <a:srgbClr val="0070C0"/>
                              </a:solidFill>
                              <a:latin typeface="Cambria Math" panose="02040503050406030204" pitchFamily="18" charset="0"/>
                            </a:rPr>
                            <m:t>𝑓</m:t>
                          </m:r>
                        </m:e>
                        <m:sub>
                          <m:r>
                            <a:rPr lang="en-US" sz="2400" i="1" dirty="0" err="1" smtClean="0">
                              <a:solidFill>
                                <a:srgbClr val="0070C0"/>
                              </a:solidFill>
                              <a:latin typeface="Cambria Math" panose="02040503050406030204" pitchFamily="18" charset="0"/>
                            </a:rPr>
                            <m:t>𝑘</m:t>
                          </m:r>
                        </m:sub>
                      </m:sSub>
                      <m:r>
                        <a:rPr lang="en-US" sz="2400" i="1" dirty="0" smtClean="0">
                          <a:solidFill>
                            <a:srgbClr val="0070C0"/>
                          </a:solidFill>
                          <a:latin typeface="Cambria Math" panose="02040503050406030204" pitchFamily="18" charset="0"/>
                        </a:rPr>
                        <m:t> + </m:t>
                      </m:r>
                      <m:sSub>
                        <m:sSubPr>
                          <m:ctrlPr>
                            <a:rPr lang="en-US" sz="2400" b="0" i="1" dirty="0" smtClean="0">
                              <a:solidFill>
                                <a:srgbClr val="0070C0"/>
                              </a:solidFill>
                              <a:latin typeface="Cambria Math" panose="02040503050406030204" pitchFamily="18" charset="0"/>
                            </a:rPr>
                          </m:ctrlPr>
                        </m:sSubPr>
                        <m:e>
                          <m:r>
                            <a:rPr lang="en-US" sz="2400" i="1" dirty="0" err="1" smtClean="0">
                              <a:solidFill>
                                <a:srgbClr val="0070C0"/>
                              </a:solidFill>
                              <a:latin typeface="Cambria Math" panose="02040503050406030204" pitchFamily="18" charset="0"/>
                            </a:rPr>
                            <m:t>𝑢</m:t>
                          </m:r>
                        </m:e>
                        <m:sub>
                          <m:r>
                            <a:rPr lang="en-US" sz="2400" i="1" dirty="0" err="1" smtClean="0">
                              <a:solidFill>
                                <a:srgbClr val="0070C0"/>
                              </a:solidFill>
                              <a:latin typeface="Cambria Math" panose="02040503050406030204" pitchFamily="18" charset="0"/>
                            </a:rPr>
                            <m:t>𝑞</m:t>
                          </m:r>
                        </m:sub>
                      </m:sSub>
                      <m:r>
                        <a:rPr lang="en-US" sz="2400" i="1" dirty="0" smtClean="0">
                          <a:solidFill>
                            <a:srgbClr val="0070C0"/>
                          </a:solidFill>
                          <a:latin typeface="Cambria Math" panose="02040503050406030204" pitchFamily="18" charset="0"/>
                        </a:rPr>
                        <m:t> </m:t>
                      </m:r>
                    </m:oMath>
                  </m:oMathPara>
                </a14:m>
                <a:endParaRPr lang="en-US" sz="2400" dirty="0" smtClean="0">
                  <a:solidFill>
                    <a:srgbClr val="0070C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We can write the regression equations </a:t>
                </a:r>
                <a:r>
                  <a:rPr lang="en-US" sz="2800" dirty="0" smtClean="0">
                    <a:solidFill>
                      <a:srgbClr val="C00000"/>
                    </a:solidFill>
                    <a:latin typeface="Times New Roman" panose="02020603050405020304" pitchFamily="18" charset="0"/>
                    <a:cs typeface="Times New Roman" panose="02020603050405020304" pitchFamily="18" charset="0"/>
                  </a:rPr>
                  <a:t>in matrix notation</a:t>
                </a:r>
                <a:r>
                  <a:rPr lang="en-US" sz="2800" dirty="0" smtClean="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800" i="0" dirty="0" smtClean="0">
                        <a:latin typeface="Cambria Math" panose="02040503050406030204" pitchFamily="18" charset="0"/>
                      </a:rPr>
                      <m:t>x</m:t>
                    </m:r>
                    <m:r>
                      <a:rPr lang="en-US" sz="2800" i="0" dirty="0" smtClean="0">
                        <a:latin typeface="Cambria Math" panose="02040503050406030204" pitchFamily="18" charset="0"/>
                      </a:rPr>
                      <m:t> = </m:t>
                    </m:r>
                    <m:r>
                      <m:rPr>
                        <m:sty m:val="p"/>
                      </m:rPr>
                      <a:rPr lang="en-US" sz="2800" i="0" dirty="0" err="1" smtClean="0">
                        <a:latin typeface="Cambria Math" panose="02040503050406030204" pitchFamily="18" charset="0"/>
                      </a:rPr>
                      <m:t>Λf</m:t>
                    </m:r>
                    <m:r>
                      <a:rPr lang="en-US" sz="2800" i="0" dirty="0" smtClean="0">
                        <a:latin typeface="Cambria Math" panose="02040503050406030204" pitchFamily="18" charset="0"/>
                      </a:rPr>
                      <m:t> + </m:t>
                    </m:r>
                    <m:r>
                      <m:rPr>
                        <m:sty m:val="p"/>
                      </m:rPr>
                      <a:rPr lang="en-US" sz="2800" i="0" dirty="0" smtClean="0">
                        <a:latin typeface="Cambria Math" panose="02040503050406030204" pitchFamily="18" charset="0"/>
                      </a:rPr>
                      <m:t>u</m:t>
                    </m:r>
                  </m:oMath>
                </a14:m>
                <a:r>
                  <a:rPr lang="en-US" sz="2800" dirty="0" smtClean="0">
                    <a:latin typeface="Times New Roman" panose="02020603050405020304" pitchFamily="18" charset="0"/>
                    <a:cs typeface="Times New Roman" panose="02020603050405020304" pitchFamily="18" charset="0"/>
                  </a:rPr>
                  <a:t>,                                 , </a:t>
                </a:r>
                <a14:m>
                  <m:oMath xmlns:m="http://schemas.openxmlformats.org/officeDocument/2006/math">
                    <m:r>
                      <a:rPr lang="en-US" sz="2800" b="1" i="1" dirty="0" smtClean="0">
                        <a:latin typeface="Cambria Math" panose="02040503050406030204" pitchFamily="18" charset="0"/>
                      </a:rPr>
                      <m:t>𝒇</m:t>
                    </m:r>
                    <m:r>
                      <a:rPr lang="en-US" sz="280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e>
                        </m:d>
                      </m:e>
                      <m:sup>
                        <m:r>
                          <a:rPr lang="en-US" sz="2800" b="0" i="1" dirty="0" smtClean="0">
                            <a:latin typeface="Cambria Math" panose="02040503050406030204" pitchFamily="18" charset="0"/>
                          </a:rPr>
                          <m:t>𝑇</m:t>
                        </m:r>
                      </m:sup>
                    </m:sSup>
                    <m:r>
                      <a:rPr lang="en-US" sz="2800" i="1" dirty="0" smtClean="0">
                        <a:latin typeface="Cambria Math" panose="02040503050406030204" pitchFamily="18" charset="0"/>
                      </a:rPr>
                      <m:t>, </m:t>
                    </m:r>
                    <m:r>
                      <a:rPr lang="en-US" sz="2800" b="1" i="1" dirty="0" smtClean="0">
                        <a:latin typeface="Cambria Math" panose="02040503050406030204" pitchFamily="18" charset="0"/>
                      </a:rPr>
                      <m:t>𝒖</m:t>
                    </m:r>
                    <m:r>
                      <a:rPr lang="en-US" sz="2800" i="1" dirty="0" smtClean="0">
                        <a:latin typeface="Cambria Math" panose="02040503050406030204" pitchFamily="18" charset="0"/>
                      </a:rPr>
                      <m:t> =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𝑢</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𝑢</m:t>
                                </m:r>
                              </m:e>
                              <m:sub>
                                <m:r>
                                  <a:rPr lang="en-US" sz="2800" i="1" dirty="0" err="1" smtClean="0">
                                    <a:latin typeface="Cambria Math" panose="02040503050406030204" pitchFamily="18" charset="0"/>
                                  </a:rPr>
                                  <m:t>𝑞</m:t>
                                </m:r>
                              </m:sub>
                            </m:sSub>
                          </m:e>
                        </m:d>
                      </m:e>
                      <m:sup>
                        <m:r>
                          <a:rPr lang="en-US" sz="2800" b="0" i="1" dirty="0" smtClean="0">
                            <a:latin typeface="Cambria Math" panose="02040503050406030204" pitchFamily="18" charset="0"/>
                          </a:rPr>
                          <m:t>𝑇</m:t>
                        </m:r>
                      </m:sup>
                    </m:sSup>
                    <m:r>
                      <a:rPr lang="en-US" sz="2800" b="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9528" y="20054"/>
                <a:ext cx="12092472" cy="4366132"/>
              </a:xfrm>
              <a:prstGeom prst="rect">
                <a:avLst/>
              </a:prstGeom>
              <a:blipFill rotWithShape="0">
                <a:blip r:embed="rId2"/>
                <a:stretch>
                  <a:fillRect l="-1008" t="-1395"/>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2937005" y="3104891"/>
            <a:ext cx="2390775" cy="142875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99528" y="4533641"/>
                <a:ext cx="12092472" cy="1797159"/>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model assumes </a:t>
                </a:r>
                <a14:m>
                  <m:oMath xmlns:m="http://schemas.openxmlformats.org/officeDocument/2006/math">
                    <m:sSub>
                      <m:sSubPr>
                        <m:ctrlPr>
                          <a:rPr lang="en-US" sz="2400" b="0" i="1" dirty="0" smtClean="0">
                            <a:solidFill>
                              <a:srgbClr val="C00000"/>
                            </a:solidFill>
                            <a:latin typeface="Cambria Math" panose="02040503050406030204" pitchFamily="18" charset="0"/>
                            <a:cs typeface="Times New Roman" panose="02020603050405020304" pitchFamily="18" charset="0"/>
                          </a:rPr>
                        </m:ctrlPr>
                      </m:sSubPr>
                      <m:e>
                        <m:r>
                          <a:rPr lang="en-US" sz="2400" i="1" dirty="0" smtClean="0">
                            <a:solidFill>
                              <a:srgbClr val="C00000"/>
                            </a:solidFill>
                            <a:latin typeface="Cambria Math" panose="02040503050406030204" pitchFamily="18" charset="0"/>
                            <a:cs typeface="Times New Roman" panose="02020603050405020304" pitchFamily="18" charset="0"/>
                          </a:rPr>
                          <m:t>𝑢</m:t>
                        </m:r>
                      </m:e>
                      <m:sub>
                        <m:r>
                          <a:rPr lang="en-US" sz="2400" i="1" dirty="0" smtClean="0">
                            <a:solidFill>
                              <a:srgbClr val="C00000"/>
                            </a:solidFill>
                            <a:latin typeface="Cambria Math" panose="02040503050406030204" pitchFamily="18" charset="0"/>
                            <a:cs typeface="Times New Roman" panose="02020603050405020304" pitchFamily="18" charset="0"/>
                          </a:rPr>
                          <m:t>1</m:t>
                        </m:r>
                      </m:sub>
                    </m:sSub>
                    <m:r>
                      <a:rPr lang="en-US" sz="2400" i="1" dirty="0" smtClean="0">
                        <a:solidFill>
                          <a:srgbClr val="C00000"/>
                        </a:solidFill>
                        <a:latin typeface="Cambria Math" panose="02040503050406030204" pitchFamily="18" charset="0"/>
                        <a:cs typeface="Times New Roman" panose="02020603050405020304" pitchFamily="18" charset="0"/>
                      </a:rPr>
                      <m:t>, . . ., </m:t>
                    </m:r>
                    <m:sSub>
                      <m:sSubPr>
                        <m:ctrlPr>
                          <a:rPr lang="en-US" sz="2400" b="0" i="1" dirty="0" smtClean="0">
                            <a:solidFill>
                              <a:srgbClr val="C00000"/>
                            </a:solidFill>
                            <a:latin typeface="Cambria Math" panose="02040503050406030204" pitchFamily="18" charset="0"/>
                            <a:cs typeface="Times New Roman" panose="02020603050405020304" pitchFamily="18" charset="0"/>
                          </a:rPr>
                        </m:ctrlPr>
                      </m:sSubPr>
                      <m:e>
                        <m:r>
                          <a:rPr lang="en-US" sz="2400" i="1" dirty="0" err="1" smtClean="0">
                            <a:solidFill>
                              <a:srgbClr val="C00000"/>
                            </a:solidFill>
                            <a:latin typeface="Cambria Math" panose="02040503050406030204" pitchFamily="18" charset="0"/>
                            <a:cs typeface="Times New Roman" panose="02020603050405020304" pitchFamily="18" charset="0"/>
                          </a:rPr>
                          <m:t>𝑢</m:t>
                        </m:r>
                      </m:e>
                      <m:sub>
                        <m:r>
                          <a:rPr lang="en-US" sz="2400" i="1" dirty="0" err="1" smtClean="0">
                            <a:solidFill>
                              <a:srgbClr val="C00000"/>
                            </a:solidFill>
                            <a:latin typeface="Cambria Math" panose="02040503050406030204" pitchFamily="18" charset="0"/>
                            <a:cs typeface="Times New Roman" panose="02020603050405020304" pitchFamily="18" charset="0"/>
                          </a:rPr>
                          <m:t>𝑞</m:t>
                        </m:r>
                      </m:sub>
                    </m:sSub>
                    <m:r>
                      <a:rPr lang="en-US" sz="2400" i="1" dirty="0" smtClean="0">
                        <a:solidFill>
                          <a:srgbClr val="C00000"/>
                        </a:solidFill>
                        <a:latin typeface="Cambria Math" panose="02040503050406030204" pitchFamily="18" charset="0"/>
                        <a:cs typeface="Times New Roman" panose="02020603050405020304" pitchFamily="18" charset="0"/>
                      </a:rPr>
                      <m:t> </m:t>
                    </m:r>
                  </m:oMath>
                </a14:m>
                <a:r>
                  <a:rPr lang="en-US" sz="2400" dirty="0" smtClean="0">
                    <a:solidFill>
                      <a:srgbClr val="C00000"/>
                    </a:solidFill>
                    <a:latin typeface="Times New Roman" panose="02020603050405020304" pitchFamily="18" charset="0"/>
                    <a:cs typeface="Times New Roman" panose="02020603050405020304" pitchFamily="18" charset="0"/>
                  </a:rPr>
                  <a:t>are mutually independent </a:t>
                </a:r>
                <a:r>
                  <a:rPr lang="en-US" sz="2400" dirty="0" smtClean="0">
                    <a:latin typeface="Times New Roman" panose="02020603050405020304" pitchFamily="18" charset="0"/>
                    <a:cs typeface="Times New Roman" panose="02020603050405020304" pitchFamily="18" charset="0"/>
                  </a:rPr>
                  <a:t>and are </a:t>
                </a:r>
                <a:r>
                  <a:rPr lang="en-US" sz="2400" dirty="0" smtClean="0">
                    <a:solidFill>
                      <a:srgbClr val="C00000"/>
                    </a:solidFill>
                    <a:latin typeface="Times New Roman" panose="02020603050405020304" pitchFamily="18" charset="0"/>
                    <a:cs typeface="Times New Roman" panose="02020603050405020304" pitchFamily="18" charset="0"/>
                  </a:rPr>
                  <a:t>independent of the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 . . ., </m:t>
                    </m:r>
                    <m:sSub>
                      <m:sSubPr>
                        <m:ctrlPr>
                          <a:rPr lang="en-US" sz="2400" b="0" i="1" dirty="0" smtClean="0">
                            <a:solidFill>
                              <a:srgbClr val="C00000"/>
                            </a:solidFill>
                            <a:latin typeface="Cambria Math" panose="02040503050406030204" pitchFamily="18" charset="0"/>
                          </a:rPr>
                        </m:ctrlPr>
                      </m:sSubPr>
                      <m:e>
                        <m:r>
                          <a:rPr lang="en-US" sz="2400" i="1" dirty="0" err="1" smtClean="0">
                            <a:solidFill>
                              <a:srgbClr val="C00000"/>
                            </a:solidFill>
                            <a:latin typeface="Cambria Math" panose="02040503050406030204" pitchFamily="18" charset="0"/>
                          </a:rPr>
                          <m:t>𝑓</m:t>
                        </m:r>
                      </m:e>
                      <m:sub>
                        <m:r>
                          <a:rPr lang="en-US" sz="2400" i="1" dirty="0" err="1" smtClean="0">
                            <a:solidFill>
                              <a:srgbClr val="C00000"/>
                            </a:solidFill>
                            <a:latin typeface="Cambria Math" panose="02040503050406030204" pitchFamily="18" charset="0"/>
                          </a:rPr>
                          <m:t>𝑘</m:t>
                        </m:r>
                      </m:sub>
                    </m:sSub>
                  </m:oMath>
                </a14:m>
                <a:r>
                  <a:rPr lang="en-US" sz="2400" dirty="0" smtClean="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factors are </a:t>
                </a:r>
                <a:r>
                  <a:rPr lang="en-US" sz="2400" dirty="0" smtClean="0">
                    <a:solidFill>
                      <a:srgbClr val="C00000"/>
                    </a:solidFill>
                    <a:latin typeface="Times New Roman" panose="02020603050405020304" pitchFamily="18" charset="0"/>
                    <a:cs typeface="Times New Roman" panose="02020603050405020304" pitchFamily="18" charset="0"/>
                  </a:rPr>
                  <a:t>unobserved</a:t>
                </a:r>
                <a:r>
                  <a:rPr lang="en-US" sz="2400" dirty="0" smtClean="0">
                    <a:latin typeface="Times New Roman" panose="02020603050405020304" pitchFamily="18" charset="0"/>
                    <a:cs typeface="Times New Roman" panose="02020603050405020304" pitchFamily="18" charset="0"/>
                  </a:rPr>
                  <a:t>, so we may assume they have </a:t>
                </a:r>
                <a:r>
                  <a:rPr lang="en-US" sz="2400" dirty="0" smtClean="0">
                    <a:solidFill>
                      <a:srgbClr val="C00000"/>
                    </a:solidFill>
                    <a:latin typeface="Times New Roman" panose="02020603050405020304" pitchFamily="18" charset="0"/>
                    <a:cs typeface="Times New Roman" panose="02020603050405020304" pitchFamily="18" charset="0"/>
                  </a:rPr>
                  <a:t>mean 0 and variance 1</a:t>
                </a:r>
                <a:r>
                  <a:rPr lang="en-US" sz="2400" dirty="0" smtClean="0">
                    <a:latin typeface="Times New Roman" panose="02020603050405020304" pitchFamily="18" charset="0"/>
                    <a:cs typeface="Times New Roman" panose="02020603050405020304" pitchFamily="18" charset="0"/>
                  </a:rPr>
                  <a:t>, and that they are </a:t>
                </a:r>
                <a:r>
                  <a:rPr lang="en-US" sz="2400" dirty="0" smtClean="0">
                    <a:solidFill>
                      <a:srgbClr val="C00000"/>
                    </a:solidFill>
                    <a:latin typeface="Times New Roman" panose="02020603050405020304" pitchFamily="18" charset="0"/>
                    <a:cs typeface="Times New Roman" panose="02020603050405020304" pitchFamily="18" charset="0"/>
                  </a:rPr>
                  <a:t>uncorrelated with each other</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9528" y="4533641"/>
                <a:ext cx="12092472" cy="1797159"/>
              </a:xfrm>
              <a:prstGeom prst="rect">
                <a:avLst/>
              </a:prstGeom>
              <a:blipFill rotWithShape="0">
                <a:blip r:embed="rId4"/>
                <a:stretch>
                  <a:fillRect l="-655" r="-1058" b="-3051"/>
                </a:stretch>
              </a:blipFill>
            </p:spPr>
            <p:txBody>
              <a:bodyPr/>
              <a:lstStyle/>
              <a:p>
                <a:r>
                  <a:rPr lang="en-US">
                    <a:noFill/>
                  </a:rPr>
                  <a:t> </a:t>
                </a:r>
              </a:p>
            </p:txBody>
          </p:sp>
        </mc:Fallback>
      </mc:AlternateContent>
    </p:spTree>
    <p:extLst>
      <p:ext uri="{BB962C8B-B14F-4D97-AF65-F5344CB8AC3E}">
        <p14:creationId xmlns:p14="http://schemas.microsoft.com/office/powerpoint/2010/main" val="510794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22958" y="77436"/>
                <a:ext cx="11858625" cy="5493812"/>
              </a:xfrm>
              <a:prstGeom prst="rect">
                <a:avLst/>
              </a:prstGeom>
            </p:spPr>
            <p:txBody>
              <a:bodyPr wrap="square">
                <a:spAutoFit/>
              </a:bodyPr>
              <a:lstStyle/>
              <a:p>
                <a:pPr algn="ctr">
                  <a:lnSpc>
                    <a:spcPct val="150000"/>
                  </a:lnSpc>
                </a:pPr>
                <a:r>
                  <a:rPr lang="en-US" sz="2600" dirty="0">
                    <a:solidFill>
                      <a:prstClr val="black"/>
                    </a:solidFill>
                    <a:latin typeface="Times New Roman" panose="02020603050405020304" pitchFamily="18" charset="0"/>
                    <a:cs typeface="Times New Roman" panose="02020603050405020304" pitchFamily="18" charset="0"/>
                  </a:rPr>
                  <a:t>Ways of Solving the </a:t>
                </a:r>
                <a:r>
                  <a:rPr lang="en-US" sz="2600" dirty="0" err="1">
                    <a:solidFill>
                      <a:prstClr val="black"/>
                    </a:solidFill>
                    <a:latin typeface="Times New Roman" panose="02020603050405020304" pitchFamily="18" charset="0"/>
                    <a:cs typeface="Times New Roman" panose="02020603050405020304" pitchFamily="18" charset="0"/>
                  </a:rPr>
                  <a:t>Nonuniqueness</a:t>
                </a:r>
                <a:r>
                  <a:rPr lang="en-US" sz="2600" dirty="0">
                    <a:solidFill>
                      <a:prstClr val="black"/>
                    </a:solidFill>
                    <a:latin typeface="Times New Roman" panose="02020603050405020304" pitchFamily="18" charset="0"/>
                    <a:cs typeface="Times New Roman" panose="02020603050405020304" pitchFamily="18" charset="0"/>
                  </a:rPr>
                  <a:t> Problem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Force </a:t>
                </a:r>
                <a14:m>
                  <m:oMath xmlns:m="http://schemas.openxmlformats.org/officeDocument/2006/math">
                    <m:sSup>
                      <m:sSupPr>
                        <m:ctrlPr>
                          <a:rPr lang="en-US" sz="2400" b="1" i="1">
                            <a:solidFill>
                              <a:srgbClr val="0070C0"/>
                            </a:solidFill>
                            <a:latin typeface="Cambria Math" panose="02040503050406030204" pitchFamily="18" charset="0"/>
                            <a:cs typeface="Times New Roman" panose="02020603050405020304" pitchFamily="18" charset="0"/>
                          </a:rPr>
                        </m:ctrlPr>
                      </m:sSupPr>
                      <m:e>
                        <m:r>
                          <a:rPr lang="el-GR" sz="2400" b="1" i="1">
                            <a:solidFill>
                              <a:srgbClr val="0070C0"/>
                            </a:solidFill>
                            <a:latin typeface="Cambria Math" panose="02040503050406030204" pitchFamily="18" charset="0"/>
                            <a:cs typeface="Times New Roman" panose="02020603050405020304" pitchFamily="18" charset="0"/>
                          </a:rPr>
                          <m:t>𝜦</m:t>
                        </m:r>
                      </m:e>
                      <m:sup>
                        <m:r>
                          <a:rPr lang="en-US" sz="2400" b="1" i="1">
                            <a:solidFill>
                              <a:srgbClr val="0070C0"/>
                            </a:solidFill>
                            <a:latin typeface="Cambria Math" panose="02040503050406030204" pitchFamily="18" charset="0"/>
                            <a:cs typeface="Times New Roman" panose="02020603050405020304" pitchFamily="18" charset="0"/>
                          </a:rPr>
                          <m:t>𝑻</m:t>
                        </m:r>
                      </m:sup>
                    </m:sSup>
                    <m:sSup>
                      <m:sSupPr>
                        <m:ctrlPr>
                          <a:rPr lang="en-US" sz="2400" b="1" i="1">
                            <a:solidFill>
                              <a:srgbClr val="0070C0"/>
                            </a:solidFill>
                            <a:latin typeface="Cambria Math" panose="02040503050406030204" pitchFamily="18" charset="0"/>
                            <a:cs typeface="Times New Roman" panose="02020603050405020304" pitchFamily="18" charset="0"/>
                          </a:rPr>
                        </m:ctrlPr>
                      </m:sSupPr>
                      <m:e>
                        <m:r>
                          <a:rPr lang="az-Cyrl-AZ" sz="2400" b="1">
                            <a:solidFill>
                              <a:srgbClr val="0070C0"/>
                            </a:solidFill>
                            <a:latin typeface="Cambria Math" panose="02040503050406030204" pitchFamily="18" charset="0"/>
                            <a:cs typeface="Times New Roman" panose="02020603050405020304" pitchFamily="18" charset="0"/>
                          </a:rPr>
                          <m:t>ѱ</m:t>
                        </m:r>
                      </m:e>
                      <m:sup>
                        <m:r>
                          <a:rPr lang="en-US" sz="2400" b="1">
                            <a:solidFill>
                              <a:srgbClr val="0070C0"/>
                            </a:solidFill>
                            <a:latin typeface="Cambria Math" panose="02040503050406030204" pitchFamily="18" charset="0"/>
                            <a:cs typeface="Times New Roman" panose="02020603050405020304" pitchFamily="18" charset="0"/>
                          </a:rPr>
                          <m:t>−</m:t>
                        </m:r>
                        <m:r>
                          <a:rPr lang="en-US" sz="2400" b="1" i="1">
                            <a:solidFill>
                              <a:srgbClr val="0070C0"/>
                            </a:solidFill>
                            <a:latin typeface="Cambria Math" panose="02040503050406030204" pitchFamily="18" charset="0"/>
                            <a:cs typeface="Times New Roman" panose="02020603050405020304" pitchFamily="18" charset="0"/>
                          </a:rPr>
                          <m:t>𝟏</m:t>
                        </m:r>
                      </m:sup>
                    </m:sSup>
                    <m:r>
                      <a:rPr lang="el-GR" sz="2400" b="1" i="1">
                        <a:solidFill>
                          <a:srgbClr val="0070C0"/>
                        </a:solidFill>
                        <a:latin typeface="Cambria Math" panose="02040503050406030204" pitchFamily="18" charset="0"/>
                        <a:cs typeface="Times New Roman" panose="02020603050405020304" pitchFamily="18" charset="0"/>
                      </a:rPr>
                      <m:t>𝚲</m:t>
                    </m:r>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to be a </a:t>
                </a:r>
                <a:r>
                  <a:rPr lang="en-US" sz="2600" dirty="0">
                    <a:solidFill>
                      <a:srgbClr val="0070C0"/>
                    </a:solidFill>
                    <a:latin typeface="Times New Roman" panose="02020603050405020304" pitchFamily="18" charset="0"/>
                    <a:cs typeface="Times New Roman" panose="02020603050405020304" pitchFamily="18" charset="0"/>
                  </a:rPr>
                  <a:t>diagonal matrix </a:t>
                </a:r>
                <a:r>
                  <a:rPr lang="en-US" sz="2600" dirty="0">
                    <a:solidFill>
                      <a:prstClr val="black"/>
                    </a:solidFill>
                    <a:latin typeface="Times New Roman" panose="02020603050405020304" pitchFamily="18" charset="0"/>
                    <a:cs typeface="Times New Roman" panose="02020603050405020304" pitchFamily="18" charset="0"/>
                  </a:rPr>
                  <a:t>with its diagonal elements in </a:t>
                </a:r>
                <a:r>
                  <a:rPr lang="en-US" sz="2600" dirty="0">
                    <a:solidFill>
                      <a:srgbClr val="0070C0"/>
                    </a:solidFill>
                    <a:latin typeface="Times New Roman" panose="02020603050405020304" pitchFamily="18" charset="0"/>
                    <a:cs typeface="Times New Roman" panose="02020603050405020304" pitchFamily="18" charset="0"/>
                  </a:rPr>
                  <a:t>descending order</a:t>
                </a:r>
                <a:r>
                  <a:rPr lang="en-US" sz="2600" dirty="0">
                    <a:solidFill>
                      <a:prstClr val="black"/>
                    </a:solidFill>
                    <a:latin typeface="Times New Roman" panose="02020603050405020304" pitchFamily="18" charset="0"/>
                    <a:cs typeface="Times New Roman" panose="02020603050405020304" pitchFamily="18" charset="0"/>
                  </a:rPr>
                  <a:t>.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This constraint resembles the PCA constraint that orders the importance of the principal components. </a:t>
                </a:r>
                <a:r>
                  <a:rPr lang="en-US" sz="2600" dirty="0" smtClean="0">
                    <a:solidFill>
                      <a:prstClr val="black"/>
                    </a:solidFill>
                    <a:latin typeface="Times New Roman" panose="02020603050405020304" pitchFamily="18" charset="0"/>
                    <a:cs typeface="Times New Roman" panose="02020603050405020304" pitchFamily="18" charset="0"/>
                  </a:rPr>
                  <a:t>The </a:t>
                </a:r>
                <a:r>
                  <a:rPr lang="en-US" sz="2600" dirty="0">
                    <a:solidFill>
                      <a:prstClr val="black"/>
                    </a:solidFill>
                    <a:latin typeface="Times New Roman" panose="02020603050405020304" pitchFamily="18" charset="0"/>
                    <a:cs typeface="Times New Roman" panose="02020603050405020304" pitchFamily="18" charset="0"/>
                  </a:rPr>
                  <a:t>first factor will </a:t>
                </a:r>
                <a:r>
                  <a:rPr lang="en-US" sz="2600" dirty="0">
                    <a:solidFill>
                      <a:srgbClr val="C00000"/>
                    </a:solidFill>
                    <a:latin typeface="Times New Roman" panose="02020603050405020304" pitchFamily="18" charset="0"/>
                    <a:cs typeface="Times New Roman" panose="02020603050405020304" pitchFamily="18" charset="0"/>
                  </a:rPr>
                  <a:t>contribute the most to the shared variance </a:t>
                </a:r>
                <a:r>
                  <a:rPr lang="en-US" sz="2600" dirty="0">
                    <a:solidFill>
                      <a:prstClr val="black"/>
                    </a:solidFill>
                    <a:latin typeface="Times New Roman" panose="02020603050405020304" pitchFamily="18" charset="0"/>
                    <a:cs typeface="Times New Roman" panose="02020603050405020304" pitchFamily="18" charset="0"/>
                  </a:rPr>
                  <a:t>of the manifest variables</a:t>
                </a:r>
                <a:r>
                  <a:rPr lang="en-US" sz="2600" dirty="0" smtClean="0">
                    <a:solidFill>
                      <a:prstClr val="black"/>
                    </a:solidFill>
                    <a:latin typeface="Times New Roman" panose="02020603050405020304" pitchFamily="18" charset="0"/>
                    <a:cs typeface="Times New Roman" panose="02020603050405020304" pitchFamily="18" charset="0"/>
                  </a:rPr>
                  <a:t>. The </a:t>
                </a:r>
                <a:r>
                  <a:rPr lang="en-US" sz="2600" dirty="0">
                    <a:solidFill>
                      <a:prstClr val="black"/>
                    </a:solidFill>
                    <a:latin typeface="Times New Roman" panose="02020603050405020304" pitchFamily="18" charset="0"/>
                    <a:cs typeface="Times New Roman" panose="02020603050405020304" pitchFamily="18" charset="0"/>
                  </a:rPr>
                  <a:t>second factor is the factor that contributed the </a:t>
                </a:r>
                <a:r>
                  <a:rPr lang="en-US" sz="2600" dirty="0">
                    <a:solidFill>
                      <a:srgbClr val="C00000"/>
                    </a:solidFill>
                    <a:latin typeface="Times New Roman" panose="02020603050405020304" pitchFamily="18" charset="0"/>
                    <a:cs typeface="Times New Roman" panose="02020603050405020304" pitchFamily="18" charset="0"/>
                  </a:rPr>
                  <a:t>second-most to this shared </a:t>
                </a:r>
                <a:r>
                  <a:rPr lang="en-US" sz="2600" dirty="0">
                    <a:solidFill>
                      <a:prstClr val="black"/>
                    </a:solidFill>
                    <a:latin typeface="Times New Roman" panose="02020603050405020304" pitchFamily="18" charset="0"/>
                    <a:cs typeface="Times New Roman" panose="02020603050405020304" pitchFamily="18" charset="0"/>
                  </a:rPr>
                  <a:t>variance, among all possible factors that are uncorrelated with the first factor, and so on.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Such </a:t>
                </a:r>
                <a:r>
                  <a:rPr lang="en-US" sz="2600" dirty="0">
                    <a:solidFill>
                      <a:prstClr val="black"/>
                    </a:solidFill>
                    <a:latin typeface="Times New Roman" panose="02020603050405020304" pitchFamily="18" charset="0"/>
                    <a:cs typeface="Times New Roman" panose="02020603050405020304" pitchFamily="18" charset="0"/>
                  </a:rPr>
                  <a:t>a choice of constraint can lead to factors with </a:t>
                </a:r>
                <a:r>
                  <a:rPr lang="en-US" sz="2600" dirty="0">
                    <a:solidFill>
                      <a:srgbClr val="0070C0"/>
                    </a:solidFill>
                    <a:latin typeface="Times New Roman" panose="02020603050405020304" pitchFamily="18" charset="0"/>
                    <a:cs typeface="Times New Roman" panose="02020603050405020304" pitchFamily="18" charset="0"/>
                  </a:rPr>
                  <a:t>poor </a:t>
                </a:r>
                <a:r>
                  <a:rPr lang="en-US" sz="2600" dirty="0" smtClean="0">
                    <a:solidFill>
                      <a:srgbClr val="0070C0"/>
                    </a:solidFill>
                    <a:latin typeface="Times New Roman" panose="02020603050405020304" pitchFamily="18" charset="0"/>
                    <a:cs typeface="Times New Roman" panose="02020603050405020304" pitchFamily="18" charset="0"/>
                  </a:rPr>
                  <a:t>interpretation </a:t>
                </a:r>
                <a:r>
                  <a:rPr lang="en-US" sz="2600" dirty="0" smtClean="0">
                    <a:solidFill>
                      <a:prstClr val="black"/>
                    </a:solidFill>
                    <a:latin typeface="Times New Roman" panose="02020603050405020304" pitchFamily="18" charset="0"/>
                    <a:cs typeface="Times New Roman" panose="02020603050405020304" pitchFamily="18" charset="0"/>
                  </a:rPr>
                  <a:t>(having </a:t>
                </a:r>
                <a:r>
                  <a:rPr lang="en-US" sz="2600" dirty="0">
                    <a:solidFill>
                      <a:prstClr val="black"/>
                    </a:solidFill>
                    <a:latin typeface="Times New Roman" panose="02020603050405020304" pitchFamily="18" charset="0"/>
                    <a:cs typeface="Times New Roman" panose="02020603050405020304" pitchFamily="18" charset="0"/>
                  </a:rPr>
                  <a:t>substantial loadings on many </a:t>
                </a:r>
                <a:r>
                  <a:rPr lang="en-US" sz="2600" dirty="0" smtClean="0">
                    <a:solidFill>
                      <a:prstClr val="black"/>
                    </a:solidFill>
                    <a:latin typeface="Times New Roman" panose="02020603050405020304" pitchFamily="18" charset="0"/>
                    <a:cs typeface="Times New Roman" panose="02020603050405020304" pitchFamily="18" charset="0"/>
                  </a:rPr>
                  <a:t>variables, or </a:t>
                </a:r>
                <a:r>
                  <a:rPr lang="en-US" sz="2600" dirty="0">
                    <a:solidFill>
                      <a:prstClr val="black"/>
                    </a:solidFill>
                    <a:latin typeface="Times New Roman" panose="02020603050405020304" pitchFamily="18" charset="0"/>
                    <a:cs typeface="Times New Roman" panose="02020603050405020304" pitchFamily="18" charset="0"/>
                  </a:rPr>
                  <a:t>having both positive and negative </a:t>
                </a:r>
                <a:r>
                  <a:rPr lang="en-US" sz="2600" dirty="0" smtClean="0">
                    <a:solidFill>
                      <a:prstClr val="black"/>
                    </a:solidFill>
                    <a:latin typeface="Times New Roman" panose="02020603050405020304" pitchFamily="18" charset="0"/>
                    <a:cs typeface="Times New Roman" panose="02020603050405020304" pitchFamily="18" charset="0"/>
                  </a:rPr>
                  <a:t>loadings).</a:t>
                </a: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22958" y="77436"/>
                <a:ext cx="11858625" cy="5493812"/>
              </a:xfrm>
              <a:prstGeom prst="rect">
                <a:avLst/>
              </a:prstGeom>
              <a:blipFill rotWithShape="0">
                <a:blip r:embed="rId2"/>
                <a:stretch>
                  <a:fillRect l="-925" r="-514" b="-555"/>
                </a:stretch>
              </a:blipFill>
            </p:spPr>
            <p:txBody>
              <a:bodyPr/>
              <a:lstStyle/>
              <a:p>
                <a:r>
                  <a:rPr lang="en-US">
                    <a:noFill/>
                  </a:rPr>
                  <a:t> </a:t>
                </a:r>
              </a:p>
            </p:txBody>
          </p:sp>
        </mc:Fallback>
      </mc:AlternateContent>
    </p:spTree>
    <p:extLst>
      <p:ext uri="{BB962C8B-B14F-4D97-AF65-F5344CB8AC3E}">
        <p14:creationId xmlns:p14="http://schemas.microsoft.com/office/powerpoint/2010/main" val="3228063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64158"/>
                <a:ext cx="12241619" cy="4293483"/>
              </a:xfrm>
              <a:prstGeom prst="rect">
                <a:avLst/>
              </a:prstGeom>
            </p:spPr>
            <p:txBody>
              <a:bodyPr wrap="square">
                <a:spAutoFit/>
              </a:bodyPr>
              <a:lstStyle/>
              <a:p>
                <a:pPr algn="ct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What is a More Interpretable Solution?</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Since there are infinite </a:t>
                </a:r>
                <a:r>
                  <a:rPr lang="en-US" sz="2400" dirty="0" smtClean="0">
                    <a:latin typeface="Times New Roman" panose="02020603050405020304" pitchFamily="18" charset="0"/>
                    <a:cs typeface="Times New Roman" panose="02020603050405020304" pitchFamily="18" charset="0"/>
                  </a:rPr>
                  <a:t>solutions </a:t>
                </a:r>
                <a14:m>
                  <m:oMath xmlns:m="http://schemas.openxmlformats.org/officeDocument/2006/math">
                    <m:sSup>
                      <m:sSupPr>
                        <m:ctrlPr>
                          <a:rPr lang="en-US" sz="2400" b="1" i="1">
                            <a:solidFill>
                              <a:srgbClr val="00B050"/>
                            </a:solidFill>
                            <a:latin typeface="Cambria Math" panose="02040503050406030204" pitchFamily="18" charset="0"/>
                            <a:cs typeface="Times New Roman" panose="02020603050405020304" pitchFamily="18" charset="0"/>
                          </a:rPr>
                        </m:ctrlPr>
                      </m:sSupPr>
                      <m:e>
                        <m:r>
                          <a:rPr lang="en-US" sz="2400" b="1" i="1">
                            <a:solidFill>
                              <a:srgbClr val="00B050"/>
                            </a:solidFill>
                            <a:latin typeface="Cambria Math" panose="02040503050406030204" pitchFamily="18" charset="0"/>
                            <a:cs typeface="Times New Roman" panose="02020603050405020304" pitchFamily="18" charset="0"/>
                          </a:rPr>
                          <m:t>𝑴</m:t>
                        </m:r>
                      </m:e>
                      <m:sup>
                        <m:r>
                          <a:rPr lang="en-US" sz="2400" b="1" i="1">
                            <a:solidFill>
                              <a:srgbClr val="00B050"/>
                            </a:solidFill>
                            <a:latin typeface="Cambria Math" panose="02040503050406030204" pitchFamily="18" charset="0"/>
                            <a:cs typeface="Times New Roman" panose="02020603050405020304" pitchFamily="18" charset="0"/>
                          </a:rPr>
                          <m:t>𝑻</m:t>
                        </m:r>
                      </m:sup>
                    </m:sSup>
                    <m:r>
                      <a:rPr lang="en-US" sz="2400" b="1" i="1">
                        <a:solidFill>
                          <a:srgbClr val="00B050"/>
                        </a:solidFill>
                        <a:latin typeface="Cambria Math" panose="02040503050406030204" pitchFamily="18" charset="0"/>
                        <a:cs typeface="Times New Roman" panose="02020603050405020304" pitchFamily="18" charset="0"/>
                      </a:rPr>
                      <m:t>𝒇</m:t>
                    </m:r>
                  </m:oMath>
                </a14:m>
                <a:r>
                  <a:rPr lang="en-US" sz="2400" dirty="0">
                    <a:solidFill>
                      <a:srgbClr val="00B05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for </a:t>
                </a:r>
                <a14:m>
                  <m:oMath xmlns:m="http://schemas.openxmlformats.org/officeDocument/2006/math">
                    <m:r>
                      <m:rPr>
                        <m:sty m:val="p"/>
                      </m:rPr>
                      <a:rPr lang="en-US" sz="2400" b="0" i="0" dirty="0" smtClean="0">
                        <a:solidFill>
                          <a:srgbClr val="0070C0"/>
                        </a:solidFill>
                        <a:latin typeface="Cambria Math" panose="02040503050406030204" pitchFamily="18" charset="0"/>
                        <a:cs typeface="Times New Roman" panose="02020603050405020304" pitchFamily="18" charset="0"/>
                      </a:rPr>
                      <m:t>x</m:t>
                    </m:r>
                    <m:r>
                      <a:rPr lang="en-US" sz="2400" b="0" i="0" dirty="0" smtClean="0">
                        <a:solidFill>
                          <a:srgbClr val="0070C0"/>
                        </a:solidFill>
                        <a:latin typeface="Cambria Math" panose="02040503050406030204" pitchFamily="18" charset="0"/>
                        <a:cs typeface="Times New Roman" panose="02020603050405020304" pitchFamily="18" charset="0"/>
                      </a:rPr>
                      <m:t>=</m:t>
                    </m:r>
                    <m:r>
                      <m:rPr>
                        <m:sty m:val="p"/>
                      </m:rPr>
                      <a:rPr lang="en-US" sz="2400" i="0" dirty="0" smtClean="0">
                        <a:solidFill>
                          <a:srgbClr val="0070C0"/>
                        </a:solidFill>
                        <a:latin typeface="Cambria Math" panose="02040503050406030204" pitchFamily="18" charset="0"/>
                        <a:cs typeface="Times New Roman" panose="02020603050405020304" pitchFamily="18" charset="0"/>
                      </a:rPr>
                      <m:t>Λ</m:t>
                    </m:r>
                    <m:r>
                      <a:rPr lang="en-US" sz="2400" b="0" i="1" dirty="0" smtClean="0">
                        <a:solidFill>
                          <a:srgbClr val="0070C0"/>
                        </a:solidFill>
                        <a:latin typeface="Cambria Math" panose="02040503050406030204" pitchFamily="18" charset="0"/>
                        <a:cs typeface="Times New Roman" panose="02020603050405020304" pitchFamily="18" charset="0"/>
                      </a:rPr>
                      <m:t>𝑓</m:t>
                    </m:r>
                    <m:r>
                      <a:rPr lang="en-US" sz="2400" b="0" i="1" dirty="0" smtClean="0">
                        <a:solidFill>
                          <a:srgbClr val="0070C0"/>
                        </a:solidFill>
                        <a:latin typeface="Cambria Math" panose="02040503050406030204" pitchFamily="18" charset="0"/>
                        <a:cs typeface="Times New Roman" panose="02020603050405020304" pitchFamily="18" charset="0"/>
                      </a:rPr>
                      <m:t>+</m:t>
                    </m:r>
                    <m:r>
                      <a:rPr lang="en-US" sz="2400" b="0" i="1" dirty="0" smtClean="0">
                        <a:solidFill>
                          <a:srgbClr val="0070C0"/>
                        </a:solidFill>
                        <a:latin typeface="Cambria Math" panose="02040503050406030204" pitchFamily="18" charset="0"/>
                        <a:cs typeface="Times New Roman" panose="02020603050405020304" pitchFamily="18" charset="0"/>
                      </a:rPr>
                      <m:t>𝑢</m:t>
                    </m:r>
                    <m:r>
                      <a:rPr lang="en-US" sz="2400" b="0" i="0" dirty="0" smtClean="0">
                        <a:solidFill>
                          <a:srgbClr val="0070C0"/>
                        </a:solidFill>
                        <a:latin typeface="Cambria Math" panose="02040503050406030204" pitchFamily="18" charset="0"/>
                        <a:cs typeface="Times New Roman" panose="02020603050405020304" pitchFamily="18" charset="0"/>
                      </a:rPr>
                      <m:t> </m:t>
                    </m:r>
                    <m:r>
                      <m:rPr>
                        <m:sty m:val="p"/>
                      </m:rPr>
                      <a:rPr lang="en-US" sz="2400" b="0" i="0" dirty="0" smtClean="0">
                        <a:solidFill>
                          <a:srgbClr val="0070C0"/>
                        </a:solidFill>
                        <a:latin typeface="Cambria Math" panose="02040503050406030204" pitchFamily="18" charset="0"/>
                        <a:cs typeface="Times New Roman" panose="02020603050405020304" pitchFamily="18" charset="0"/>
                      </a:rPr>
                      <m:t>with</m:t>
                    </m:r>
                    <m:r>
                      <a:rPr lang="en-US" sz="2400" b="0" i="0" dirty="0" smtClean="0">
                        <a:solidFill>
                          <a:srgbClr val="0070C0"/>
                        </a:solidFill>
                        <a:latin typeface="Cambria Math" panose="02040503050406030204" pitchFamily="18" charset="0"/>
                        <a:cs typeface="Times New Roman" panose="02020603050405020304" pitchFamily="18" charset="0"/>
                      </a:rPr>
                      <m:t> </m:t>
                    </m:r>
                    <m:r>
                      <m:rPr>
                        <m:sty m:val="p"/>
                      </m:rPr>
                      <a:rPr lang="el-GR" sz="2400" i="1" dirty="0">
                        <a:solidFill>
                          <a:srgbClr val="0070C0"/>
                        </a:solidFill>
                        <a:latin typeface="Cambria Math" panose="02040503050406030204" pitchFamily="18" charset="0"/>
                        <a:cs typeface="Times New Roman" panose="02020603050405020304" pitchFamily="18" charset="0"/>
                      </a:rPr>
                      <m:t>Σ</m:t>
                    </m:r>
                  </m:oMath>
                </a14:m>
                <a:r>
                  <a:rPr lang="en-US" sz="2400" dirty="0">
                    <a:solidFill>
                      <a:srgbClr val="0070C0"/>
                    </a:solidFill>
                    <a:latin typeface="Times New Roman" panose="02020603050405020304" pitchFamily="18" charset="0"/>
                    <a:cs typeface="Times New Roman" panose="02020603050405020304" pitchFamily="18" charset="0"/>
                  </a:rPr>
                  <a:t>=</a:t>
                </a:r>
                <a:r>
                  <a:rPr lang="en-US" sz="2400" dirty="0">
                    <a:solidFill>
                      <a:srgbClr val="0070C0"/>
                    </a:solidFill>
                    <a:cs typeface="Times New Roman" panose="02020603050405020304" pitchFamily="18" charset="0"/>
                  </a:rPr>
                  <a:t> </a:t>
                </a:r>
                <a14:m>
                  <m:oMath xmlns:m="http://schemas.openxmlformats.org/officeDocument/2006/math">
                    <m:r>
                      <m:rPr>
                        <m:sty m:val="p"/>
                      </m:rPr>
                      <a:rPr lang="en-US" sz="2400" dirty="0">
                        <a:solidFill>
                          <a:srgbClr val="0070C0"/>
                        </a:solidFill>
                        <a:latin typeface="Cambria Math" panose="02040503050406030204" pitchFamily="18" charset="0"/>
                        <a:cs typeface="Times New Roman" panose="02020603050405020304" pitchFamily="18" charset="0"/>
                      </a:rPr>
                      <m:t>Λ</m:t>
                    </m:r>
                    <m:sSup>
                      <m:sSupPr>
                        <m:ctrlPr>
                          <a:rPr lang="en-US" sz="2400" i="1" dirty="0">
                            <a:solidFill>
                              <a:srgbClr val="0070C0"/>
                            </a:solidFill>
                            <a:latin typeface="Cambria Math" panose="02040503050406030204" pitchFamily="18" charset="0"/>
                            <a:cs typeface="Times New Roman" panose="02020603050405020304" pitchFamily="18" charset="0"/>
                          </a:rPr>
                        </m:ctrlPr>
                      </m:sSupPr>
                      <m:e>
                        <m:r>
                          <m:rPr>
                            <m:sty m:val="p"/>
                          </m:rPr>
                          <a:rPr lang="en-US" sz="2400" dirty="0">
                            <a:solidFill>
                              <a:srgbClr val="0070C0"/>
                            </a:solidFill>
                            <a:latin typeface="Cambria Math" panose="02040503050406030204" pitchFamily="18" charset="0"/>
                            <a:cs typeface="Times New Roman" panose="02020603050405020304" pitchFamily="18" charset="0"/>
                          </a:rPr>
                          <m:t>Λ</m:t>
                        </m:r>
                      </m:e>
                      <m:sup>
                        <m:r>
                          <a:rPr lang="en-US" sz="2400" i="1" dirty="0">
                            <a:solidFill>
                              <a:srgbClr val="0070C0"/>
                            </a:solidFill>
                            <a:latin typeface="Cambria Math" panose="02040503050406030204" pitchFamily="18" charset="0"/>
                            <a:cs typeface="Times New Roman" panose="02020603050405020304" pitchFamily="18" charset="0"/>
                          </a:rPr>
                          <m:t>𝑇</m:t>
                        </m:r>
                      </m:sup>
                    </m:sSup>
                  </m:oMath>
                </a14:m>
                <a:r>
                  <a:rPr lang="en-US" sz="2400" dirty="0">
                    <a:solidFill>
                      <a:srgbClr val="0070C0"/>
                    </a:solidFill>
                    <a:latin typeface="Times New Roman" panose="02020603050405020304" pitchFamily="18" charset="0"/>
                    <a:cs typeface="Times New Roman" panose="02020603050405020304" pitchFamily="18" charset="0"/>
                  </a:rPr>
                  <a:t>+ </a:t>
                </a:r>
                <a:r>
                  <a:rPr lang="en-US" sz="2400" dirty="0" smtClean="0">
                    <a:solidFill>
                      <a:srgbClr val="0070C0"/>
                    </a:solidFill>
                    <a:latin typeface="Times New Roman" panose="02020603050405020304" pitchFamily="18" charset="0"/>
                    <a:cs typeface="Times New Roman" panose="02020603050405020304" pitchFamily="18" charset="0"/>
                  </a:rPr>
                  <a:t>Ψ, </a:t>
                </a:r>
                <a:r>
                  <a:rPr lang="en-US" sz="2600" dirty="0">
                    <a:solidFill>
                      <a:prstClr val="black"/>
                    </a:solidFill>
                    <a:latin typeface="Times New Roman" panose="02020603050405020304" pitchFamily="18" charset="0"/>
                    <a:cs typeface="Times New Roman" panose="02020603050405020304" pitchFamily="18" charset="0"/>
                  </a:rPr>
                  <a:t>w</a:t>
                </a:r>
                <a:r>
                  <a:rPr lang="en-US" sz="2600" dirty="0" smtClean="0">
                    <a:solidFill>
                      <a:prstClr val="black"/>
                    </a:solidFill>
                    <a:latin typeface="Times New Roman" panose="02020603050405020304" pitchFamily="18" charset="0"/>
                    <a:cs typeface="Times New Roman" panose="02020603050405020304" pitchFamily="18" charset="0"/>
                  </a:rPr>
                  <a:t>hat </a:t>
                </a:r>
                <a:r>
                  <a:rPr lang="en-US" sz="2600" dirty="0">
                    <a:solidFill>
                      <a:prstClr val="black"/>
                    </a:solidFill>
                    <a:latin typeface="Times New Roman" panose="02020603050405020304" pitchFamily="18" charset="0"/>
                    <a:cs typeface="Times New Roman" panose="02020603050405020304" pitchFamily="18" charset="0"/>
                  </a:rPr>
                  <a:t>kind of solution is easily “interpretable”?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We would like each factor to have </a:t>
                </a:r>
                <a:r>
                  <a:rPr lang="en-US" sz="2600" dirty="0">
                    <a:solidFill>
                      <a:srgbClr val="0070C0"/>
                    </a:solidFill>
                    <a:latin typeface="Times New Roman" panose="02020603050405020304" pitchFamily="18" charset="0"/>
                    <a:cs typeface="Times New Roman" panose="02020603050405020304" pitchFamily="18" charset="0"/>
                  </a:rPr>
                  <a:t>high loadings on only a few </a:t>
                </a:r>
                <a:r>
                  <a:rPr lang="en-US" sz="2600" dirty="0" smtClean="0">
                    <a:solidFill>
                      <a:srgbClr val="0070C0"/>
                    </a:solidFill>
                    <a:latin typeface="Times New Roman" panose="02020603050405020304" pitchFamily="18" charset="0"/>
                    <a:cs typeface="Times New Roman" panose="02020603050405020304" pitchFamily="18" charset="0"/>
                  </a:rPr>
                  <a:t>variables</a:t>
                </a:r>
                <a:r>
                  <a:rPr lang="en-US" sz="2600" dirty="0" smtClean="0">
                    <a:solidFill>
                      <a:prstClr val="black"/>
                    </a:solidFill>
                    <a:latin typeface="Times New Roman" panose="02020603050405020304" pitchFamily="18" charset="0"/>
                    <a:cs typeface="Times New Roman" panose="02020603050405020304" pitchFamily="18" charset="0"/>
                  </a:rPr>
                  <a:t>, and </a:t>
                </a:r>
                <a:r>
                  <a:rPr lang="en-US" sz="2600" dirty="0">
                    <a:solidFill>
                      <a:srgbClr val="0070C0"/>
                    </a:solidFill>
                    <a:latin typeface="Times New Roman" panose="02020603050405020304" pitchFamily="18" charset="0"/>
                    <a:cs typeface="Times New Roman" panose="02020603050405020304" pitchFamily="18" charset="0"/>
                  </a:rPr>
                  <a:t>other loadings to be near zero</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a:solidFill>
                      <a:srgbClr val="0070C0"/>
                    </a:solidFill>
                    <a:latin typeface="Times New Roman" panose="02020603050405020304" pitchFamily="18" charset="0"/>
                    <a:cs typeface="Times New Roman" panose="02020603050405020304" pitchFamily="18" charset="0"/>
                  </a:rPr>
                  <a:t>Each factor </a:t>
                </a:r>
                <a:r>
                  <a:rPr lang="en-US" sz="2600" dirty="0">
                    <a:solidFill>
                      <a:prstClr val="black"/>
                    </a:solidFill>
                    <a:latin typeface="Times New Roman" panose="02020603050405020304" pitchFamily="18" charset="0"/>
                    <a:cs typeface="Times New Roman" panose="02020603050405020304" pitchFamily="18" charset="0"/>
                  </a:rPr>
                  <a:t>is substantially based on only a </a:t>
                </a:r>
                <a:r>
                  <a:rPr lang="en-US" sz="2600" dirty="0">
                    <a:solidFill>
                      <a:srgbClr val="0070C0"/>
                    </a:solidFill>
                    <a:latin typeface="Times New Roman" panose="02020603050405020304" pitchFamily="18" charset="0"/>
                    <a:cs typeface="Times New Roman" panose="02020603050405020304" pitchFamily="18" charset="0"/>
                  </a:rPr>
                  <a:t>couple of variables</a:t>
                </a:r>
                <a:r>
                  <a:rPr lang="en-US" sz="2600" dirty="0">
                    <a:solidFill>
                      <a:prstClr val="black"/>
                    </a:solidFill>
                    <a:latin typeface="Times New Roman" panose="02020603050405020304" pitchFamily="18" charset="0"/>
                    <a:cs typeface="Times New Roman" panose="02020603050405020304" pitchFamily="18" charset="0"/>
                  </a:rPr>
                  <a:t>. </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We would like each variable to have </a:t>
                </a:r>
                <a:r>
                  <a:rPr lang="en-US" sz="2600" dirty="0">
                    <a:solidFill>
                      <a:srgbClr val="0070C0"/>
                    </a:solidFill>
                    <a:latin typeface="Times New Roman" panose="02020603050405020304" pitchFamily="18" charset="0"/>
                    <a:cs typeface="Times New Roman" panose="02020603050405020304" pitchFamily="18" charset="0"/>
                  </a:rPr>
                  <a:t>a high loading for only one factor</a:t>
                </a:r>
                <a:r>
                  <a:rPr lang="en-US" sz="2600" dirty="0">
                    <a:solidFill>
                      <a:prstClr val="black"/>
                    </a:solidFill>
                    <a:latin typeface="Times New Roman" panose="02020603050405020304" pitchFamily="18" charset="0"/>
                    <a:cs typeface="Times New Roman" panose="02020603050405020304" pitchFamily="18" charset="0"/>
                  </a:rPr>
                  <a:t>. And variables don’t contribute to multiple </a:t>
                </a:r>
                <a:r>
                  <a:rPr lang="en-US" sz="2600" dirty="0" smtClean="0">
                    <a:solidFill>
                      <a:prstClr val="black"/>
                    </a:solidFill>
                    <a:latin typeface="Times New Roman" panose="02020603050405020304" pitchFamily="18" charset="0"/>
                    <a:cs typeface="Times New Roman" panose="02020603050405020304" pitchFamily="18" charset="0"/>
                  </a:rPr>
                  <a:t>factors.</a:t>
                </a:r>
                <a:r>
                  <a:rPr lang="en-US" sz="2600" dirty="0">
                    <a:solidFill>
                      <a:prstClr val="black"/>
                    </a:solidFill>
                    <a:latin typeface="Times New Roman" panose="02020603050405020304" pitchFamily="18" charset="0"/>
                    <a:cs typeface="Times New Roman" panose="02020603050405020304" pitchFamily="18" charset="0"/>
                  </a:rPr>
                  <a:t> </a:t>
                </a:r>
              </a:p>
            </p:txBody>
          </p:sp>
        </mc:Choice>
        <mc:Fallback xmlns="">
          <p:sp>
            <p:nvSpPr>
              <p:cNvPr id="4" name="Rectangle 3"/>
              <p:cNvSpPr>
                <a:spLocks noRot="1" noChangeAspect="1" noMove="1" noResize="1" noEditPoints="1" noAdjustHandles="1" noChangeArrowheads="1" noChangeShapeType="1" noTextEdit="1"/>
              </p:cNvSpPr>
              <p:nvPr/>
            </p:nvSpPr>
            <p:spPr>
              <a:xfrm>
                <a:off x="0" y="-64158"/>
                <a:ext cx="12241619" cy="4293483"/>
              </a:xfrm>
              <a:prstGeom prst="rect">
                <a:avLst/>
              </a:prstGeom>
              <a:blipFill rotWithShape="0">
                <a:blip r:embed="rId2"/>
                <a:stretch>
                  <a:fillRect l="-896" b="-993"/>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4219426463"/>
              </p:ext>
            </p:extLst>
          </p:nvPr>
        </p:nvGraphicFramePr>
        <p:xfrm>
          <a:off x="1918586" y="4327648"/>
          <a:ext cx="6502400" cy="2209800"/>
        </p:xfrm>
        <a:graphic>
          <a:graphicData uri="http://schemas.openxmlformats.org/drawingml/2006/table">
            <a:tbl>
              <a:tblPr firstRow="1" bandRow="1">
                <a:tableStyleId>{5C22544A-7EE6-4342-B048-85BDC9FD1C3A}</a:tableStyleId>
              </a:tblPr>
              <a:tblGrid>
                <a:gridCol w="1625600"/>
                <a:gridCol w="1625600"/>
                <a:gridCol w="1625600"/>
                <a:gridCol w="1625600"/>
              </a:tblGrid>
              <a:tr h="370840">
                <a:tc>
                  <a:txBody>
                    <a:bodyPr/>
                    <a:lstStyle/>
                    <a:p>
                      <a:endParaRPr lang="en-US" dirty="0"/>
                    </a:p>
                  </a:txBody>
                  <a:tcPr/>
                </a:tc>
                <a:tc>
                  <a:txBody>
                    <a:bodyPr/>
                    <a:lstStyle/>
                    <a:p>
                      <a:r>
                        <a:rPr lang="en-US" dirty="0" smtClean="0"/>
                        <a:t>F1</a:t>
                      </a:r>
                      <a:endParaRPr lang="en-US" dirty="0"/>
                    </a:p>
                  </a:txBody>
                  <a:tcPr/>
                </a:tc>
                <a:tc>
                  <a:txBody>
                    <a:bodyPr/>
                    <a:lstStyle/>
                    <a:p>
                      <a:r>
                        <a:rPr lang="en-US" dirty="0" smtClean="0"/>
                        <a:t>F2</a:t>
                      </a:r>
                      <a:endParaRPr lang="en-US" dirty="0"/>
                    </a:p>
                  </a:txBody>
                  <a:tcPr/>
                </a:tc>
                <a:tc>
                  <a:txBody>
                    <a:bodyPr/>
                    <a:lstStyle/>
                    <a:p>
                      <a:r>
                        <a:rPr lang="en-US" dirty="0" smtClean="0"/>
                        <a:t>F3</a:t>
                      </a:r>
                      <a:endParaRPr lang="en-US" dirty="0"/>
                    </a:p>
                  </a:txBody>
                  <a:tcPr/>
                </a:tc>
              </a:tr>
              <a:tr h="370840">
                <a:tc>
                  <a:txBody>
                    <a:bodyPr/>
                    <a:lstStyle/>
                    <a:p>
                      <a:r>
                        <a:rPr lang="en-US" dirty="0" smtClean="0"/>
                        <a:t>V1</a:t>
                      </a:r>
                      <a:endParaRPr lang="en-US" dirty="0"/>
                    </a:p>
                  </a:txBody>
                  <a:tcPr/>
                </a:tc>
                <a:tc>
                  <a:txBody>
                    <a:bodyPr/>
                    <a:lstStyle/>
                    <a:p>
                      <a:r>
                        <a:rPr lang="en-US" dirty="0" smtClean="0"/>
                        <a:t>#</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V2</a:t>
                      </a:r>
                      <a:endParaRPr lang="en-US" dirty="0"/>
                    </a:p>
                  </a:txBody>
                  <a:tcPr/>
                </a:tc>
                <a:tc>
                  <a:txBody>
                    <a:bodyPr/>
                    <a:lstStyle/>
                    <a:p>
                      <a:endParaRPr lang="en-US"/>
                    </a:p>
                  </a:txBody>
                  <a:tcPr/>
                </a:tc>
                <a:tc>
                  <a:txBody>
                    <a:bodyPr/>
                    <a:lstStyle/>
                    <a:p>
                      <a:r>
                        <a:rPr lang="en-US" dirty="0" smtClean="0"/>
                        <a:t>#</a:t>
                      </a:r>
                      <a:endParaRPr lang="en-US" dirty="0"/>
                    </a:p>
                  </a:txBody>
                  <a:tcPr/>
                </a:tc>
                <a:tc>
                  <a:txBody>
                    <a:bodyPr/>
                    <a:lstStyle/>
                    <a:p>
                      <a:endParaRPr lang="en-US"/>
                    </a:p>
                  </a:txBody>
                  <a:tcPr/>
                </a:tc>
              </a:tr>
              <a:tr h="123613">
                <a:tc>
                  <a:txBody>
                    <a:bodyPr/>
                    <a:lstStyle/>
                    <a:p>
                      <a:r>
                        <a:rPr lang="en-US" dirty="0" smtClean="0"/>
                        <a:t>V3</a:t>
                      </a:r>
                      <a:endParaRPr lang="en-US" dirty="0"/>
                    </a:p>
                  </a:txBody>
                  <a:tcPr/>
                </a:tc>
                <a:tc>
                  <a:txBody>
                    <a:bodyPr/>
                    <a:lstStyle/>
                    <a:p>
                      <a:r>
                        <a:rPr lang="en-US" dirty="0" smtClean="0"/>
                        <a:t>#</a:t>
                      </a:r>
                      <a:endParaRPr lang="en-US" dirty="0"/>
                    </a:p>
                  </a:txBody>
                  <a:tcPr/>
                </a:tc>
                <a:tc>
                  <a:txBody>
                    <a:bodyPr/>
                    <a:lstStyle/>
                    <a:p>
                      <a:endParaRPr lang="en-US" dirty="0"/>
                    </a:p>
                  </a:txBody>
                  <a:tcPr/>
                </a:tc>
                <a:tc>
                  <a:txBody>
                    <a:bodyPr/>
                    <a:lstStyle/>
                    <a:p>
                      <a:endParaRPr lang="en-US" dirty="0"/>
                    </a:p>
                  </a:txBody>
                  <a:tcPr/>
                </a:tc>
              </a:tr>
              <a:tr h="242147">
                <a:tc>
                  <a:txBody>
                    <a:bodyPr/>
                    <a:lstStyle/>
                    <a:p>
                      <a:r>
                        <a:rPr lang="en-US" dirty="0" smtClean="0"/>
                        <a:t>V4</a:t>
                      </a:r>
                      <a:endParaRPr lang="en-US" dirty="0"/>
                    </a:p>
                  </a:txBody>
                  <a:tcPr/>
                </a:tc>
                <a:tc>
                  <a:txBody>
                    <a:bodyPr/>
                    <a:lstStyle/>
                    <a:p>
                      <a:r>
                        <a:rPr lang="en-US" dirty="0" smtClean="0"/>
                        <a:t>#</a:t>
                      </a:r>
                      <a:endParaRPr lang="en-US" dirty="0"/>
                    </a:p>
                  </a:txBody>
                  <a:tcPr/>
                </a:tc>
                <a:tc>
                  <a:txBody>
                    <a:bodyPr/>
                    <a:lstStyle/>
                    <a:p>
                      <a:endParaRPr lang="en-US" dirty="0"/>
                    </a:p>
                  </a:txBody>
                  <a:tcPr/>
                </a:tc>
                <a:tc>
                  <a:txBody>
                    <a:bodyPr/>
                    <a:lstStyle/>
                    <a:p>
                      <a:r>
                        <a:rPr lang="en-US" dirty="0" smtClean="0"/>
                        <a:t>#</a:t>
                      </a:r>
                      <a:endParaRPr lang="en-US" dirty="0"/>
                    </a:p>
                  </a:txBody>
                  <a:tcPr/>
                </a:tc>
              </a:tr>
              <a:tr h="123613">
                <a:tc>
                  <a:txBody>
                    <a:bodyPr/>
                    <a:lstStyle/>
                    <a:p>
                      <a:r>
                        <a:rPr lang="en-US" dirty="0" smtClean="0"/>
                        <a:t>V5</a:t>
                      </a:r>
                      <a:endParaRPr lang="en-US" dirty="0"/>
                    </a:p>
                  </a:txBody>
                  <a:tcPr/>
                </a:tc>
                <a:tc>
                  <a:txBody>
                    <a:bodyPr/>
                    <a:lstStyle/>
                    <a:p>
                      <a:endParaRPr lang="en-US" dirty="0"/>
                    </a:p>
                  </a:txBody>
                  <a:tcPr/>
                </a:tc>
                <a:tc>
                  <a:txBody>
                    <a:bodyPr/>
                    <a:lstStyle/>
                    <a:p>
                      <a:r>
                        <a:rPr lang="en-US" dirty="0" smtClean="0"/>
                        <a: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028809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6707" y="320195"/>
            <a:ext cx="6172634" cy="4553041"/>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015369" y="4873236"/>
                <a:ext cx="10850565" cy="1292662"/>
              </a:xfrm>
              <a:prstGeom prst="rect">
                <a:avLst/>
              </a:prstGeom>
            </p:spPr>
            <p:txBody>
              <a:bodyPr wrap="square">
                <a:spAutoFit/>
              </a:bodyPr>
              <a:lstStyle/>
              <a:p>
                <a:r>
                  <a:rPr lang="en-US" sz="2600" dirty="0" smtClean="0">
                    <a:solidFill>
                      <a:srgbClr val="0070C0"/>
                    </a:solidFill>
                    <a:latin typeface="Times New Roman" panose="02020603050405020304" pitchFamily="18" charset="0"/>
                    <a:cs typeface="Times New Roman" panose="02020603050405020304" pitchFamily="18" charset="0"/>
                  </a:rPr>
                  <a:t>What is the technique </a:t>
                </a:r>
                <a:r>
                  <a:rPr lang="en-US" sz="2600" dirty="0" smtClean="0">
                    <a:solidFill>
                      <a:prstClr val="black"/>
                    </a:solidFill>
                    <a:latin typeface="Times New Roman" panose="02020603050405020304" pitchFamily="18" charset="0"/>
                    <a:cs typeface="Times New Roman" panose="02020603050405020304" pitchFamily="18" charset="0"/>
                  </a:rPr>
                  <a:t>to make a matrix into such matrix in above?</a:t>
                </a:r>
              </a:p>
              <a:p>
                <a:endParaRPr lang="en-US" sz="2600" dirty="0">
                  <a:solidFill>
                    <a:prstClr val="black"/>
                  </a:solidFill>
                  <a:latin typeface="Times New Roman" panose="02020603050405020304" pitchFamily="18" charset="0"/>
                  <a:cs typeface="Times New Roman" panose="02020603050405020304" pitchFamily="18" charset="0"/>
                </a:endParaRPr>
              </a:p>
              <a:p>
                <a:r>
                  <a:rPr lang="en-US" sz="2600" dirty="0" smtClean="0">
                    <a:solidFill>
                      <a:srgbClr val="0070C0"/>
                    </a:solidFill>
                    <a:latin typeface="Times New Roman" panose="02020603050405020304" pitchFamily="18" charset="0"/>
                    <a:cs typeface="Times New Roman" panose="02020603050405020304" pitchFamily="18" charset="0"/>
                  </a:rPr>
                  <a:t>What is the technique </a:t>
                </a:r>
                <a:r>
                  <a:rPr lang="en-US" sz="2600" dirty="0" smtClean="0">
                    <a:solidFill>
                      <a:prstClr val="black"/>
                    </a:solidFill>
                    <a:latin typeface="Times New Roman" panose="02020603050405020304" pitchFamily="18" charset="0"/>
                    <a:cs typeface="Times New Roman" panose="02020603050405020304" pitchFamily="18" charset="0"/>
                  </a:rPr>
                  <a:t>to simplify </a:t>
                </a:r>
                <a14:m>
                  <m:oMath xmlns:m="http://schemas.openxmlformats.org/officeDocument/2006/math">
                    <m:r>
                      <a:rPr lang="en-US" sz="2600" b="0" i="1" smtClean="0">
                        <a:solidFill>
                          <a:prstClr val="black"/>
                        </a:solidFill>
                        <a:latin typeface="Cambria Math" panose="02040503050406030204" pitchFamily="18" charset="0"/>
                        <a:cs typeface="Times New Roman" panose="02020603050405020304" pitchFamily="18" charset="0"/>
                      </a:rPr>
                      <m:t>𝑎</m:t>
                    </m:r>
                    <m:sSup>
                      <m:sSupPr>
                        <m:ctrlPr>
                          <a:rPr lang="en-US" sz="2600" b="0" i="1" smtClean="0">
                            <a:solidFill>
                              <a:prstClr val="black"/>
                            </a:solidFill>
                            <a:latin typeface="Cambria Math" panose="02040503050406030204" pitchFamily="18" charset="0"/>
                            <a:cs typeface="Times New Roman" panose="02020603050405020304" pitchFamily="18" charset="0"/>
                          </a:rPr>
                        </m:ctrlPr>
                      </m:sSupPr>
                      <m:e>
                        <m:r>
                          <a:rPr lang="en-US" sz="2600" b="0" i="1" smtClean="0">
                            <a:solidFill>
                              <a:prstClr val="black"/>
                            </a:solidFill>
                            <a:latin typeface="Cambria Math" panose="02040503050406030204" pitchFamily="18" charset="0"/>
                            <a:cs typeface="Times New Roman" panose="02020603050405020304" pitchFamily="18" charset="0"/>
                          </a:rPr>
                          <m:t>𝑥</m:t>
                        </m:r>
                      </m:e>
                      <m:sup>
                        <m:r>
                          <a:rPr lang="en-US" sz="2600" b="0" i="1" smtClean="0">
                            <a:solidFill>
                              <a:prstClr val="black"/>
                            </a:solidFill>
                            <a:latin typeface="Cambria Math" panose="02040503050406030204" pitchFamily="18" charset="0"/>
                            <a:cs typeface="Times New Roman" panose="02020603050405020304" pitchFamily="18" charset="0"/>
                          </a:rPr>
                          <m:t>2</m:t>
                        </m:r>
                      </m:sup>
                    </m:sSup>
                    <m:r>
                      <a:rPr lang="en-US" sz="2600" b="0" i="1" smtClean="0">
                        <a:solidFill>
                          <a:prstClr val="black"/>
                        </a:solidFill>
                        <a:latin typeface="Cambria Math" panose="02040503050406030204" pitchFamily="18" charset="0"/>
                        <a:cs typeface="Times New Roman" panose="02020603050405020304" pitchFamily="18" charset="0"/>
                      </a:rPr>
                      <m:t>+</m:t>
                    </m:r>
                    <m:r>
                      <a:rPr lang="en-US" sz="2600" b="0" i="1" smtClean="0">
                        <a:solidFill>
                          <a:prstClr val="black"/>
                        </a:solidFill>
                        <a:latin typeface="Cambria Math" panose="02040503050406030204" pitchFamily="18" charset="0"/>
                        <a:cs typeface="Times New Roman" panose="02020603050405020304" pitchFamily="18" charset="0"/>
                      </a:rPr>
                      <m:t>𝑏𝑥𝑦</m:t>
                    </m:r>
                    <m:r>
                      <a:rPr lang="en-US" sz="2600" b="0" i="1" smtClean="0">
                        <a:solidFill>
                          <a:prstClr val="black"/>
                        </a:solidFill>
                        <a:latin typeface="Cambria Math" panose="02040503050406030204" pitchFamily="18" charset="0"/>
                        <a:cs typeface="Times New Roman" panose="02020603050405020304" pitchFamily="18" charset="0"/>
                      </a:rPr>
                      <m:t>+</m:t>
                    </m:r>
                    <m:r>
                      <a:rPr lang="en-US" sz="2600" b="0" i="1" smtClean="0">
                        <a:solidFill>
                          <a:prstClr val="black"/>
                        </a:solidFill>
                        <a:latin typeface="Cambria Math" panose="02040503050406030204" pitchFamily="18" charset="0"/>
                        <a:cs typeface="Times New Roman" panose="02020603050405020304" pitchFamily="18" charset="0"/>
                      </a:rPr>
                      <m:t>𝑐</m:t>
                    </m:r>
                    <m:sSup>
                      <m:sSupPr>
                        <m:ctrlPr>
                          <a:rPr lang="en-US" sz="2600" b="0" i="1" smtClean="0">
                            <a:solidFill>
                              <a:prstClr val="black"/>
                            </a:solidFill>
                            <a:latin typeface="Cambria Math" panose="02040503050406030204" pitchFamily="18" charset="0"/>
                            <a:cs typeface="Times New Roman" panose="02020603050405020304" pitchFamily="18" charset="0"/>
                          </a:rPr>
                        </m:ctrlPr>
                      </m:sSupPr>
                      <m:e>
                        <m:r>
                          <a:rPr lang="en-US" sz="2600" b="0" i="1" smtClean="0">
                            <a:solidFill>
                              <a:prstClr val="black"/>
                            </a:solidFill>
                            <a:latin typeface="Cambria Math" panose="02040503050406030204" pitchFamily="18" charset="0"/>
                            <a:cs typeface="Times New Roman" panose="02020603050405020304" pitchFamily="18" charset="0"/>
                          </a:rPr>
                          <m:t>𝑦</m:t>
                        </m:r>
                      </m:e>
                      <m:sup>
                        <m:r>
                          <a:rPr lang="en-US" sz="2600" b="0" i="1" smtClean="0">
                            <a:solidFill>
                              <a:prstClr val="black"/>
                            </a:solidFill>
                            <a:latin typeface="Cambria Math" panose="02040503050406030204" pitchFamily="18" charset="0"/>
                            <a:cs typeface="Times New Roman" panose="02020603050405020304" pitchFamily="18" charset="0"/>
                          </a:rPr>
                          <m:t>2</m:t>
                        </m:r>
                      </m:sup>
                    </m:sSup>
                    <m:r>
                      <a:rPr lang="en-US" sz="2600" b="0" i="1" smtClean="0">
                        <a:solidFill>
                          <a:prstClr val="black"/>
                        </a:solidFill>
                        <a:latin typeface="Cambria Math" panose="02040503050406030204" pitchFamily="18" charset="0"/>
                        <a:cs typeface="Times New Roman" panose="02020603050405020304" pitchFamily="18" charset="0"/>
                      </a:rPr>
                      <m:t>+</m:t>
                    </m:r>
                    <m:r>
                      <a:rPr lang="en-US" sz="2600" b="0" i="1" smtClean="0">
                        <a:solidFill>
                          <a:prstClr val="black"/>
                        </a:solidFill>
                        <a:latin typeface="Cambria Math" panose="02040503050406030204" pitchFamily="18" charset="0"/>
                        <a:cs typeface="Times New Roman" panose="02020603050405020304" pitchFamily="18" charset="0"/>
                      </a:rPr>
                      <m:t>𝑑𝑥</m:t>
                    </m:r>
                    <m:r>
                      <a:rPr lang="en-US" sz="2600" b="0" i="1" smtClean="0">
                        <a:solidFill>
                          <a:prstClr val="black"/>
                        </a:solidFill>
                        <a:latin typeface="Cambria Math" panose="02040503050406030204" pitchFamily="18" charset="0"/>
                        <a:cs typeface="Times New Roman" panose="02020603050405020304" pitchFamily="18" charset="0"/>
                      </a:rPr>
                      <m:t>+</m:t>
                    </m:r>
                    <m:r>
                      <a:rPr lang="en-US" sz="2600" b="0" i="1" smtClean="0">
                        <a:solidFill>
                          <a:prstClr val="black"/>
                        </a:solidFill>
                        <a:latin typeface="Cambria Math" panose="02040503050406030204" pitchFamily="18" charset="0"/>
                        <a:cs typeface="Times New Roman" panose="02020603050405020304" pitchFamily="18" charset="0"/>
                      </a:rPr>
                      <m:t>𝑐𝑦</m:t>
                    </m:r>
                    <m:r>
                      <a:rPr lang="en-US" sz="2600" b="0" i="1" smtClean="0">
                        <a:solidFill>
                          <a:prstClr val="black"/>
                        </a:solidFill>
                        <a:latin typeface="Cambria Math" panose="02040503050406030204" pitchFamily="18" charset="0"/>
                        <a:cs typeface="Times New Roman" panose="02020603050405020304" pitchFamily="18" charset="0"/>
                      </a:rPr>
                      <m:t>+</m:t>
                    </m:r>
                    <m:r>
                      <a:rPr lang="en-US" sz="2600" b="0" i="1" smtClean="0">
                        <a:solidFill>
                          <a:prstClr val="black"/>
                        </a:solidFill>
                        <a:latin typeface="Cambria Math" panose="02040503050406030204" pitchFamily="18" charset="0"/>
                        <a:cs typeface="Times New Roman" panose="02020603050405020304" pitchFamily="18" charset="0"/>
                      </a:rPr>
                      <m:t>𝑑</m:t>
                    </m:r>
                    <m:r>
                      <a:rPr lang="en-US" sz="2600" b="0" i="1" smtClean="0">
                        <a:solidFill>
                          <a:prstClr val="black"/>
                        </a:solidFill>
                        <a:latin typeface="Cambria Math" panose="02040503050406030204" pitchFamily="18" charset="0"/>
                        <a:cs typeface="Times New Roman" panose="02020603050405020304" pitchFamily="18" charset="0"/>
                      </a:rPr>
                      <m:t>=0? </m:t>
                    </m:r>
                  </m:oMath>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015369" y="4873236"/>
                <a:ext cx="10850565" cy="1292662"/>
              </a:xfrm>
              <a:prstGeom prst="rect">
                <a:avLst/>
              </a:prstGeom>
              <a:blipFill rotWithShape="0">
                <a:blip r:embed="rId3"/>
                <a:stretch>
                  <a:fillRect l="-1011" t="-4245" b="-10849"/>
                </a:stretch>
              </a:blipFill>
            </p:spPr>
            <p:txBody>
              <a:bodyPr/>
              <a:lstStyle/>
              <a:p>
                <a:r>
                  <a:rPr lang="en-US">
                    <a:noFill/>
                  </a:rPr>
                  <a:t> </a:t>
                </a:r>
              </a:p>
            </p:txBody>
          </p:sp>
        </mc:Fallback>
      </mc:AlternateContent>
    </p:spTree>
    <p:extLst>
      <p:ext uri="{BB962C8B-B14F-4D97-AF65-F5344CB8AC3E}">
        <p14:creationId xmlns:p14="http://schemas.microsoft.com/office/powerpoint/2010/main" val="4102649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1774" y="0"/>
                <a:ext cx="12140226" cy="6578724"/>
              </a:xfrm>
              <a:prstGeom prst="rect">
                <a:avLst/>
              </a:prstGeom>
            </p:spPr>
            <p:txBody>
              <a:bodyPr wrap="square">
                <a:spAutoFit/>
              </a:bodyPr>
              <a:lstStyle/>
              <a:p>
                <a:pPr algn="ctr">
                  <a:lnSpc>
                    <a:spcPct val="150000"/>
                  </a:lnSpc>
                </a:pPr>
                <a:r>
                  <a:rPr lang="en-US" sz="2800" dirty="0">
                    <a:latin typeface="Times New Roman" panose="02020603050405020304" pitchFamily="18" charset="0"/>
                    <a:cs typeface="Times New Roman" panose="02020603050405020304" pitchFamily="18" charset="0"/>
                  </a:rPr>
                  <a:t>Methods of Factor Rotation </a:t>
                </a:r>
                <a:endParaRPr lang="en-US" sz="2800" dirty="0" smtClean="0">
                  <a:latin typeface="Times New Roman" panose="02020603050405020304" pitchFamily="18" charset="0"/>
                  <a:cs typeface="Times New Roman" panose="02020603050405020304" pitchFamily="18" charset="0"/>
                </a:endParaRPr>
              </a:p>
              <a:p>
                <a:pPr lvl="0">
                  <a:lnSpc>
                    <a:spcPct val="150000"/>
                  </a:lnSpc>
                </a:pPr>
                <a:r>
                  <a:rPr lang="en-US" sz="2800" dirty="0" smtClean="0">
                    <a:latin typeface="Times New Roman" panose="02020603050405020304" pitchFamily="18" charset="0"/>
                    <a:cs typeface="Times New Roman" panose="02020603050405020304" pitchFamily="18" charset="0"/>
                  </a:rPr>
                  <a:t>• F</a:t>
                </a:r>
                <a:r>
                  <a:rPr lang="en-US" sz="2800" dirty="0" smtClean="0">
                    <a:solidFill>
                      <a:prstClr val="black"/>
                    </a:solidFill>
                    <a:latin typeface="Times New Roman" panose="02020603050405020304" pitchFamily="18" charset="0"/>
                    <a:cs typeface="Times New Roman" panose="02020603050405020304" pitchFamily="18" charset="0"/>
                  </a:rPr>
                  <a:t>ind </a:t>
                </a:r>
                <a:r>
                  <a:rPr lang="en-US" sz="2800" dirty="0">
                    <a:solidFill>
                      <a:prstClr val="black"/>
                    </a:solidFill>
                    <a:latin typeface="Times New Roman" panose="02020603050405020304" pitchFamily="18" charset="0"/>
                    <a:cs typeface="Times New Roman" panose="02020603050405020304" pitchFamily="18" charset="0"/>
                  </a:rPr>
                  <a:t>an </a:t>
                </a:r>
                <a:r>
                  <a:rPr lang="en-US" sz="2800" b="1" dirty="0">
                    <a:solidFill>
                      <a:srgbClr val="C00000"/>
                    </a:solidFill>
                    <a:latin typeface="Times New Roman" panose="02020603050405020304" pitchFamily="18" charset="0"/>
                    <a:cs typeface="Times New Roman" panose="02020603050405020304" pitchFamily="18" charset="0"/>
                  </a:rPr>
                  <a:t>alternative factor </a:t>
                </a:r>
                <a:r>
                  <a:rPr lang="en-US" sz="2800" dirty="0">
                    <a:solidFill>
                      <a:prstClr val="black"/>
                    </a:solidFill>
                    <a:latin typeface="Times New Roman" panose="02020603050405020304" pitchFamily="18" charset="0"/>
                    <a:cs typeface="Times New Roman" panose="02020603050405020304" pitchFamily="18" charset="0"/>
                  </a:rPr>
                  <a:t>solution simply by choosing </a:t>
                </a:r>
                <a:r>
                  <a:rPr lang="en-US" sz="2800" dirty="0">
                    <a:solidFill>
                      <a:srgbClr val="0070C0"/>
                    </a:solidFill>
                    <a:latin typeface="Times New Roman" panose="02020603050405020304" pitchFamily="18" charset="0"/>
                    <a:cs typeface="Times New Roman" panose="02020603050405020304" pitchFamily="18" charset="0"/>
                  </a:rPr>
                  <a:t>some orthogonal matrix </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𝑀</m:t>
                    </m:r>
                  </m:oMath>
                </a14:m>
                <a:r>
                  <a:rPr lang="en-US" sz="2800" dirty="0">
                    <a:solidFill>
                      <a:prstClr val="black"/>
                    </a:solidFill>
                    <a:latin typeface="Times New Roman" panose="02020603050405020304" pitchFamily="18" charset="0"/>
                    <a:cs typeface="Times New Roman" panose="02020603050405020304" pitchFamily="18" charset="0"/>
                  </a:rPr>
                  <a:t> and using the loadings </a:t>
                </a:r>
                <a14:m>
                  <m:oMath xmlns:m="http://schemas.openxmlformats.org/officeDocument/2006/math">
                    <m:sSup>
                      <m:sSupPr>
                        <m:ctrlPr>
                          <a:rPr lang="en-US" sz="2800" i="1" dirty="0">
                            <a:solidFill>
                              <a:prstClr val="black"/>
                            </a:solidFill>
                            <a:latin typeface="Cambria Math" panose="02040503050406030204" pitchFamily="18" charset="0"/>
                            <a:cs typeface="Times New Roman" panose="02020603050405020304" pitchFamily="18" charset="0"/>
                          </a:rPr>
                        </m:ctrlPr>
                      </m:sSupPr>
                      <m:e>
                        <m:r>
                          <m:rPr>
                            <m:sty m:val="p"/>
                          </m:rPr>
                          <a:rPr lang="en-US" sz="2800" dirty="0">
                            <a:solidFill>
                              <a:prstClr val="black"/>
                            </a:solidFill>
                            <a:latin typeface="Cambria Math" panose="02040503050406030204" pitchFamily="18" charset="0"/>
                            <a:cs typeface="Times New Roman" panose="02020603050405020304" pitchFamily="18" charset="0"/>
                          </a:rPr>
                          <m:t>Λ</m:t>
                        </m:r>
                      </m:e>
                      <m:sup>
                        <m:r>
                          <a:rPr lang="en-US" sz="2800" i="1" dirty="0">
                            <a:solidFill>
                              <a:prstClr val="black"/>
                            </a:solidFill>
                            <a:latin typeface="Cambria Math" panose="02040503050406030204" pitchFamily="18" charset="0"/>
                            <a:cs typeface="Times New Roman" panose="02020603050405020304" pitchFamily="18" charset="0"/>
                          </a:rPr>
                          <m:t>∗</m:t>
                        </m:r>
                      </m:sup>
                    </m:sSup>
                    <m:r>
                      <a:rPr lang="en-US" sz="2800" i="1" dirty="0">
                        <a:solidFill>
                          <a:prstClr val="black"/>
                        </a:solidFill>
                        <a:latin typeface="Cambria Math" panose="02040503050406030204" pitchFamily="18" charset="0"/>
                        <a:cs typeface="Times New Roman" panose="02020603050405020304" pitchFamily="18" charset="0"/>
                      </a:rPr>
                      <m:t> = </m:t>
                    </m:r>
                    <m:r>
                      <m:rPr>
                        <m:sty m:val="p"/>
                      </m:rPr>
                      <a:rPr lang="en-US" sz="2800" dirty="0">
                        <a:solidFill>
                          <a:prstClr val="black"/>
                        </a:solidFill>
                        <a:latin typeface="Cambria Math" panose="02040503050406030204" pitchFamily="18" charset="0"/>
                        <a:cs typeface="Times New Roman" panose="02020603050405020304" pitchFamily="18" charset="0"/>
                      </a:rPr>
                      <m:t>Λ</m:t>
                    </m:r>
                    <m:r>
                      <a:rPr lang="en-US" sz="2800" i="1" dirty="0">
                        <a:solidFill>
                          <a:prstClr val="black"/>
                        </a:solidFill>
                        <a:latin typeface="Cambria Math" panose="02040503050406030204" pitchFamily="18" charset="0"/>
                        <a:cs typeface="Times New Roman" panose="02020603050405020304" pitchFamily="18" charset="0"/>
                      </a:rPr>
                      <m:t>𝑀</m:t>
                    </m:r>
                  </m:oMath>
                </a14:m>
                <a:r>
                  <a:rPr lang="en-US" sz="2800" dirty="0">
                    <a:solidFill>
                      <a:prstClr val="black"/>
                    </a:solidFill>
                    <a:latin typeface="Times New Roman" panose="02020603050405020304" pitchFamily="18" charset="0"/>
                    <a:cs typeface="Times New Roman" panose="02020603050405020304" pitchFamily="18" charset="0"/>
                  </a:rPr>
                  <a:t>. </a:t>
                </a:r>
              </a:p>
              <a:p>
                <a:pPr marL="457200" indent="-457200">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Choosing </a:t>
                </a:r>
                <a:r>
                  <a:rPr lang="en-US" sz="2800" dirty="0">
                    <a:latin typeface="Times New Roman" panose="02020603050405020304" pitchFamily="18" charset="0"/>
                    <a:cs typeface="Times New Roman" panose="02020603050405020304" pitchFamily="18" charset="0"/>
                  </a:rPr>
                  <a:t>a matrix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𝑴</m:t>
                    </m:r>
                  </m:oMath>
                </a14:m>
                <a:r>
                  <a:rPr lang="en-US" sz="2800" dirty="0">
                    <a:latin typeface="Times New Roman" panose="02020603050405020304" pitchFamily="18" charset="0"/>
                    <a:cs typeface="Times New Roman" panose="02020603050405020304" pitchFamily="18" charset="0"/>
                  </a:rPr>
                  <a:t> to </a:t>
                </a:r>
                <a:r>
                  <a:rPr lang="en-US" sz="2800" dirty="0" smtClean="0">
                    <a:solidFill>
                      <a:srgbClr val="0070C0"/>
                    </a:solidFill>
                    <a:latin typeface="Times New Roman" panose="02020603050405020304" pitchFamily="18" charset="0"/>
                    <a:cs typeface="Times New Roman" panose="02020603050405020304" pitchFamily="18" charset="0"/>
                  </a:rPr>
                  <a:t>rotating </a:t>
                </a:r>
                <a:r>
                  <a:rPr lang="en-US" sz="2800" dirty="0">
                    <a:solidFill>
                      <a:srgbClr val="0070C0"/>
                    </a:solidFill>
                    <a:latin typeface="Times New Roman" panose="02020603050405020304" pitchFamily="18" charset="0"/>
                    <a:cs typeface="Times New Roman" panose="02020603050405020304" pitchFamily="18" charset="0"/>
                  </a:rPr>
                  <a:t>the variables’ axes </a:t>
                </a:r>
                <a:r>
                  <a:rPr lang="en-US" sz="2800" dirty="0">
                    <a:latin typeface="Times New Roman" panose="02020603050405020304" pitchFamily="18" charset="0"/>
                    <a:cs typeface="Times New Roman" panose="02020603050405020304" pitchFamily="18" charset="0"/>
                  </a:rPr>
                  <a:t>so that the factor loadings (when plotted) fall closer to those axes</a:t>
                </a:r>
                <a:r>
                  <a:rPr lang="en-US" sz="2800" dirty="0" smtClean="0">
                    <a:latin typeface="Times New Roman" panose="02020603050405020304" pitchFamily="18" charset="0"/>
                    <a:cs typeface="Times New Roman" panose="02020603050405020304" pitchFamily="18" charset="0"/>
                  </a:rPr>
                  <a:t>.</a:t>
                </a:r>
              </a:p>
              <a:p>
                <a:pPr>
                  <a:lnSpc>
                    <a:spcPct val="150000"/>
                  </a:lnSpc>
                </a:pPr>
                <a:r>
                  <a:rPr lang="en-US" sz="2800" dirty="0" smtClean="0">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There are two classes of rotation</a:t>
                </a:r>
                <a:r>
                  <a:rPr lang="en-US" sz="2800" dirty="0">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orthogonal</a:t>
                </a:r>
                <a:r>
                  <a:rPr lang="en-US" sz="2800" dirty="0">
                    <a:latin typeface="Times New Roman" panose="02020603050405020304" pitchFamily="18" charset="0"/>
                    <a:cs typeface="Times New Roman" panose="02020603050405020304" pitchFamily="18" charset="0"/>
                  </a:rPr>
                  <a:t> and </a:t>
                </a:r>
                <a:r>
                  <a:rPr lang="en-US" sz="2800" dirty="0">
                    <a:solidFill>
                      <a:srgbClr val="0070C0"/>
                    </a:solidFill>
                    <a:latin typeface="Times New Roman" panose="02020603050405020304" pitchFamily="18" charset="0"/>
                    <a:cs typeface="Times New Roman" panose="02020603050405020304" pitchFamily="18" charset="0"/>
                  </a:rPr>
                  <a:t>oblique</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a:lnSpc>
                    <a:spcPct val="150000"/>
                  </a:lnSpc>
                </a:pPr>
                <a:r>
                  <a:rPr lang="en-US" sz="2800" dirty="0" smtClean="0">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Orthogonal rotations preserve the property that the factors are uncorrelated </a:t>
                </a:r>
                <a:r>
                  <a:rPr lang="en-US" sz="2800" dirty="0">
                    <a:latin typeface="Times New Roman" panose="02020603050405020304" pitchFamily="18" charset="0"/>
                    <a:cs typeface="Times New Roman" panose="02020603050405020304" pitchFamily="18" charset="0"/>
                  </a:rPr>
                  <a:t>with each other, </a:t>
                </a:r>
                <a14:m>
                  <m:oMath xmlns:m="http://schemas.openxmlformats.org/officeDocument/2006/math">
                    <m:sSup>
                      <m:sSupPr>
                        <m:ctrlPr>
                          <a:rPr lang="en-US" sz="2800" b="1" i="1">
                            <a:solidFill>
                              <a:srgbClr val="00B050"/>
                            </a:solidFill>
                            <a:latin typeface="Cambria Math" panose="02040503050406030204" pitchFamily="18" charset="0"/>
                            <a:cs typeface="Times New Roman" panose="02020603050405020304" pitchFamily="18" charset="0"/>
                          </a:rPr>
                        </m:ctrlPr>
                      </m:sSupPr>
                      <m:e>
                        <m:r>
                          <a:rPr lang="en-US" sz="2800" b="1" i="1">
                            <a:solidFill>
                              <a:srgbClr val="00B050"/>
                            </a:solidFill>
                            <a:latin typeface="Cambria Math" panose="02040503050406030204" pitchFamily="18" charset="0"/>
                            <a:cs typeface="Times New Roman" panose="02020603050405020304" pitchFamily="18" charset="0"/>
                          </a:rPr>
                          <m:t>𝑴</m:t>
                        </m:r>
                      </m:e>
                      <m:sup>
                        <m:r>
                          <a:rPr lang="en-US" sz="2800" b="1" i="1">
                            <a:solidFill>
                              <a:srgbClr val="00B050"/>
                            </a:solidFill>
                            <a:latin typeface="Cambria Math" panose="02040503050406030204" pitchFamily="18" charset="0"/>
                            <a:cs typeface="Times New Roman" panose="02020603050405020304" pitchFamily="18" charset="0"/>
                          </a:rPr>
                          <m:t>𝑻</m:t>
                        </m:r>
                      </m:sup>
                    </m:sSup>
                    <m:r>
                      <a:rPr lang="en-US" sz="2800" b="1" i="1">
                        <a:solidFill>
                          <a:srgbClr val="00B050"/>
                        </a:solidFill>
                        <a:latin typeface="Cambria Math" panose="02040503050406030204" pitchFamily="18" charset="0"/>
                        <a:cs typeface="Times New Roman" panose="02020603050405020304" pitchFamily="18" charset="0"/>
                      </a:rPr>
                      <m:t>𝒇</m:t>
                    </m:r>
                  </m:oMath>
                </a14:m>
                <a:r>
                  <a:rPr lang="en-US" sz="2800" dirty="0">
                    <a:solidFill>
                      <a:srgbClr val="00B050"/>
                    </a:solidFill>
                    <a:latin typeface="Times New Roman" panose="02020603050405020304" pitchFamily="18" charset="0"/>
                    <a:cs typeface="Times New Roman" panose="02020603050405020304" pitchFamily="18" charset="0"/>
                  </a:rPr>
                  <a:t> </a:t>
                </a:r>
                <a:r>
                  <a:rPr lang="en-US" sz="2800" dirty="0" smtClean="0">
                    <a:solidFill>
                      <a:srgbClr val="00B050"/>
                    </a:solidFill>
                    <a:latin typeface="Times New Roman" panose="02020603050405020304" pitchFamily="18" charset="0"/>
                    <a:cs typeface="Times New Roman" panose="02020603050405020304" pitchFamily="18" charset="0"/>
                  </a:rPr>
                  <a:t>orthogonal, </a:t>
                </a:r>
                <a:r>
                  <a:rPr lang="en-US" sz="2800" dirty="0" smtClean="0">
                    <a:latin typeface="Times New Roman" panose="02020603050405020304" pitchFamily="18" charset="0"/>
                    <a:cs typeface="Times New Roman" panose="02020603050405020304" pitchFamily="18" charset="0"/>
                  </a:rPr>
                  <a:t>making </a:t>
                </a:r>
                <a:r>
                  <a:rPr lang="en-US" sz="2800" dirty="0">
                    <a:latin typeface="Times New Roman" panose="02020603050405020304" pitchFamily="18" charset="0"/>
                    <a:cs typeface="Times New Roman" panose="02020603050405020304" pitchFamily="18" charset="0"/>
                  </a:rPr>
                  <a:t>interpretation easier. </a:t>
                </a:r>
                <a:endParaRPr lang="en-US" sz="2800" dirty="0" smtClean="0">
                  <a:latin typeface="Times New Roman" panose="02020603050405020304" pitchFamily="18" charset="0"/>
                  <a:cs typeface="Times New Roman" panose="02020603050405020304" pitchFamily="18" charset="0"/>
                </a:endParaRPr>
              </a:p>
              <a:p>
                <a:pPr>
                  <a:lnSpc>
                    <a:spcPct val="150000"/>
                  </a:lnSpc>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Oblique rotations allow for factors to be </a:t>
                </a:r>
                <a:r>
                  <a:rPr lang="en-US" sz="2800" dirty="0">
                    <a:solidFill>
                      <a:srgbClr val="0070C0"/>
                    </a:solidFill>
                    <a:latin typeface="Times New Roman" panose="02020603050405020304" pitchFamily="18" charset="0"/>
                    <a:cs typeface="Times New Roman" panose="02020603050405020304" pitchFamily="18" charset="0"/>
                  </a:rPr>
                  <a:t>correlated with each </a:t>
                </a:r>
                <a:r>
                  <a:rPr lang="en-US" sz="2800" dirty="0" smtClean="0">
                    <a:solidFill>
                      <a:srgbClr val="0070C0"/>
                    </a:solidFill>
                    <a:latin typeface="Times New Roman" panose="02020603050405020304" pitchFamily="18" charset="0"/>
                    <a:cs typeface="Times New Roman" panose="02020603050405020304" pitchFamily="18" charset="0"/>
                  </a:rPr>
                  <a:t>other, </a:t>
                </a:r>
                <a14:m>
                  <m:oMath xmlns:m="http://schemas.openxmlformats.org/officeDocument/2006/math">
                    <m:sSup>
                      <m:sSupPr>
                        <m:ctrlPr>
                          <a:rPr lang="en-US" sz="2800" b="1" i="1">
                            <a:solidFill>
                              <a:srgbClr val="00B050"/>
                            </a:solidFill>
                            <a:latin typeface="Cambria Math" panose="02040503050406030204" pitchFamily="18" charset="0"/>
                            <a:cs typeface="Times New Roman" panose="02020603050405020304" pitchFamily="18" charset="0"/>
                          </a:rPr>
                        </m:ctrlPr>
                      </m:sSupPr>
                      <m:e>
                        <m:r>
                          <a:rPr lang="en-US" sz="2800" b="1" i="1">
                            <a:solidFill>
                              <a:srgbClr val="00B050"/>
                            </a:solidFill>
                            <a:latin typeface="Cambria Math" panose="02040503050406030204" pitchFamily="18" charset="0"/>
                            <a:cs typeface="Times New Roman" panose="02020603050405020304" pitchFamily="18" charset="0"/>
                          </a:rPr>
                          <m:t>𝑴</m:t>
                        </m:r>
                      </m:e>
                      <m:sup>
                        <m:r>
                          <a:rPr lang="en-US" sz="2800" b="1" i="1">
                            <a:solidFill>
                              <a:srgbClr val="00B050"/>
                            </a:solidFill>
                            <a:latin typeface="Cambria Math" panose="02040503050406030204" pitchFamily="18" charset="0"/>
                            <a:cs typeface="Times New Roman" panose="02020603050405020304" pitchFamily="18" charset="0"/>
                          </a:rPr>
                          <m:t>𝑻</m:t>
                        </m:r>
                      </m:sup>
                    </m:sSup>
                    <m:r>
                      <a:rPr lang="en-US" sz="2800" b="1" i="1">
                        <a:solidFill>
                          <a:srgbClr val="00B050"/>
                        </a:solidFill>
                        <a:latin typeface="Cambria Math" panose="02040503050406030204" pitchFamily="18" charset="0"/>
                        <a:cs typeface="Times New Roman" panose="02020603050405020304" pitchFamily="18" charset="0"/>
                      </a:rPr>
                      <m:t>𝒇</m:t>
                    </m:r>
                  </m:oMath>
                </a14:m>
                <a:r>
                  <a:rPr lang="en-US" sz="2800" dirty="0">
                    <a:solidFill>
                      <a:srgbClr val="00B050"/>
                    </a:solidFill>
                    <a:latin typeface="Times New Roman" panose="02020603050405020304" pitchFamily="18" charset="0"/>
                    <a:cs typeface="Times New Roman" panose="02020603050405020304" pitchFamily="18" charset="0"/>
                  </a:rPr>
                  <a:t> </a:t>
                </a:r>
                <a:r>
                  <a:rPr lang="en-US" sz="2800" dirty="0" smtClean="0">
                    <a:solidFill>
                      <a:srgbClr val="00B050"/>
                    </a:solidFill>
                    <a:latin typeface="Times New Roman" panose="02020603050405020304" pitchFamily="18" charset="0"/>
                    <a:cs typeface="Times New Roman" panose="02020603050405020304" pitchFamily="18" charset="0"/>
                  </a:rPr>
                  <a:t>orthogonal are not orthogonal.</a:t>
                </a:r>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51774" y="0"/>
                <a:ext cx="12140226" cy="6578724"/>
              </a:xfrm>
              <a:prstGeom prst="rect">
                <a:avLst/>
              </a:prstGeom>
              <a:blipFill rotWithShape="0">
                <a:blip r:embed="rId2"/>
                <a:stretch>
                  <a:fillRect l="-1004" b="-556"/>
                </a:stretch>
              </a:blipFill>
            </p:spPr>
            <p:txBody>
              <a:bodyPr/>
              <a:lstStyle/>
              <a:p>
                <a:r>
                  <a:rPr lang="en-US">
                    <a:noFill/>
                  </a:rPr>
                  <a:t> </a:t>
                </a:r>
              </a:p>
            </p:txBody>
          </p:sp>
        </mc:Fallback>
      </mc:AlternateContent>
    </p:spTree>
    <p:extLst>
      <p:ext uri="{BB962C8B-B14F-4D97-AF65-F5344CB8AC3E}">
        <p14:creationId xmlns:p14="http://schemas.microsoft.com/office/powerpoint/2010/main" val="395096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707" y="57269"/>
                <a:ext cx="12042673" cy="5493812"/>
              </a:xfrm>
              <a:prstGeom prst="rect">
                <a:avLst/>
              </a:prstGeom>
            </p:spPr>
            <p:txBody>
              <a:bodyPr wrap="square">
                <a:spAutoFit/>
              </a:bodyPr>
              <a:lstStyle/>
              <a:p>
                <a:pPr algn="ct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Is Factor Rotation Valid? </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Some have argued that </a:t>
                </a:r>
                <a:r>
                  <a:rPr lang="en-US" sz="2600" dirty="0">
                    <a:solidFill>
                      <a:srgbClr val="0070C0"/>
                    </a:solidFill>
                    <a:latin typeface="Times New Roman" panose="02020603050405020304" pitchFamily="18" charset="0"/>
                    <a:cs typeface="Times New Roman" panose="02020603050405020304" pitchFamily="18" charset="0"/>
                  </a:rPr>
                  <a:t>factor rotation is too subjective</a:t>
                </a:r>
                <a:r>
                  <a:rPr lang="en-US" sz="2600" dirty="0">
                    <a:solidFill>
                      <a:prstClr val="black"/>
                    </a:solidFill>
                    <a:latin typeface="Times New Roman" panose="02020603050405020304" pitchFamily="18" charset="0"/>
                    <a:cs typeface="Times New Roman" panose="02020603050405020304" pitchFamily="18" charset="0"/>
                  </a:rPr>
                  <a:t>, allowing the investigator to produce whatever conclusion he/she wants</a:t>
                </a:r>
                <a:r>
                  <a:rPr lang="en-US" sz="2600" dirty="0" smtClean="0">
                    <a:solidFill>
                      <a:prstClr val="black"/>
                    </a:solidFill>
                    <a:latin typeface="Times New Roman" panose="02020603050405020304" pitchFamily="18" charset="0"/>
                    <a:cs typeface="Times New Roman" panose="02020603050405020304" pitchFamily="18" charset="0"/>
                  </a:rPr>
                  <a:t>.</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 The essential solution does not change, however. The reason for rotation is simply to provide a </a:t>
                </a:r>
                <a:r>
                  <a:rPr lang="en-US" sz="2600" dirty="0">
                    <a:solidFill>
                      <a:srgbClr val="0070C0"/>
                    </a:solidFill>
                    <a:latin typeface="Times New Roman" panose="02020603050405020304" pitchFamily="18" charset="0"/>
                    <a:cs typeface="Times New Roman" panose="02020603050405020304" pitchFamily="18" charset="0"/>
                  </a:rPr>
                  <a:t>more understandable interpretation </a:t>
                </a:r>
                <a:r>
                  <a:rPr lang="en-US" sz="2600" dirty="0">
                    <a:solidFill>
                      <a:prstClr val="black"/>
                    </a:solidFill>
                    <a:latin typeface="Times New Roman" panose="02020603050405020304" pitchFamily="18" charset="0"/>
                    <a:cs typeface="Times New Roman" panose="02020603050405020304" pitchFamily="18" charset="0"/>
                  </a:rPr>
                  <a:t>of the solution.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The initial constraint that </a:t>
                </a:r>
                <a14:m>
                  <m:oMath xmlns:m="http://schemas.openxmlformats.org/officeDocument/2006/math">
                    <m:sSup>
                      <m:sSupPr>
                        <m:ctrlPr>
                          <a:rPr lang="en-US" sz="2600" i="1" dirty="0" smtClean="0">
                            <a:solidFill>
                              <a:srgbClr val="0070C0"/>
                            </a:solidFill>
                            <a:latin typeface="Cambria Math" panose="02040503050406030204" pitchFamily="18" charset="0"/>
                          </a:rPr>
                        </m:ctrlPr>
                      </m:sSupPr>
                      <m:e>
                        <m:r>
                          <m:rPr>
                            <m:sty m:val="p"/>
                          </m:rPr>
                          <a:rPr lang="en-US" sz="2600" i="0" dirty="0" smtClean="0">
                            <a:solidFill>
                              <a:srgbClr val="0070C0"/>
                            </a:solidFill>
                            <a:latin typeface="Cambria Math" panose="02040503050406030204" pitchFamily="18" charset="0"/>
                          </a:rPr>
                          <m:t>Λ</m:t>
                        </m:r>
                      </m:e>
                      <m:sup>
                        <m:r>
                          <a:rPr lang="en-US" sz="2600" i="1" dirty="0" smtClean="0">
                            <a:solidFill>
                              <a:srgbClr val="0070C0"/>
                            </a:solidFill>
                            <a:latin typeface="Cambria Math" panose="02040503050406030204" pitchFamily="18" charset="0"/>
                          </a:rPr>
                          <m:t>𝑇</m:t>
                        </m:r>
                      </m:sup>
                    </m:sSup>
                    <m:sSup>
                      <m:sSupPr>
                        <m:ctrlPr>
                          <a:rPr lang="en-US" sz="2600" i="1" dirty="0" smtClean="0">
                            <a:solidFill>
                              <a:srgbClr val="0070C0"/>
                            </a:solidFill>
                            <a:latin typeface="Cambria Math" panose="02040503050406030204" pitchFamily="18" charset="0"/>
                          </a:rPr>
                        </m:ctrlPr>
                      </m:sSupPr>
                      <m:e>
                        <m:r>
                          <m:rPr>
                            <m:sty m:val="p"/>
                          </m:rPr>
                          <a:rPr lang="en-US" sz="2600" i="0" dirty="0" smtClean="0">
                            <a:solidFill>
                              <a:srgbClr val="0070C0"/>
                            </a:solidFill>
                            <a:latin typeface="Cambria Math" panose="02040503050406030204" pitchFamily="18" charset="0"/>
                          </a:rPr>
                          <m:t>Ψ</m:t>
                        </m:r>
                      </m:e>
                      <m:sup>
                        <m:r>
                          <a:rPr lang="en-US" sz="2600" i="1" dirty="0" smtClean="0">
                            <a:solidFill>
                              <a:srgbClr val="0070C0"/>
                            </a:solidFill>
                            <a:latin typeface="Cambria Math" panose="02040503050406030204" pitchFamily="18" charset="0"/>
                          </a:rPr>
                          <m:t>−</m:t>
                        </m:r>
                        <m:r>
                          <a:rPr lang="en-US" sz="2600" i="1" dirty="0">
                            <a:solidFill>
                              <a:srgbClr val="0070C0"/>
                            </a:solidFill>
                            <a:latin typeface="Cambria Math" panose="02040503050406030204" pitchFamily="18" charset="0"/>
                          </a:rPr>
                          <m:t>1</m:t>
                        </m:r>
                      </m:sup>
                    </m:sSup>
                    <m:r>
                      <m:rPr>
                        <m:sty m:val="p"/>
                      </m:rPr>
                      <a:rPr lang="en-US" sz="2600" i="0" dirty="0">
                        <a:solidFill>
                          <a:srgbClr val="0070C0"/>
                        </a:solidFill>
                        <a:latin typeface="Cambria Math" panose="02040503050406030204" pitchFamily="18" charset="0"/>
                      </a:rPr>
                      <m:t>Λ</m:t>
                    </m:r>
                    <m:r>
                      <a:rPr lang="en-US" sz="2600" i="1" dirty="0">
                        <a:solidFill>
                          <a:srgbClr val="0070C0"/>
                        </a:solidFill>
                        <a:latin typeface="Cambria Math" panose="02040503050406030204" pitchFamily="18" charset="0"/>
                      </a:rPr>
                      <m:t> </m:t>
                    </m:r>
                  </m:oMath>
                </a14:m>
                <a:r>
                  <a:rPr lang="en-US" sz="2600" dirty="0">
                    <a:solidFill>
                      <a:prstClr val="black"/>
                    </a:solidFill>
                    <a:latin typeface="Times New Roman" panose="02020603050405020304" pitchFamily="18" charset="0"/>
                    <a:cs typeface="Times New Roman" panose="02020603050405020304" pitchFamily="18" charset="0"/>
                  </a:rPr>
                  <a:t>be diagonal is useful computationally, but can produce a solution that is </a:t>
                </a:r>
                <a:r>
                  <a:rPr lang="en-US" sz="2600" dirty="0">
                    <a:solidFill>
                      <a:srgbClr val="0070C0"/>
                    </a:solidFill>
                    <a:latin typeface="Times New Roman" panose="02020603050405020304" pitchFamily="18" charset="0"/>
                    <a:cs typeface="Times New Roman" panose="02020603050405020304" pitchFamily="18" charset="0"/>
                  </a:rPr>
                  <a:t>not very interpretable</a:t>
                </a:r>
                <a:r>
                  <a:rPr lang="en-US" sz="2600" dirty="0" smtClean="0">
                    <a:solidFill>
                      <a:prstClr val="black"/>
                    </a:solidFill>
                    <a:latin typeface="Times New Roman" panose="02020603050405020304" pitchFamily="18" charset="0"/>
                    <a:cs typeface="Times New Roman" panose="02020603050405020304" pitchFamily="18" charset="0"/>
                  </a:rPr>
                  <a:t>.</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 Rotation is particularly useful for </a:t>
                </a:r>
                <a:r>
                  <a:rPr lang="en-US" sz="2600" dirty="0">
                    <a:solidFill>
                      <a:srgbClr val="0070C0"/>
                    </a:solidFill>
                    <a:latin typeface="Times New Roman" panose="02020603050405020304" pitchFamily="18" charset="0"/>
                    <a:cs typeface="Times New Roman" panose="02020603050405020304" pitchFamily="18" charset="0"/>
                  </a:rPr>
                  <a:t>maximum likelihood factor analysis</a:t>
                </a:r>
                <a:r>
                  <a:rPr lang="en-US" sz="2600" dirty="0">
                    <a:solidFill>
                      <a:prstClr val="black"/>
                    </a:solidFill>
                    <a:latin typeface="Times New Roman" panose="02020603050405020304" pitchFamily="18" charset="0"/>
                    <a:cs typeface="Times New Roman" panose="02020603050405020304" pitchFamily="18" charset="0"/>
                  </a:rPr>
                  <a:t>. </a:t>
                </a:r>
              </a:p>
              <a:p>
                <a:pPr>
                  <a:lnSpc>
                    <a:spcPct val="150000"/>
                  </a:lnSpc>
                </a:pP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9707" y="57269"/>
                <a:ext cx="12042673" cy="5493812"/>
              </a:xfrm>
              <a:prstGeom prst="rect">
                <a:avLst/>
              </a:prstGeom>
              <a:blipFill rotWithShape="0">
                <a:blip r:embed="rId2"/>
                <a:stretch>
                  <a:fillRect l="-911"/>
                </a:stretch>
              </a:blipFill>
            </p:spPr>
            <p:txBody>
              <a:bodyPr/>
              <a:lstStyle/>
              <a:p>
                <a:r>
                  <a:rPr lang="en-US">
                    <a:noFill/>
                  </a:rPr>
                  <a:t> </a:t>
                </a:r>
              </a:p>
            </p:txBody>
          </p:sp>
        </mc:Fallback>
      </mc:AlternateContent>
    </p:spTree>
    <p:extLst>
      <p:ext uri="{BB962C8B-B14F-4D97-AF65-F5344CB8AC3E}">
        <p14:creationId xmlns:p14="http://schemas.microsoft.com/office/powerpoint/2010/main" val="1305126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6287427"/>
              </a:xfrm>
              <a:prstGeom prst="rect">
                <a:avLst/>
              </a:prstGeom>
            </p:spPr>
            <p:txBody>
              <a:bodyPr wrap="square">
                <a:spAutoFit/>
              </a:bodyPr>
              <a:lstStyle/>
              <a:p>
                <a:pPr algn="ctr"/>
                <a:r>
                  <a:rPr lang="en-US" sz="2800" dirty="0" smtClean="0">
                    <a:solidFill>
                      <a:srgbClr val="000000"/>
                    </a:solidFill>
                    <a:latin typeface="Times New Roman" panose="02020603050405020304" pitchFamily="18" charset="0"/>
                    <a:cs typeface="Times New Roman" panose="02020603050405020304" pitchFamily="18" charset="0"/>
                  </a:rPr>
                  <a:t>Math behind Factor Analysis</a:t>
                </a:r>
              </a:p>
              <a:p>
                <a:endParaRPr lang="en-US" sz="28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solidFill>
                      <a:srgbClr val="000000"/>
                    </a:solidFill>
                    <a:latin typeface="Times New Roman" panose="02020603050405020304" pitchFamily="18" charset="0"/>
                    <a:cs typeface="Times New Roman" panose="02020603050405020304" pitchFamily="18" charset="0"/>
                  </a:rPr>
                  <a:t>Given </a:t>
                </a:r>
                <a14:m>
                  <m:oMath xmlns:m="http://schemas.openxmlformats.org/officeDocument/2006/math">
                    <m:r>
                      <a:rPr lang="en-US" sz="2800" i="1" dirty="0" smtClean="0">
                        <a:solidFill>
                          <a:srgbClr val="000000"/>
                        </a:solidFill>
                        <a:latin typeface="Cambria Math" panose="02040503050406030204" pitchFamily="18" charset="0"/>
                        <a:cs typeface="Times New Roman" panose="02020603050405020304" pitchFamily="18" charset="0"/>
                      </a:rPr>
                      <m:t>𝑅</m:t>
                    </m:r>
                    <m:r>
                      <a:rPr lang="en-US" sz="2800" b="0" i="1" dirty="0" smtClean="0">
                        <a:solidFill>
                          <a:srgbClr val="000000"/>
                        </a:solidFill>
                        <a:latin typeface="Cambria Math" panose="02040503050406030204" pitchFamily="18" charset="0"/>
                        <a:cs typeface="Times New Roman" panose="02020603050405020304" pitchFamily="18" charset="0"/>
                      </a:rPr>
                      <m:t>(</m:t>
                    </m:r>
                    <m:r>
                      <a:rPr lang="en-US" sz="2800" b="0" i="1" dirty="0" smtClean="0">
                        <a:solidFill>
                          <a:srgbClr val="000000"/>
                        </a:solidFill>
                        <a:latin typeface="Cambria Math" panose="02040503050406030204" pitchFamily="18" charset="0"/>
                        <a:cs typeface="Times New Roman" panose="02020603050405020304" pitchFamily="18" charset="0"/>
                      </a:rPr>
                      <m:t>𝑞</m:t>
                    </m:r>
                    <m:r>
                      <a:rPr lang="en-US" sz="2800" i="1" dirty="0" smtClean="0">
                        <a:solidFill>
                          <a:srgbClr val="000000"/>
                        </a:solidFill>
                        <a:latin typeface="Cambria Math" panose="02040503050406030204" pitchFamily="18" charset="0"/>
                        <a:cs typeface="Times New Roman" panose="02020603050405020304" pitchFamily="18" charset="0"/>
                      </a:rPr>
                      <m:t> ×</m:t>
                    </m:r>
                    <m:r>
                      <a:rPr lang="en-US" sz="2800" b="0" i="1" dirty="0" smtClean="0">
                        <a:solidFill>
                          <a:srgbClr val="000000"/>
                        </a:solidFill>
                        <a:latin typeface="Cambria Math" panose="02040503050406030204" pitchFamily="18" charset="0"/>
                        <a:cs typeface="Times New Roman" panose="02020603050405020304" pitchFamily="18" charset="0"/>
                      </a:rPr>
                      <m:t>𝑞</m:t>
                    </m:r>
                    <m:r>
                      <a:rPr lang="en-US" sz="2800" i="1" dirty="0" smtClean="0">
                        <a:solidFill>
                          <a:srgbClr val="000000"/>
                        </a:solidFill>
                        <a:latin typeface="Cambria Math" panose="02040503050406030204" pitchFamily="18" charset="0"/>
                        <a:cs typeface="Times New Roman" panose="02020603050405020304" pitchFamily="18" charset="0"/>
                      </a:rPr>
                      <m:t>), </m:t>
                    </m:r>
                  </m:oMath>
                </a14:m>
                <a:r>
                  <a:rPr lang="en-US" sz="2800" dirty="0" smtClean="0">
                    <a:solidFill>
                      <a:srgbClr val="000000"/>
                    </a:solidFill>
                    <a:latin typeface="Times New Roman" panose="02020603050405020304" pitchFamily="18" charset="0"/>
                    <a:cs typeface="Times New Roman" panose="02020603050405020304" pitchFamily="18" charset="0"/>
                  </a:rPr>
                  <a:t>ﬁnd </a:t>
                </a:r>
                <a14:m>
                  <m:oMath xmlns:m="http://schemas.openxmlformats.org/officeDocument/2006/math">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l-GR" sz="2800" dirty="0" smtClean="0">
                    <a:solidFill>
                      <a:srgbClr val="000000"/>
                    </a:solidFill>
                    <a:latin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cs typeface="Times New Roman" panose="02020603050405020304" pitchFamily="18" charset="0"/>
                  </a:rPr>
                  <a:t>q </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cs typeface="Times New Roman" panose="02020603050405020304" pitchFamily="18" charset="0"/>
                  </a:rPr>
                  <a:t>q) </a:t>
                </a:r>
                <a:r>
                  <a:rPr lang="en-US" sz="2800" dirty="0">
                    <a:solidFill>
                      <a:srgbClr val="000000"/>
                    </a:solidFill>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r>
                      <a:rPr lang="el-GR" altLang="en-US" sz="2800" i="1" dirty="0">
                        <a:solidFill>
                          <a:srgbClr val="0070C0"/>
                        </a:solidFill>
                        <a:latin typeface="Cambria Math" panose="02040503050406030204" pitchFamily="18" charset="0"/>
                        <a:cs typeface="Times New Roman" panose="02020603050405020304" pitchFamily="18" charset="0"/>
                      </a:rPr>
                      <m:t> </m:t>
                    </m:r>
                  </m:oMath>
                </a14:m>
                <a:r>
                  <a:rPr lang="el-GR" sz="2800" dirty="0" smtClean="0">
                    <a:solidFill>
                      <a:srgbClr val="000000"/>
                    </a:solidFill>
                    <a:latin typeface="Times New Roman" panose="02020603050405020304" pitchFamily="18" charset="0"/>
                    <a:cs typeface="Times New Roman" panose="02020603050405020304" pitchFamily="18" charset="0"/>
                  </a:rPr>
                  <a:t>(</a:t>
                </a:r>
                <a:r>
                  <a:rPr lang="en-US" sz="2800" dirty="0" smtClean="0">
                    <a:solidFill>
                      <a:srgbClr val="000000"/>
                    </a:solidFill>
                    <a:latin typeface="Times New Roman" panose="02020603050405020304" pitchFamily="18" charset="0"/>
                    <a:cs typeface="Times New Roman" panose="02020603050405020304" pitchFamily="18" charset="0"/>
                  </a:rPr>
                  <a:t>q× </a:t>
                </a:r>
                <a:r>
                  <a:rPr lang="en-US" sz="2800" dirty="0">
                    <a:solidFill>
                      <a:srgbClr val="000000"/>
                    </a:solidFill>
                    <a:latin typeface="Times New Roman" panose="02020603050405020304" pitchFamily="18" charset="0"/>
                    <a:cs typeface="Times New Roman" panose="02020603050405020304" pitchFamily="18" charset="0"/>
                  </a:rPr>
                  <a:t>k) that satisfy constraint </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a:solidFill>
                      <a:srgbClr val="000000"/>
                    </a:solidFill>
                    <a:latin typeface="Times New Roman" panose="02020603050405020304" pitchFamily="18" charset="0"/>
                    <a:cs typeface="Times New Roman" panose="02020603050405020304" pitchFamily="18" charset="0"/>
                  </a:rPr>
                  <a:t>so </a:t>
                </a:r>
                <a:r>
                  <a:rPr lang="en-US" sz="2800" dirty="0" smtClean="0">
                    <a:solidFill>
                      <a:srgbClr val="000000"/>
                    </a:solidFill>
                    <a:latin typeface="Times New Roman" panose="02020603050405020304" pitchFamily="18" charset="0"/>
                    <a:cs typeface="Times New Roman" panose="02020603050405020304" pitchFamily="18" charset="0"/>
                  </a:rPr>
                  <a:t>that</a:t>
                </a:r>
                <a14:m>
                  <m:oMath xmlns:m="http://schemas.openxmlformats.org/officeDocument/2006/math">
                    <m:r>
                      <a:rPr lang="en-US" sz="2800" i="1" dirty="0" smtClean="0">
                        <a:solidFill>
                          <a:srgbClr val="000000"/>
                        </a:solidFill>
                        <a:latin typeface="Cambria Math" panose="02040503050406030204" pitchFamily="18" charset="0"/>
                        <a:cs typeface="Times New Roman" panose="02020603050405020304" pitchFamily="18" charset="0"/>
                      </a:rPr>
                      <m:t> </m:t>
                    </m:r>
                    <m:r>
                      <a:rPr lang="en-US" sz="2800" i="1" dirty="0" smtClean="0">
                        <a:solidFill>
                          <a:srgbClr val="0070C0"/>
                        </a:solidFill>
                        <a:latin typeface="Cambria Math" panose="02040503050406030204" pitchFamily="18" charset="0"/>
                        <a:cs typeface="Times New Roman" panose="02020603050405020304" pitchFamily="18" charset="0"/>
                      </a:rPr>
                      <m:t>𝑅</m:t>
                    </m:r>
                    <m:r>
                      <a:rPr lang="en-US" sz="2800" i="1" dirty="0" smtClean="0">
                        <a:solidFill>
                          <a:srgbClr val="0070C0"/>
                        </a:solidFill>
                        <a:latin typeface="Cambria Math" panose="02040503050406030204" pitchFamily="18" charset="0"/>
                        <a:cs typeface="Times New Roman" panose="02020603050405020304" pitchFamily="18" charset="0"/>
                      </a:rPr>
                      <m:t> </m:t>
                    </m:r>
                  </m:oMath>
                </a14:m>
                <a:r>
                  <a:rPr lang="en-US" sz="2800" dirty="0" smtClean="0">
                    <a:solidFill>
                      <a:srgbClr val="0070C0"/>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r>
                      <a:rPr lang="en-US" sz="2800" i="1"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800" i="1" dirty="0">
                            <a:solidFill>
                              <a:srgbClr val="0070C0"/>
                            </a:solidFill>
                            <a:latin typeface="Cambria Math" panose="02040503050406030204" pitchFamily="18" charset="0"/>
                            <a:cs typeface="Times New Roman" panose="02020603050405020304" pitchFamily="18" charset="0"/>
                          </a:rPr>
                        </m:ctrlPr>
                      </m:sSupPr>
                      <m:e>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a:rPr lang="en-US" altLang="en-US" sz="2800" i="1" dirty="0">
                                <a:solidFill>
                                  <a:srgbClr val="0070C0"/>
                                </a:solidFill>
                                <a:latin typeface="Cambria Math" panose="02040503050406030204" pitchFamily="18" charset="0"/>
                                <a:cs typeface="Times New Roman" panose="02020603050405020304" pitchFamily="18" charset="0"/>
                              </a:rPr>
                              <m:t> </m:t>
                            </m:r>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Λ</m:t>
                            </m:r>
                          </m:e>
                        </m:acc>
                      </m:e>
                      <m:sup>
                        <m:r>
                          <a:rPr lang="en-US" altLang="en-US" sz="2800" i="1" dirty="0">
                            <a:solidFill>
                              <a:srgbClr val="0070C0"/>
                            </a:solidFill>
                            <a:latin typeface="Cambria Math" panose="02040503050406030204" pitchFamily="18" charset="0"/>
                            <a:cs typeface="Times New Roman" panose="02020603050405020304" pitchFamily="18" charset="0"/>
                          </a:rPr>
                          <m:t>𝑇</m:t>
                        </m:r>
                      </m:sup>
                    </m:sSup>
                  </m:oMath>
                </a14:m>
                <a:r>
                  <a:rPr lang="en-US" sz="2800" dirty="0" smtClean="0">
                    <a:latin typeface="Times New Roman" panose="02020603050405020304" pitchFamily="18" charset="0"/>
                    <a:cs typeface="Times New Roman" panose="02020603050405020304" pitchFamily="18" charset="0"/>
                  </a:rPr>
                  <a:t>. L</a:t>
                </a:r>
                <a:r>
                  <a:rPr lang="en-US" sz="2800" dirty="0" smtClean="0">
                    <a:solidFill>
                      <a:srgbClr val="000000"/>
                    </a:solidFill>
                    <a:latin typeface="Times New Roman" panose="02020603050405020304" pitchFamily="18" charset="0"/>
                    <a:cs typeface="Times New Roman" panose="02020603050405020304" pitchFamily="18" charset="0"/>
                  </a:rPr>
                  <a:t>ook </a:t>
                </a:r>
                <a:r>
                  <a:rPr lang="en-US" sz="2800" dirty="0">
                    <a:solidFill>
                      <a:srgbClr val="000000"/>
                    </a:solidFill>
                    <a:latin typeface="Times New Roman" panose="02020603050405020304" pitchFamily="18" charset="0"/>
                    <a:cs typeface="Times New Roman" panose="02020603050405020304" pitchFamily="18" charset="0"/>
                  </a:rPr>
                  <a:t>at </a:t>
                </a:r>
                <a:r>
                  <a:rPr lang="en-US" sz="2800" dirty="0" smtClean="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l-GR" sz="2800" dirty="0">
                    <a:solidFill>
                      <a:srgbClr val="000000"/>
                    </a:solidFill>
                    <a:latin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cs typeface="Times New Roman" panose="02020603050405020304" pitchFamily="18" charset="0"/>
                  </a:rPr>
                  <a:t>we only are </a:t>
                </a:r>
                <a:r>
                  <a:rPr lang="en-US" sz="2800" dirty="0">
                    <a:solidFill>
                      <a:srgbClr val="000000"/>
                    </a:solidFill>
                    <a:latin typeface="Times New Roman" panose="02020603050405020304" pitchFamily="18" charset="0"/>
                    <a:cs typeface="Times New Roman" panose="02020603050405020304" pitchFamily="18" charset="0"/>
                  </a:rPr>
                  <a:t>interested in explaining the (co)variances that are shared </a:t>
                </a:r>
                <a:r>
                  <a:rPr lang="en-US" sz="2800" dirty="0" smtClean="0">
                    <a:solidFill>
                      <a:srgbClr val="000000"/>
                    </a:solidFill>
                    <a:latin typeface="Times New Roman" panose="02020603050405020304" pitchFamily="18" charset="0"/>
                    <a:cs typeface="Times New Roman" panose="02020603050405020304" pitchFamily="18" charset="0"/>
                  </a:rPr>
                  <a:t>through the </a:t>
                </a:r>
                <a:r>
                  <a:rPr lang="en-US" sz="2800" dirty="0">
                    <a:solidFill>
                      <a:srgbClr val="000000"/>
                    </a:solidFill>
                    <a:latin typeface="Times New Roman" panose="02020603050405020304" pitchFamily="18" charset="0"/>
                    <a:cs typeface="Times New Roman" panose="02020603050405020304" pitchFamily="18" charset="0"/>
                  </a:rPr>
                  <a:t>common factors</a:t>
                </a:r>
                <a:r>
                  <a:rPr lang="en-US" sz="2800" dirty="0" smtClean="0">
                    <a:solidFill>
                      <a:srgbClr val="00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n-US" sz="2800" dirty="0" smtClean="0">
                    <a:solidFill>
                      <a:srgbClr val="000000"/>
                    </a:solidFill>
                    <a:latin typeface="Times New Roman" panose="02020603050405020304" pitchFamily="18" charset="0"/>
                    <a:cs typeface="Times New Roman" panose="02020603050405020304" pitchFamily="18" charset="0"/>
                  </a:rPr>
                  <a:t> is </a:t>
                </a:r>
                <a:r>
                  <a:rPr lang="en-US" sz="2800" dirty="0">
                    <a:solidFill>
                      <a:srgbClr val="000000"/>
                    </a:solidFill>
                    <a:latin typeface="Times New Roman" panose="02020603050405020304" pitchFamily="18" charset="0"/>
                    <a:cs typeface="Times New Roman" panose="02020603050405020304" pitchFamily="18" charset="0"/>
                  </a:rPr>
                  <a:t>symmetric. </a:t>
                </a:r>
                <a:r>
                  <a:rPr lang="en-US" sz="2800" dirty="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l-GR" sz="280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r>
                      <a:rPr lang="en-US" sz="2800" i="1" dirty="0" smtClean="0">
                        <a:solidFill>
                          <a:srgbClr val="000000"/>
                        </a:solidFill>
                        <a:latin typeface="Cambria Math" panose="02040503050406030204" pitchFamily="18" charset="0"/>
                        <a:cs typeface="Times New Roman" panose="02020603050405020304" pitchFamily="18" charset="0"/>
                      </a:rPr>
                      <m:t>𝑉𝐴</m:t>
                    </m:r>
                    <m:sSup>
                      <m:sSupPr>
                        <m:ctrlPr>
                          <a:rPr lang="en-US" sz="2800" b="0" i="1" dirty="0" smtClean="0">
                            <a:solidFill>
                              <a:srgbClr val="000000"/>
                            </a:solidFill>
                            <a:latin typeface="Cambria Math" panose="02040503050406030204" pitchFamily="18" charset="0"/>
                            <a:cs typeface="Times New Roman" panose="02020603050405020304" pitchFamily="18" charset="0"/>
                          </a:rPr>
                        </m:ctrlPr>
                      </m:sSupPr>
                      <m:e>
                        <m:r>
                          <a:rPr lang="en-US" sz="2800" i="1" dirty="0" smtClean="0">
                            <a:solidFill>
                              <a:srgbClr val="000000"/>
                            </a:solidFill>
                            <a:latin typeface="Cambria Math" panose="02040503050406030204" pitchFamily="18" charset="0"/>
                            <a:cs typeface="Times New Roman" panose="02020603050405020304" pitchFamily="18" charset="0"/>
                          </a:rPr>
                          <m:t>𝑉</m:t>
                        </m:r>
                      </m:e>
                      <m:sup>
                        <m:r>
                          <a:rPr lang="en-US" sz="2800" b="0" i="1" dirty="0" smtClean="0">
                            <a:solidFill>
                              <a:srgbClr val="000000"/>
                            </a:solidFill>
                            <a:latin typeface="Cambria Math" panose="02040503050406030204" pitchFamily="18" charset="0"/>
                            <a:cs typeface="Times New Roman" panose="02020603050405020304" pitchFamily="18" charset="0"/>
                          </a:rPr>
                          <m:t>𝑇</m:t>
                        </m:r>
                      </m:sup>
                    </m:sSup>
                    <m:r>
                      <a:rPr lang="en-US" sz="2800" i="1" dirty="0" smtClean="0">
                        <a:solidFill>
                          <a:srgbClr val="000000"/>
                        </a:solidFill>
                        <a:latin typeface="Cambria Math" panose="02040503050406030204" pitchFamily="18" charset="0"/>
                        <a:cs typeface="Times New Roman" panose="02020603050405020304" pitchFamily="18" charset="0"/>
                      </a:rPr>
                      <m:t> </m:t>
                    </m:r>
                  </m:oMath>
                </a14:m>
                <a:r>
                  <a:rPr lang="en-US" sz="2800" dirty="0" smtClean="0">
                    <a:solidFill>
                      <a:srgbClr val="000000"/>
                    </a:solidFill>
                    <a:latin typeface="Times New Roman" panose="02020603050405020304" pitchFamily="18" charset="0"/>
                    <a:cs typeface="Times New Roman" panose="02020603050405020304" pitchFamily="18" charset="0"/>
                  </a:rPr>
                  <a:t>, where A =</a:t>
                </a:r>
                <a:r>
                  <a:rPr lang="en-US" sz="2800" dirty="0" err="1" smtClean="0">
                    <a:solidFill>
                      <a:srgbClr val="000000"/>
                    </a:solidFill>
                    <a:latin typeface="Times New Roman" panose="02020603050405020304" pitchFamily="18" charset="0"/>
                    <a:cs typeface="Times New Roman" panose="02020603050405020304" pitchFamily="18" charset="0"/>
                  </a:rPr>
                  <a:t>diag</a:t>
                </a:r>
                <a:r>
                  <a:rPr lang="en-US" sz="2800" dirty="0" smtClean="0">
                    <a:solidFill>
                      <a:srgbClr val="00000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800" i="1" dirty="0" smtClean="0">
                            <a:solidFill>
                              <a:srgbClr val="000000"/>
                            </a:solidFill>
                            <a:latin typeface="Cambria Math" panose="02040503050406030204" pitchFamily="18" charset="0"/>
                            <a:cs typeface="Times New Roman" panose="02020603050405020304" pitchFamily="18" charset="0"/>
                          </a:rPr>
                        </m:ctrlPr>
                      </m:sSubPr>
                      <m:e>
                        <m:r>
                          <a:rPr lang="en-US" sz="2800" i="1" dirty="0" smtClean="0">
                            <a:solidFill>
                              <a:srgbClr val="000000"/>
                            </a:solidFill>
                            <a:latin typeface="Cambria Math" panose="02040503050406030204" pitchFamily="18" charset="0"/>
                            <a:cs typeface="Times New Roman" panose="02020603050405020304" pitchFamily="18" charset="0"/>
                          </a:rPr>
                          <m:t>𝑎</m:t>
                        </m:r>
                      </m:e>
                      <m:sub>
                        <m:r>
                          <a:rPr lang="en-US" sz="2800" i="1" dirty="0" smtClean="0">
                            <a:solidFill>
                              <a:srgbClr val="000000"/>
                            </a:solidFill>
                            <a:latin typeface="Cambria Math" panose="02040503050406030204" pitchFamily="18" charset="0"/>
                            <a:cs typeface="Times New Roman" panose="02020603050405020304" pitchFamily="18" charset="0"/>
                          </a:rPr>
                          <m:t>1</m:t>
                        </m:r>
                      </m:sub>
                    </m:sSub>
                    <m:r>
                      <a:rPr lang="en-US" sz="2800" i="1" dirty="0" smtClean="0">
                        <a:solidFill>
                          <a:srgbClr val="000000"/>
                        </a:solidFill>
                        <a:latin typeface="Cambria Math" panose="02040503050406030204" pitchFamily="18" charset="0"/>
                        <a:cs typeface="Times New Roman" panose="02020603050405020304" pitchFamily="18" charset="0"/>
                      </a:rPr>
                      <m:t>, </m:t>
                    </m:r>
                    <m:sSub>
                      <m:sSubPr>
                        <m:ctrlPr>
                          <a:rPr lang="en-US" sz="2800" i="1" dirty="0" smtClean="0">
                            <a:solidFill>
                              <a:srgbClr val="000000"/>
                            </a:solidFill>
                            <a:latin typeface="Cambria Math" panose="02040503050406030204" pitchFamily="18" charset="0"/>
                            <a:cs typeface="Times New Roman" panose="02020603050405020304" pitchFamily="18" charset="0"/>
                          </a:rPr>
                        </m:ctrlPr>
                      </m:sSubPr>
                      <m:e>
                        <m:r>
                          <a:rPr lang="en-US" sz="2800" i="1" dirty="0" smtClean="0">
                            <a:solidFill>
                              <a:srgbClr val="000000"/>
                            </a:solidFill>
                            <a:latin typeface="Cambria Math" panose="02040503050406030204" pitchFamily="18" charset="0"/>
                            <a:cs typeface="Times New Roman" panose="02020603050405020304" pitchFamily="18" charset="0"/>
                          </a:rPr>
                          <m:t>𝑎</m:t>
                        </m:r>
                      </m:e>
                      <m:sub>
                        <m:r>
                          <a:rPr lang="en-US" sz="2800" i="1" dirty="0" smtClean="0">
                            <a:solidFill>
                              <a:srgbClr val="000000"/>
                            </a:solidFill>
                            <a:latin typeface="Cambria Math" panose="02040503050406030204" pitchFamily="18" charset="0"/>
                            <a:cs typeface="Times New Roman" panose="02020603050405020304" pitchFamily="18" charset="0"/>
                          </a:rPr>
                          <m:t>2</m:t>
                        </m:r>
                      </m:sub>
                    </m:sSub>
                    <m:r>
                      <a:rPr lang="en-US" sz="2800" i="1" dirty="0" smtClean="0">
                        <a:solidFill>
                          <a:srgbClr val="000000"/>
                        </a:solidFill>
                        <a:latin typeface="Cambria Math" panose="02040503050406030204" pitchFamily="18" charset="0"/>
                        <a:cs typeface="Times New Roman" panose="02020603050405020304" pitchFamily="18" charset="0"/>
                      </a:rPr>
                      <m:t>, …, </m:t>
                    </m:r>
                    <m:sSub>
                      <m:sSubPr>
                        <m:ctrlPr>
                          <a:rPr lang="en-US" sz="2800" i="1" dirty="0" err="1" smtClean="0">
                            <a:solidFill>
                              <a:srgbClr val="000000"/>
                            </a:solidFill>
                            <a:latin typeface="Cambria Math" panose="02040503050406030204" pitchFamily="18" charset="0"/>
                            <a:cs typeface="Times New Roman" panose="02020603050405020304" pitchFamily="18" charset="0"/>
                          </a:rPr>
                        </m:ctrlPr>
                      </m:sSubPr>
                      <m:e>
                        <m:r>
                          <a:rPr lang="en-US" sz="2800" i="1" dirty="0" err="1" smtClean="0">
                            <a:solidFill>
                              <a:srgbClr val="000000"/>
                            </a:solidFill>
                            <a:latin typeface="Cambria Math" panose="02040503050406030204" pitchFamily="18" charset="0"/>
                            <a:cs typeface="Times New Roman" panose="02020603050405020304" pitchFamily="18" charset="0"/>
                          </a:rPr>
                          <m:t>𝑎</m:t>
                        </m:r>
                      </m:e>
                      <m:sub>
                        <m:r>
                          <a:rPr lang="en-US" sz="2800" i="1" dirty="0" err="1" smtClean="0">
                            <a:solidFill>
                              <a:srgbClr val="000000"/>
                            </a:solidFill>
                            <a:latin typeface="Cambria Math" panose="02040503050406030204" pitchFamily="18" charset="0"/>
                            <a:cs typeface="Times New Roman" panose="02020603050405020304" pitchFamily="18" charset="0"/>
                          </a:rPr>
                          <m:t>𝑞</m:t>
                        </m:r>
                      </m:sub>
                    </m:sSub>
                  </m:oMath>
                </a14:m>
                <a:r>
                  <a:rPr lang="en-US" sz="2800" dirty="0" smtClean="0">
                    <a:solidFill>
                      <a:srgbClr val="000000"/>
                    </a:solidFill>
                    <a:latin typeface="Times New Roman" panose="02020603050405020304" pitchFamily="18" charset="0"/>
                    <a:cs typeface="Times New Roman" panose="02020603050405020304" pitchFamily="18" charset="0"/>
                  </a:rPr>
                  <a:t>). Contains the eigenvalues of </a:t>
                </a:r>
                <a:r>
                  <a:rPr lang="en-US" sz="2800" dirty="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r>
                      <a:rPr lang="en-US" altLang="en-US" sz="2800" b="0" i="0" dirty="0" smtClean="0">
                        <a:solidFill>
                          <a:srgbClr val="0070C0"/>
                        </a:solidFill>
                        <a:latin typeface="Cambria Math" panose="02040503050406030204" pitchFamily="18" charset="0"/>
                        <a:cs typeface="Times New Roman" panose="02020603050405020304" pitchFamily="18" charset="0"/>
                      </a:rPr>
                      <m:t>,</m:t>
                    </m:r>
                    <m:sSub>
                      <m:sSubPr>
                        <m:ctrlPr>
                          <a:rPr lang="en-US" sz="2800" i="1" dirty="0">
                            <a:solidFill>
                              <a:srgbClr val="000000"/>
                            </a:solidFill>
                            <a:latin typeface="Cambria Math" panose="02040503050406030204" pitchFamily="18" charset="0"/>
                            <a:cs typeface="Times New Roman" panose="02020603050405020304" pitchFamily="18" charset="0"/>
                          </a:rPr>
                        </m:ctrlPr>
                      </m:sSubPr>
                      <m:e>
                        <m:r>
                          <a:rPr lang="en-US" sz="2800" i="1" dirty="0">
                            <a:solidFill>
                              <a:srgbClr val="000000"/>
                            </a:solidFill>
                            <a:latin typeface="Cambria Math" panose="02040503050406030204" pitchFamily="18" charset="0"/>
                            <a:cs typeface="Times New Roman" panose="02020603050405020304" pitchFamily="18" charset="0"/>
                          </a:rPr>
                          <m:t>𝑎</m:t>
                        </m:r>
                      </m:e>
                      <m:sub>
                        <m:r>
                          <a:rPr lang="en-US" sz="2800" i="1" dirty="0">
                            <a:solidFill>
                              <a:srgbClr val="000000"/>
                            </a:solidFill>
                            <a:latin typeface="Cambria Math" panose="02040503050406030204" pitchFamily="18" charset="0"/>
                            <a:cs typeface="Times New Roman" panose="02020603050405020304" pitchFamily="18" charset="0"/>
                          </a:rPr>
                          <m:t>1</m:t>
                        </m:r>
                      </m:sub>
                    </m:sSub>
                    <m:r>
                      <a:rPr lang="en-US" sz="2800" i="1" dirty="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a:solidFill>
                          <a:srgbClr val="000000"/>
                        </a:solidFill>
                        <a:latin typeface="Cambria Math" panose="02040503050406030204" pitchFamily="18" charset="0"/>
                        <a:cs typeface="Times New Roman" panose="02020603050405020304" pitchFamily="18" charset="0"/>
                      </a:rPr>
                      <m:t> </m:t>
                    </m:r>
                    <m:sSub>
                      <m:sSubPr>
                        <m:ctrlPr>
                          <a:rPr lang="en-US" sz="2800" i="1" dirty="0">
                            <a:solidFill>
                              <a:srgbClr val="000000"/>
                            </a:solidFill>
                            <a:latin typeface="Cambria Math" panose="02040503050406030204" pitchFamily="18" charset="0"/>
                            <a:cs typeface="Times New Roman" panose="02020603050405020304" pitchFamily="18" charset="0"/>
                          </a:rPr>
                        </m:ctrlPr>
                      </m:sSubPr>
                      <m:e>
                        <m:r>
                          <a:rPr lang="en-US" sz="2800" i="1" dirty="0">
                            <a:solidFill>
                              <a:srgbClr val="000000"/>
                            </a:solidFill>
                            <a:latin typeface="Cambria Math" panose="02040503050406030204" pitchFamily="18" charset="0"/>
                            <a:cs typeface="Times New Roman" panose="02020603050405020304" pitchFamily="18" charset="0"/>
                          </a:rPr>
                          <m:t>𝑎</m:t>
                        </m:r>
                      </m:e>
                      <m:sub>
                        <m:r>
                          <a:rPr lang="en-US" sz="2800" i="1" dirty="0">
                            <a:solidFill>
                              <a:srgbClr val="000000"/>
                            </a:solidFill>
                            <a:latin typeface="Cambria Math" panose="02040503050406030204" pitchFamily="18" charset="0"/>
                            <a:cs typeface="Times New Roman" panose="02020603050405020304" pitchFamily="18" charset="0"/>
                          </a:rPr>
                          <m:t>2</m:t>
                        </m:r>
                      </m:sub>
                    </m:sSub>
                    <m:r>
                      <a:rPr lang="en-US"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a:solidFill>
                          <a:srgbClr val="000000"/>
                        </a:solidFill>
                        <a:latin typeface="Cambria Math" panose="02040503050406030204" pitchFamily="18" charset="0"/>
                        <a:cs typeface="Times New Roman" panose="02020603050405020304" pitchFamily="18" charset="0"/>
                      </a:rPr>
                      <m:t>…</m:t>
                    </m:r>
                    <m:r>
                      <a:rPr lang="en-US"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dirty="0" err="1">
                            <a:solidFill>
                              <a:srgbClr val="000000"/>
                            </a:solidFill>
                            <a:latin typeface="Cambria Math" panose="02040503050406030204" pitchFamily="18" charset="0"/>
                            <a:cs typeface="Times New Roman" panose="02020603050405020304" pitchFamily="18" charset="0"/>
                          </a:rPr>
                        </m:ctrlPr>
                      </m:sSubPr>
                      <m:e>
                        <m:r>
                          <a:rPr lang="en-US" sz="2800" i="1" dirty="0" err="1">
                            <a:solidFill>
                              <a:srgbClr val="000000"/>
                            </a:solidFill>
                            <a:latin typeface="Cambria Math" panose="02040503050406030204" pitchFamily="18" charset="0"/>
                            <a:cs typeface="Times New Roman" panose="02020603050405020304" pitchFamily="18" charset="0"/>
                          </a:rPr>
                          <m:t>𝑎</m:t>
                        </m:r>
                      </m:e>
                      <m:sub>
                        <m:r>
                          <a:rPr lang="en-US" sz="2800" i="1" dirty="0" err="1">
                            <a:solidFill>
                              <a:srgbClr val="000000"/>
                            </a:solidFill>
                            <a:latin typeface="Cambria Math" panose="02040503050406030204" pitchFamily="18" charset="0"/>
                            <a:cs typeface="Times New Roman" panose="02020603050405020304" pitchFamily="18" charset="0"/>
                          </a:rPr>
                          <m:t>𝑞</m:t>
                        </m:r>
                      </m:sub>
                    </m:sSub>
                  </m:oMath>
                </a14:m>
                <a:r>
                  <a:rPr lang="en-US" sz="2800" dirty="0" smtClean="0">
                    <a:latin typeface="Times New Roman" panose="02020603050405020304" pitchFamily="18" charset="0"/>
                    <a:cs typeface="Times New Roman" panose="02020603050405020304" pitchFamily="18" charset="0"/>
                  </a:rPr>
                  <a:t>. V contains the corresponding orthonormal eigenvectors.</a:t>
                </a:r>
              </a:p>
              <a:p>
                <a:pPr marL="342900"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smtClean="0">
                    <a:solidFill>
                      <a:srgbClr val="000000"/>
                    </a:solidFill>
                    <a:latin typeface="Times New Roman" panose="02020603050405020304" pitchFamily="18" charset="0"/>
                    <a:cs typeface="Times New Roman" panose="02020603050405020304" pitchFamily="18" charset="0"/>
                  </a:rPr>
                  <a:t>If </a:t>
                </a:r>
                <a:r>
                  <a:rPr lang="en-US" sz="2800" dirty="0">
                    <a:solidFill>
                      <a:srgbClr val="000000"/>
                    </a:solidFill>
                    <a:latin typeface="Times New Roman" panose="02020603050405020304" pitchFamily="18" charset="0"/>
                    <a:cs typeface="Times New Roman" panose="02020603050405020304" pitchFamily="18" charset="0"/>
                  </a:rPr>
                  <a:t>the ﬁrst </a:t>
                </a:r>
                <a14:m>
                  <m:oMath xmlns:m="http://schemas.openxmlformats.org/officeDocument/2006/math">
                    <m:r>
                      <a:rPr lang="en-US" sz="2800" b="1" i="1" dirty="0" smtClean="0">
                        <a:solidFill>
                          <a:srgbClr val="0070C0"/>
                        </a:solidFill>
                        <a:latin typeface="Cambria Math" panose="02040503050406030204" pitchFamily="18" charset="0"/>
                        <a:cs typeface="Times New Roman" panose="02020603050405020304" pitchFamily="18" charset="0"/>
                      </a:rPr>
                      <m:t>𝒌</m:t>
                    </m:r>
                  </m:oMath>
                </a14:m>
                <a:r>
                  <a:rPr lang="en-US" sz="2800" dirty="0">
                    <a:solidFill>
                      <a:srgbClr val="000000"/>
                    </a:solidFill>
                    <a:latin typeface="Times New Roman" panose="02020603050405020304" pitchFamily="18" charset="0"/>
                    <a:cs typeface="Times New Roman" panose="02020603050405020304" pitchFamily="18" charset="0"/>
                  </a:rPr>
                  <a:t> eigenvalues are positive, and the remaining ones are close to zero, then</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smtClean="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l-GR" sz="2800" dirty="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800" b="0" i="1" dirty="0" smtClean="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𝑉</m:t>
                        </m:r>
                      </m:e>
                      <m:sub>
                        <m:r>
                          <a:rPr lang="en-US" sz="2800" b="0" i="1" dirty="0" smtClean="0">
                            <a:solidFill>
                              <a:srgbClr val="0070C0"/>
                            </a:solidFill>
                            <a:latin typeface="Cambria Math" panose="02040503050406030204" pitchFamily="18" charset="0"/>
                            <a:cs typeface="Times New Roman" panose="02020603050405020304" pitchFamily="18" charset="0"/>
                          </a:rPr>
                          <m:t>1</m:t>
                        </m:r>
                      </m:sub>
                    </m:sSub>
                    <m:sSub>
                      <m:sSubPr>
                        <m:ctrlPr>
                          <a:rPr lang="en-US" sz="2800" b="0" i="1" dirty="0" smtClean="0">
                            <a:solidFill>
                              <a:srgbClr val="0070C0"/>
                            </a:solidFill>
                            <a:latin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cs typeface="Times New Roman" panose="02020603050405020304" pitchFamily="18" charset="0"/>
                          </a:rPr>
                          <m:t>𝐴</m:t>
                        </m:r>
                      </m:e>
                      <m:sub>
                        <m:r>
                          <a:rPr lang="en-US" sz="2800" b="0" i="1" dirty="0" smtClean="0">
                            <a:solidFill>
                              <a:srgbClr val="0070C0"/>
                            </a:solidFill>
                            <a:latin typeface="Cambria Math" panose="02040503050406030204" pitchFamily="18" charset="0"/>
                            <a:cs typeface="Times New Roman" panose="02020603050405020304" pitchFamily="18" charset="0"/>
                          </a:rPr>
                          <m:t>1</m:t>
                        </m:r>
                      </m:sub>
                    </m:sSub>
                    <m:sSubSup>
                      <m:sSubSupPr>
                        <m:ctrlPr>
                          <a:rPr lang="en-US" sz="2800" b="0" i="1" dirty="0" smtClean="0">
                            <a:solidFill>
                              <a:srgbClr val="0070C0"/>
                            </a:solidFill>
                            <a:latin typeface="Cambria Math" panose="02040503050406030204" pitchFamily="18" charset="0"/>
                            <a:cs typeface="Times New Roman" panose="02020603050405020304" pitchFamily="18" charset="0"/>
                          </a:rPr>
                        </m:ctrlPr>
                      </m:sSubSupPr>
                      <m:e>
                        <m:r>
                          <a:rPr lang="en-US" sz="2800" i="1" dirty="0">
                            <a:solidFill>
                              <a:srgbClr val="0070C0"/>
                            </a:solidFill>
                            <a:latin typeface="Cambria Math" panose="02040503050406030204" pitchFamily="18" charset="0"/>
                            <a:cs typeface="Times New Roman" panose="02020603050405020304" pitchFamily="18" charset="0"/>
                          </a:rPr>
                          <m:t>𝑉</m:t>
                        </m:r>
                      </m:e>
                      <m:sub>
                        <m:r>
                          <a:rPr lang="en-US" sz="2800" b="0" i="1" dirty="0" smtClean="0">
                            <a:solidFill>
                              <a:srgbClr val="0070C0"/>
                            </a:solidFill>
                            <a:latin typeface="Cambria Math" panose="02040503050406030204" pitchFamily="18" charset="0"/>
                            <a:cs typeface="Times New Roman" panose="02020603050405020304" pitchFamily="18" charset="0"/>
                          </a:rPr>
                          <m:t>1</m:t>
                        </m:r>
                      </m:sub>
                      <m:sup>
                        <m:r>
                          <a:rPr lang="en-US" sz="2800" i="1" dirty="0">
                            <a:solidFill>
                              <a:srgbClr val="0070C0"/>
                            </a:solidFill>
                            <a:latin typeface="Cambria Math" panose="02040503050406030204" pitchFamily="18" charset="0"/>
                            <a:cs typeface="Times New Roman" panose="02020603050405020304" pitchFamily="18" charset="0"/>
                          </a:rPr>
                          <m:t>𝑇</m:t>
                        </m:r>
                      </m:sup>
                    </m:sSubSup>
                    <m:r>
                      <a:rPr lang="en-US" sz="280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e>
                      <m:sup>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1/2</m:t>
                        </m:r>
                      </m:sup>
                    </m:sSup>
                    <m:sSup>
                      <m:sSupPr>
                        <m:ctrlPr>
                          <a:rPr lang="en-US" sz="2800" i="1" dirty="0" smtClean="0">
                            <a:solidFill>
                              <a:srgbClr val="0070C0"/>
                            </a:solidFill>
                            <a:latin typeface="Cambria Math" panose="02040503050406030204" pitchFamily="18" charset="0"/>
                            <a:cs typeface="Times New Roman" panose="02020603050405020304" pitchFamily="18" charset="0"/>
                          </a:rPr>
                        </m:ctrlPr>
                      </m:sSupPr>
                      <m:e>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e>
                          <m:sup>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1/2</m:t>
                            </m:r>
                          </m:sup>
                        </m:sSup>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sz="2800" i="1" dirty="0">
                            <a:solidFill>
                              <a:srgbClr val="0070C0"/>
                            </a:solidFill>
                            <a:latin typeface="Cambria Math" panose="02040503050406030204" pitchFamily="18" charset="0"/>
                            <a:cs typeface="Times New Roman" panose="02020603050405020304" pitchFamily="18" charset="0"/>
                          </a:rPr>
                          <m:t>𝑇</m:t>
                        </m:r>
                      </m:sup>
                    </m:sSup>
                  </m:oMath>
                </a14:m>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b="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e>
                      <m:sup>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1/2</m:t>
                        </m:r>
                      </m:sup>
                    </m:sSup>
                  </m:oMath>
                </a14:m>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6287427"/>
              </a:xfrm>
              <a:prstGeom prst="rect">
                <a:avLst/>
              </a:prstGeom>
              <a:blipFill rotWithShape="0">
                <a:blip r:embed="rId2"/>
                <a:stretch>
                  <a:fillRect l="-900" t="-970" r="-150" b="-1843"/>
                </a:stretch>
              </a:blipFill>
            </p:spPr>
            <p:txBody>
              <a:bodyPr/>
              <a:lstStyle/>
              <a:p>
                <a:r>
                  <a:rPr lang="en-US">
                    <a:noFill/>
                  </a:rPr>
                  <a:t> </a:t>
                </a:r>
              </a:p>
            </p:txBody>
          </p:sp>
        </mc:Fallback>
      </mc:AlternateContent>
    </p:spTree>
    <p:extLst>
      <p:ext uri="{BB962C8B-B14F-4D97-AF65-F5344CB8AC3E}">
        <p14:creationId xmlns:p14="http://schemas.microsoft.com/office/powerpoint/2010/main" val="3473614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192000" cy="6466386"/>
              </a:xfrm>
              <a:prstGeom prst="rect">
                <a:avLst/>
              </a:prstGeom>
            </p:spPr>
            <p:txBody>
              <a:bodyPr wrap="square">
                <a:spAutoFit/>
              </a:bodyPr>
              <a:lstStyle/>
              <a:p>
                <a:pPr algn="ctr"/>
                <a:r>
                  <a:rPr lang="en-US" sz="2800" dirty="0" smtClean="0">
                    <a:solidFill>
                      <a:prstClr val="black"/>
                    </a:solidFill>
                    <a:latin typeface="Times New Roman" panose="02020603050405020304" pitchFamily="18" charset="0"/>
                    <a:cs typeface="Times New Roman" panose="02020603050405020304" pitchFamily="18" charset="0"/>
                  </a:rPr>
                  <a:t> Procedure </a:t>
                </a: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Estimate correlation matrix by </a:t>
                </a: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a:rPr lang="en-US" sz="2800" i="1" dirty="0" smtClean="0">
                            <a:solidFill>
                              <a:prstClr val="black"/>
                            </a:solidFill>
                            <a:latin typeface="Cambria Math" panose="02040503050406030204" pitchFamily="18" charset="0"/>
                            <a:cs typeface="Times New Roman" panose="02020603050405020304" pitchFamily="18" charset="0"/>
                          </a:rPr>
                          <m:t>𝑅</m:t>
                        </m:r>
                      </m:e>
                      <m:sub>
                        <m:r>
                          <a:rPr lang="en-US" sz="2800" i="1" dirty="0" smtClean="0">
                            <a:solidFill>
                              <a:prstClr val="black"/>
                            </a:solidFill>
                            <a:latin typeface="Cambria Math" panose="02040503050406030204" pitchFamily="18" charset="0"/>
                            <a:cs typeface="Times New Roman" panose="02020603050405020304" pitchFamily="18" charset="0"/>
                          </a:rPr>
                          <m:t>𝑞</m:t>
                        </m:r>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𝑞</m:t>
                        </m:r>
                      </m:sub>
                    </m:sSub>
                  </m:oMath>
                </a14:m>
                <a:r>
                  <a:rPr lang="en-US" sz="2800" dirty="0" smtClean="0">
                    <a:solidFill>
                      <a:prstClr val="black"/>
                    </a:solidFill>
                    <a:latin typeface="Times New Roman" panose="02020603050405020304" pitchFamily="18" charset="0"/>
                    <a:cs typeface="Times New Roman" panose="02020603050405020304" pitchFamily="18" charset="0"/>
                  </a:rPr>
                  <a:t>. Obtain preliminary estimates </a:t>
                </a:r>
                <a14:m>
                  <m:oMath xmlns:m="http://schemas.openxmlformats.org/officeDocument/2006/math">
                    <m:sSubSup>
                      <m:sSubSupPr>
                        <m:ctrlPr>
                          <a:rPr lang="en-US" sz="2800" i="1" smtClean="0">
                            <a:solidFill>
                              <a:prstClr val="black"/>
                            </a:solidFill>
                            <a:latin typeface="Cambria Math" panose="02040503050406030204" pitchFamily="18" charset="0"/>
                            <a:cs typeface="Times New Roman" panose="02020603050405020304" pitchFamily="18" charset="0"/>
                          </a:rPr>
                        </m:ctrlPr>
                      </m:sSubSupPr>
                      <m:e>
                        <m:acc>
                          <m:accPr>
                            <m:chr m:val="̂"/>
                            <m:ctrlPr>
                              <a:rPr lang="en-US" sz="2800" i="1" smtClean="0">
                                <a:solidFill>
                                  <a:prstClr val="black"/>
                                </a:solidFill>
                                <a:latin typeface="Cambria Math" panose="02040503050406030204" pitchFamily="18" charset="0"/>
                                <a:cs typeface="Times New Roman" panose="02020603050405020304" pitchFamily="18" charset="0"/>
                              </a:rPr>
                            </m:ctrlPr>
                          </m:accPr>
                          <m:e>
                            <m:r>
                              <a:rPr lang="en-US" sz="2800" i="1">
                                <a:solidFill>
                                  <a:prstClr val="black"/>
                                </a:solidFill>
                                <a:latin typeface="Cambria Math" panose="02040503050406030204" pitchFamily="18" charset="0"/>
                                <a:cs typeface="Times New Roman" panose="02020603050405020304" pitchFamily="18" charset="0"/>
                              </a:rPr>
                              <m:t>h</m:t>
                            </m:r>
                          </m:e>
                        </m:acc>
                      </m:e>
                      <m:sub>
                        <m:r>
                          <a:rPr lang="en-US" sz="2800" i="1" smtClean="0">
                            <a:solidFill>
                              <a:prstClr val="black"/>
                            </a:solidFill>
                            <a:latin typeface="Cambria Math" panose="02040503050406030204" pitchFamily="18" charset="0"/>
                            <a:cs typeface="Times New Roman" panose="02020603050405020304" pitchFamily="18" charset="0"/>
                          </a:rPr>
                          <m:t>𝑖</m:t>
                        </m:r>
                      </m:sub>
                      <m:sup>
                        <m:r>
                          <a:rPr lang="en-US" sz="2800" i="1" smtClean="0">
                            <a:solidFill>
                              <a:prstClr val="black"/>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of the communalities </a:t>
                </a:r>
                <a14:m>
                  <m:oMath xmlns:m="http://schemas.openxmlformats.org/officeDocument/2006/math">
                    <m:sSubSup>
                      <m:sSubSupPr>
                        <m:ctrlPr>
                          <a:rPr lang="en-US" sz="2800" i="1">
                            <a:solidFill>
                              <a:prstClr val="black"/>
                            </a:solidFill>
                            <a:latin typeface="Cambria Math" panose="02040503050406030204" pitchFamily="18" charset="0"/>
                            <a:cs typeface="Times New Roman" panose="02020603050405020304" pitchFamily="18" charset="0"/>
                          </a:rPr>
                        </m:ctrlPr>
                      </m:sSubSupPr>
                      <m:e>
                        <m:r>
                          <a:rPr lang="en-US" sz="2800" i="1">
                            <a:solidFill>
                              <a:prstClr val="black"/>
                            </a:solidFill>
                            <a:latin typeface="Cambria Math" panose="02040503050406030204" pitchFamily="18" charset="0"/>
                            <a:cs typeface="Times New Roman" panose="02020603050405020304" pitchFamily="18" charset="0"/>
                          </a:rPr>
                          <m:t>h</m:t>
                        </m:r>
                      </m:e>
                      <m:sub>
                        <m:r>
                          <a:rPr lang="en-US" sz="2800" i="1">
                            <a:solidFill>
                              <a:prstClr val="black"/>
                            </a:solidFill>
                            <a:latin typeface="Cambria Math" panose="02040503050406030204" pitchFamily="18" charset="0"/>
                            <a:cs typeface="Times New Roman" panose="02020603050405020304" pitchFamily="18" charset="0"/>
                          </a:rPr>
                          <m:t>𝑖</m:t>
                        </m:r>
                      </m:sub>
                      <m:sup>
                        <m:r>
                          <a:rPr lang="en-US" sz="2800" i="1">
                            <a:solidFill>
                              <a:prstClr val="black"/>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using (</a:t>
                </a:r>
                <a:r>
                  <a:rPr lang="en-US" sz="2800" dirty="0" smtClean="0">
                    <a:solidFill>
                      <a:srgbClr val="C00000"/>
                    </a:solidFill>
                    <a:latin typeface="Times New Roman" panose="02020603050405020304" pitchFamily="18" charset="0"/>
                    <a:cs typeface="Times New Roman" panose="02020603050405020304" pitchFamily="18" charset="0"/>
                  </a:rPr>
                  <a:t>Text Page 141) </a:t>
                </a:r>
              </a:p>
              <a:p>
                <a:r>
                  <a:rPr lang="en-US" sz="2800" dirty="0" smtClean="0">
                    <a:solidFill>
                      <a:prstClr val="black"/>
                    </a:solidFill>
                    <a:latin typeface="Times New Roman" panose="02020603050405020304" pitchFamily="18" charset="0"/>
                    <a:cs typeface="Times New Roman" panose="02020603050405020304" pitchFamily="18" charset="0"/>
                  </a:rPr>
                  <a:t>1)  The square of the multiple correlation coefficient of the </a:t>
                </a:r>
                <a:r>
                  <a:rPr lang="en-US" sz="2800" dirty="0" err="1" smtClean="0">
                    <a:solidFill>
                      <a:prstClr val="black"/>
                    </a:solidFill>
                    <a:latin typeface="Times New Roman" panose="02020603050405020304" pitchFamily="18" charset="0"/>
                    <a:cs typeface="Times New Roman" panose="02020603050405020304" pitchFamily="18" charset="0"/>
                  </a:rPr>
                  <a:t>ith</a:t>
                </a:r>
                <a:r>
                  <a:rPr lang="en-US" sz="2800" dirty="0" smtClean="0">
                    <a:solidFill>
                      <a:prstClr val="black"/>
                    </a:solidFill>
                    <a:latin typeface="Times New Roman" panose="02020603050405020304" pitchFamily="18" charset="0"/>
                    <a:cs typeface="Times New Roman" panose="02020603050405020304" pitchFamily="18" charset="0"/>
                  </a:rPr>
                  <a:t> variable with all the other variables or </a:t>
                </a:r>
              </a:p>
              <a:p>
                <a:r>
                  <a:rPr lang="en-US" sz="2800" dirty="0" smtClean="0">
                    <a:solidFill>
                      <a:prstClr val="black"/>
                    </a:solidFill>
                    <a:latin typeface="Times New Roman" panose="02020603050405020304" pitchFamily="18" charset="0"/>
                    <a:cs typeface="Times New Roman" panose="02020603050405020304" pitchFamily="18" charset="0"/>
                  </a:rPr>
                  <a:t>2) The largest correlation coefficient between the </a:t>
                </a:r>
                <a:r>
                  <a:rPr lang="en-US" sz="2800" dirty="0" err="1" smtClean="0">
                    <a:solidFill>
                      <a:prstClr val="black"/>
                    </a:solidFill>
                    <a:latin typeface="Times New Roman" panose="02020603050405020304" pitchFamily="18" charset="0"/>
                    <a:cs typeface="Times New Roman" panose="02020603050405020304" pitchFamily="18" charset="0"/>
                  </a:rPr>
                  <a:t>ith</a:t>
                </a:r>
                <a:r>
                  <a:rPr lang="en-US" sz="2800" dirty="0" smtClean="0">
                    <a:solidFill>
                      <a:prstClr val="black"/>
                    </a:solidFill>
                    <a:latin typeface="Times New Roman" panose="02020603050405020304" pitchFamily="18" charset="0"/>
                    <a:cs typeface="Times New Roman" panose="02020603050405020304" pitchFamily="18" charset="0"/>
                  </a:rPr>
                  <a:t> variable and one of the other variables.</a:t>
                </a:r>
              </a:p>
              <a:p>
                <a:pPr marL="342900" indent="-3429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Since  </a:t>
                </a:r>
                <a:r>
                  <a:rPr lang="en-US" sz="2800" dirty="0" smtClean="0">
                    <a:solidFill>
                      <a:srgbClr val="0070C0"/>
                    </a:solidFill>
                    <a:latin typeface="Times New Roman" panose="02020603050405020304" pitchFamily="18" charset="0"/>
                    <a:cs typeface="Times New Roman" panose="02020603050405020304" pitchFamily="18" charset="0"/>
                  </a:rPr>
                  <a:t>1</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sSubSup>
                          <m:sSubSupPr>
                            <m:ctrlPr>
                              <a:rPr lang="en-US" altLang="en-US" sz="2800" b="0" i="1" dirty="0" smtClean="0">
                                <a:solidFill>
                                  <a:srgbClr val="0070C0"/>
                                </a:solidFill>
                                <a:latin typeface="Cambria Math" panose="02040503050406030204" pitchFamily="18" charset="0"/>
                                <a:cs typeface="Times New Roman" panose="02020603050405020304" pitchFamily="18" charset="0"/>
                              </a:rPr>
                            </m:ctrlPr>
                          </m:sSubSupPr>
                          <m:e>
                            <m:r>
                              <a:rPr lang="el-GR" altLang="en-US" sz="2800" i="1" dirty="0">
                                <a:solidFill>
                                  <a:srgbClr val="0070C0"/>
                                </a:solidFill>
                                <a:latin typeface="Cambria Math" panose="02040503050406030204" pitchFamily="18" charset="0"/>
                                <a:cs typeface="Times New Roman" panose="02020603050405020304" pitchFamily="18" charset="0"/>
                              </a:rPr>
                              <m:t>𝛹</m:t>
                            </m:r>
                          </m:e>
                          <m:sub>
                            <m:r>
                              <a:rPr lang="en-US" altLang="en-US" sz="2800" b="0" i="1" dirty="0" smtClean="0">
                                <a:solidFill>
                                  <a:srgbClr val="0070C0"/>
                                </a:solidFill>
                                <a:latin typeface="Cambria Math" panose="02040503050406030204" pitchFamily="18" charset="0"/>
                                <a:cs typeface="Times New Roman" panose="02020603050405020304" pitchFamily="18" charset="0"/>
                              </a:rPr>
                              <m:t>𝑖</m:t>
                            </m:r>
                          </m:sub>
                          <m:sup>
                            <m:r>
                              <a:rPr lang="en-US" altLang="en-US" sz="2800" b="0" i="1" dirty="0" smtClean="0">
                                <a:solidFill>
                                  <a:srgbClr val="0070C0"/>
                                </a:solidFill>
                                <a:latin typeface="Cambria Math" panose="02040503050406030204" pitchFamily="18" charset="0"/>
                                <a:cs typeface="Times New Roman" panose="02020603050405020304" pitchFamily="18" charset="0"/>
                              </a:rPr>
                              <m:t>2</m:t>
                            </m:r>
                          </m:sup>
                        </m:sSubSup>
                      </m:e>
                    </m:acc>
                  </m:oMath>
                </a14:m>
                <a:r>
                  <a:rPr lang="en-US" sz="2800" dirty="0" smtClean="0">
                    <a:solidFill>
                      <a:srgbClr val="0070C0"/>
                    </a:solidFill>
                    <a:latin typeface="Times New Roman" panose="02020603050405020304" pitchFamily="18" charset="0"/>
                    <a:cs typeface="Times New Roman" panose="02020603050405020304" pitchFamily="18" charset="0"/>
                  </a:rPr>
                  <a:t>=</a:t>
                </a:r>
                <a14:m>
                  <m:oMath xmlns:m="http://schemas.openxmlformats.org/officeDocument/2006/math">
                    <m:sSubSup>
                      <m:sSubSupPr>
                        <m:ctrlPr>
                          <a:rPr lang="en-US" sz="2800" b="0" i="1" dirty="0" smtClean="0">
                            <a:solidFill>
                              <a:srgbClr val="0070C0"/>
                            </a:solidFill>
                            <a:latin typeface="Cambria Math" panose="02040503050406030204" pitchFamily="18" charset="0"/>
                            <a:cs typeface="Times New Roman" panose="02020603050405020304" pitchFamily="18" charset="0"/>
                          </a:rPr>
                        </m:ctrlPr>
                      </m:sSubSupPr>
                      <m:e>
                        <m:acc>
                          <m:accPr>
                            <m:chr m:val="̂"/>
                            <m:ctrlPr>
                              <a:rPr lang="en-US" sz="2800" b="0" i="1" dirty="0" smtClean="0">
                                <a:solidFill>
                                  <a:srgbClr val="0070C0"/>
                                </a:solidFill>
                                <a:latin typeface="Cambria Math" panose="02040503050406030204" pitchFamily="18" charset="0"/>
                                <a:cs typeface="Times New Roman" panose="02020603050405020304" pitchFamily="18" charset="0"/>
                              </a:rPr>
                            </m:ctrlPr>
                          </m:accPr>
                          <m:e>
                            <m:r>
                              <a:rPr lang="en-US" sz="2800" i="1" dirty="0">
                                <a:solidFill>
                                  <a:srgbClr val="0070C0"/>
                                </a:solidFill>
                                <a:latin typeface="Cambria Math" panose="02040503050406030204" pitchFamily="18" charset="0"/>
                                <a:cs typeface="Times New Roman" panose="02020603050405020304" pitchFamily="18" charset="0"/>
                              </a:rPr>
                              <m:t>h</m:t>
                            </m:r>
                          </m:e>
                        </m:acc>
                      </m:e>
                      <m:sub>
                        <m:r>
                          <a:rPr lang="en-US" sz="2800" b="0" i="1" dirty="0" smtClean="0">
                            <a:solidFill>
                              <a:srgbClr val="0070C0"/>
                            </a:solidFill>
                            <a:latin typeface="Cambria Math" panose="02040503050406030204" pitchFamily="18" charset="0"/>
                            <a:cs typeface="Times New Roman" panose="02020603050405020304" pitchFamily="18" charset="0"/>
                          </a:rPr>
                          <m:t>𝑖</m:t>
                        </m:r>
                      </m:sub>
                      <m:sup>
                        <m:r>
                          <a:rPr lang="en-US" sz="2800" b="0" i="1" dirty="0" smtClean="0">
                            <a:solidFill>
                              <a:srgbClr val="0070C0"/>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one can obtain an initial value for  </a:t>
                </a:r>
                <a:r>
                  <a:rPr lang="en-US" sz="2800" dirty="0">
                    <a:solidFill>
                      <a:srgbClr val="0070C0"/>
                    </a:solidFill>
                    <a:latin typeface="Times New Roman" panose="02020603050405020304" pitchFamily="18" charset="0"/>
                    <a:cs typeface="Times New Roman" panose="02020603050405020304" pitchFamily="18" charset="0"/>
                  </a:rPr>
                  <a:t>R</a:t>
                </a:r>
                <a14:m>
                  <m:oMath xmlns:m="http://schemas.openxmlformats.org/officeDocument/2006/math">
                    <m:r>
                      <a:rPr lang="en-US" sz="2800" i="1" dirty="0">
                        <a:solidFill>
                          <a:srgbClr val="0070C0"/>
                        </a:solidFill>
                        <a:latin typeface="Cambria Math" panose="02040503050406030204" pitchFamily="18" charset="0"/>
                        <a:cs typeface="Times New Roman" panose="02020603050405020304" pitchFamily="18" charset="0"/>
                      </a:rPr>
                      <m:t> − </m:t>
                    </m:r>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n-US" sz="2800" dirty="0" smtClean="0">
                    <a:solidFill>
                      <a:prstClr val="black"/>
                    </a:solidFill>
                    <a:latin typeface="Times New Roman" panose="02020603050405020304" pitchFamily="18" charset="0"/>
                    <a:cs typeface="Times New Roman" panose="02020603050405020304" pitchFamily="18" charset="0"/>
                  </a:rPr>
                  <a:t> by </a:t>
                </a:r>
                <a14:m>
                  <m:oMath xmlns:m="http://schemas.openxmlformats.org/officeDocument/2006/math">
                    <m:sSubSup>
                      <m:sSubSupPr>
                        <m:ctrlPr>
                          <a:rPr lang="en-US" sz="2800" i="1">
                            <a:solidFill>
                              <a:prstClr val="black"/>
                            </a:solidFill>
                            <a:latin typeface="Cambria Math" panose="02040503050406030204" pitchFamily="18" charset="0"/>
                            <a:cs typeface="Times New Roman" panose="02020603050405020304" pitchFamily="18" charset="0"/>
                          </a:rPr>
                        </m:ctrlPr>
                      </m:sSubSupPr>
                      <m:e>
                        <m:acc>
                          <m:accPr>
                            <m:chr m:val="̂"/>
                            <m:ctrlPr>
                              <a:rPr lang="en-US" sz="2800" i="1">
                                <a:solidFill>
                                  <a:prstClr val="black"/>
                                </a:solidFill>
                                <a:latin typeface="Cambria Math" panose="02040503050406030204" pitchFamily="18" charset="0"/>
                                <a:cs typeface="Times New Roman" panose="02020603050405020304" pitchFamily="18" charset="0"/>
                              </a:rPr>
                            </m:ctrlPr>
                          </m:accPr>
                          <m:e>
                            <m:r>
                              <a:rPr lang="en-US" sz="2800" i="1">
                                <a:solidFill>
                                  <a:prstClr val="black"/>
                                </a:solidFill>
                                <a:latin typeface="Cambria Math" panose="02040503050406030204" pitchFamily="18" charset="0"/>
                                <a:cs typeface="Times New Roman" panose="02020603050405020304" pitchFamily="18" charset="0"/>
                              </a:rPr>
                              <m:t>h</m:t>
                            </m:r>
                          </m:e>
                        </m:acc>
                      </m:e>
                      <m:sub>
                        <m:r>
                          <a:rPr lang="en-US" sz="2800" i="1">
                            <a:solidFill>
                              <a:prstClr val="black"/>
                            </a:solidFill>
                            <a:latin typeface="Cambria Math" panose="02040503050406030204" pitchFamily="18" charset="0"/>
                            <a:cs typeface="Times New Roman" panose="02020603050405020304" pitchFamily="18" charset="0"/>
                          </a:rPr>
                          <m:t>𝑖</m:t>
                        </m:r>
                      </m:sub>
                      <m:sup>
                        <m:r>
                          <a:rPr lang="en-US" sz="2800" i="1">
                            <a:solidFill>
                              <a:prstClr val="black"/>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a:t>
                </a:r>
                <a:r>
                  <a:rPr lang="en-US" sz="2800" dirty="0" err="1" smtClean="0">
                    <a:solidFill>
                      <a:prstClr val="black"/>
                    </a:solidFill>
                    <a:latin typeface="Times New Roman" panose="02020603050405020304" pitchFamily="18" charset="0"/>
                    <a:cs typeface="Times New Roman" panose="02020603050405020304" pitchFamily="18" charset="0"/>
                  </a:rPr>
                  <a:t>i</a:t>
                </a:r>
                <a:r>
                  <a:rPr lang="en-US" sz="2800" dirty="0" smtClean="0">
                    <a:solidFill>
                      <a:prstClr val="black"/>
                    </a:solidFill>
                    <a:latin typeface="Times New Roman" panose="02020603050405020304" pitchFamily="18" charset="0"/>
                    <a:cs typeface="Times New Roman" panose="02020603050405020304" pitchFamily="18" charset="0"/>
                  </a:rPr>
                  <a:t>=1, 2, …, q. </a:t>
                </a:r>
                <a:r>
                  <a:rPr lang="en-US" sz="2800" dirty="0">
                    <a:solidFill>
                      <a:prstClr val="black"/>
                    </a:solidFill>
                    <a:latin typeface="Times New Roman" panose="02020603050405020304" pitchFamily="18" charset="0"/>
                    <a:cs typeface="Times New Roman" panose="02020603050405020304" pitchFamily="18" charset="0"/>
                  </a:rPr>
                  <a:t>y</a:t>
                </a:r>
                <a:r>
                  <a:rPr lang="en-US" sz="2800" dirty="0" smtClean="0">
                    <a:solidFill>
                      <a:prstClr val="black"/>
                    </a:solidFill>
                    <a:latin typeface="Times New Roman" panose="02020603050405020304" pitchFamily="18" charset="0"/>
                    <a:cs typeface="Times New Roman" panose="02020603050405020304" pitchFamily="18" charset="0"/>
                  </a:rPr>
                  <a:t>ielding </a:t>
                </a:r>
                <a14:m>
                  <m:oMath xmlns:m="http://schemas.openxmlformats.org/officeDocument/2006/math">
                    <m:r>
                      <a:rPr lang="en-US" sz="2800" i="1">
                        <a:solidFill>
                          <a:prstClr val="black"/>
                        </a:solidFill>
                        <a:latin typeface="Cambria Math" panose="02040503050406030204" pitchFamily="18" charset="0"/>
                        <a:cs typeface="Times New Roman" panose="02020603050405020304" pitchFamily="18" charset="0"/>
                      </a:rPr>
                      <m:t>𝑅</m:t>
                    </m:r>
                    <m:r>
                      <a:rPr lang="en-US" sz="2800" i="1">
                        <a:solidFill>
                          <a:prstClr val="black"/>
                        </a:solidFill>
                        <a:latin typeface="Cambria Math" panose="02040503050406030204" pitchFamily="18" charset="0"/>
                        <a:cs typeface="Times New Roman" panose="02020603050405020304" pitchFamily="18" charset="0"/>
                      </a:rPr>
                      <m:t>−</m:t>
                    </m:r>
                    <m:acc>
                      <m:accPr>
                        <m:chr m:val="̂"/>
                        <m:ctrlPr>
                          <a:rPr lang="en-US" sz="2800" i="1">
                            <a:solidFill>
                              <a:prstClr val="black"/>
                            </a:solidFill>
                            <a:latin typeface="Cambria Math" panose="02040503050406030204" pitchFamily="18" charset="0"/>
                            <a:cs typeface="Times New Roman" panose="02020603050405020304" pitchFamily="18" charset="0"/>
                          </a:rPr>
                        </m:ctrlPr>
                      </m:accPr>
                      <m:e>
                        <m:r>
                          <a:rPr lang="az-Cyrl-AZ" sz="2800" i="1">
                            <a:solidFill>
                              <a:prstClr val="black"/>
                            </a:solidFill>
                            <a:latin typeface="Cambria Math" panose="02040503050406030204" pitchFamily="18" charset="0"/>
                            <a:cs typeface="Times New Roman" panose="02020603050405020304" pitchFamily="18" charset="0"/>
                          </a:rPr>
                          <m:t>ѱ</m:t>
                        </m:r>
                      </m:e>
                    </m:acc>
                  </m:oMath>
                </a14:m>
                <a:r>
                  <a:rPr lang="en-US" sz="2800" dirty="0" smtClean="0">
                    <a:solidFill>
                      <a:prstClr val="black"/>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Determine the spectral decomposition of </a:t>
                </a:r>
                <a14:m>
                  <m:oMath xmlns:m="http://schemas.openxmlformats.org/officeDocument/2006/math">
                    <m:r>
                      <a:rPr lang="en-US" sz="2800" i="1">
                        <a:solidFill>
                          <a:prstClr val="black"/>
                        </a:solidFill>
                        <a:latin typeface="Cambria Math" panose="02040503050406030204" pitchFamily="18" charset="0"/>
                        <a:cs typeface="Times New Roman" panose="02020603050405020304" pitchFamily="18" charset="0"/>
                      </a:rPr>
                      <m:t>𝑅</m:t>
                    </m:r>
                    <m:r>
                      <a:rPr lang="en-US" sz="2800" i="1">
                        <a:solidFill>
                          <a:prstClr val="black"/>
                        </a:solidFill>
                        <a:latin typeface="Cambria Math" panose="02040503050406030204" pitchFamily="18" charset="0"/>
                        <a:cs typeface="Times New Roman" panose="02020603050405020304" pitchFamily="18" charset="0"/>
                      </a:rPr>
                      <m:t>−</m:t>
                    </m:r>
                    <m:acc>
                      <m:accPr>
                        <m:chr m:val="̂"/>
                        <m:ctrlPr>
                          <a:rPr lang="en-US" sz="2800" i="1">
                            <a:solidFill>
                              <a:prstClr val="black"/>
                            </a:solidFill>
                            <a:latin typeface="Cambria Math" panose="02040503050406030204" pitchFamily="18" charset="0"/>
                            <a:cs typeface="Times New Roman" panose="02020603050405020304" pitchFamily="18" charset="0"/>
                          </a:rPr>
                        </m:ctrlPr>
                      </m:accPr>
                      <m:e>
                        <m:r>
                          <a:rPr lang="az-Cyrl-AZ" sz="2800" i="1">
                            <a:solidFill>
                              <a:prstClr val="black"/>
                            </a:solidFill>
                            <a:latin typeface="Cambria Math" panose="02040503050406030204" pitchFamily="18" charset="0"/>
                            <a:cs typeface="Times New Roman" panose="02020603050405020304" pitchFamily="18" charset="0"/>
                          </a:rPr>
                          <m:t>ѱ</m:t>
                        </m:r>
                      </m:e>
                    </m:acc>
                  </m:oMath>
                </a14:m>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Fix </a:t>
                </a:r>
                <a14:m>
                  <m:oMath xmlns:m="http://schemas.openxmlformats.org/officeDocument/2006/math">
                    <m:r>
                      <a:rPr lang="en-US" sz="2800" i="1" dirty="0" smtClean="0">
                        <a:solidFill>
                          <a:prstClr val="black"/>
                        </a:solidFill>
                        <a:latin typeface="Cambria Math" panose="02040503050406030204" pitchFamily="18" charset="0"/>
                        <a:cs typeface="Times New Roman" panose="02020603050405020304" pitchFamily="18" charset="0"/>
                      </a:rPr>
                      <m:t>𝑘</m:t>
                    </m:r>
                  </m:oMath>
                </a14:m>
                <a:r>
                  <a:rPr lang="en-US" sz="2800" dirty="0" smtClean="0">
                    <a:solidFill>
                      <a:prstClr val="black"/>
                    </a:solidFill>
                    <a:latin typeface="Times New Roman" panose="02020603050405020304" pitchFamily="18" charset="0"/>
                    <a:cs typeface="Times New Roman" panose="02020603050405020304" pitchFamily="18" charset="0"/>
                  </a:rPr>
                  <a:t> and determine </a:t>
                </a: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a:rPr lang="en-US" sz="2800" i="1" dirty="0" smtClean="0">
                            <a:solidFill>
                              <a:prstClr val="black"/>
                            </a:solidFill>
                            <a:latin typeface="Cambria Math" panose="02040503050406030204" pitchFamily="18" charset="0"/>
                            <a:cs typeface="Times New Roman" panose="02020603050405020304" pitchFamily="18" charset="0"/>
                          </a:rPr>
                          <m:t>𝑉</m:t>
                        </m:r>
                      </m:e>
                      <m:sub>
                        <m:r>
                          <a:rPr lang="en-US" sz="2800" i="1" dirty="0" smtClean="0">
                            <a:solidFill>
                              <a:prstClr val="black"/>
                            </a:solidFill>
                            <a:latin typeface="Cambria Math" panose="02040503050406030204" pitchFamily="18" charset="0"/>
                            <a:cs typeface="Times New Roman" panose="02020603050405020304" pitchFamily="18" charset="0"/>
                          </a:rPr>
                          <m:t>1</m:t>
                        </m:r>
                      </m:sub>
                    </m:sSub>
                  </m:oMath>
                </a14:m>
                <a:r>
                  <a:rPr lang="en-US" sz="280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dirty="0" smtClean="0">
                            <a:solidFill>
                              <a:prstClr val="black"/>
                            </a:solidFill>
                            <a:latin typeface="Cambria Math" panose="02040503050406030204" pitchFamily="18" charset="0"/>
                            <a:cs typeface="Times New Roman" panose="02020603050405020304" pitchFamily="18" charset="0"/>
                          </a:rPr>
                        </m:ctrlPr>
                      </m:sSubPr>
                      <m:e>
                        <m:r>
                          <a:rPr lang="en-US" sz="2800" i="1" dirty="0" smtClean="0">
                            <a:solidFill>
                              <a:prstClr val="black"/>
                            </a:solidFill>
                            <a:latin typeface="Cambria Math" panose="02040503050406030204" pitchFamily="18" charset="0"/>
                            <a:cs typeface="Times New Roman" panose="02020603050405020304" pitchFamily="18" charset="0"/>
                          </a:rPr>
                          <m:t>𝐴</m:t>
                        </m:r>
                      </m:e>
                      <m:sub>
                        <m:r>
                          <a:rPr lang="en-US" sz="2800" i="1" dirty="0" smtClean="0">
                            <a:solidFill>
                              <a:prstClr val="black"/>
                            </a:solidFill>
                            <a:latin typeface="Cambria Math" panose="02040503050406030204" pitchFamily="18" charset="0"/>
                            <a:cs typeface="Times New Roman" panose="02020603050405020304" pitchFamily="18" charset="0"/>
                          </a:rPr>
                          <m:t>1</m:t>
                        </m:r>
                      </m:sub>
                    </m:sSub>
                  </m:oMath>
                </a14:m>
                <a:r>
                  <a:rPr lang="en-US" sz="2800" dirty="0" smtClean="0">
                    <a:solidFill>
                      <a:prstClr val="black"/>
                    </a:solidFill>
                    <a:latin typeface="Times New Roman" panose="02020603050405020304" pitchFamily="18" charset="0"/>
                    <a:cs typeface="Times New Roman" panose="02020603050405020304" pitchFamily="18" charset="0"/>
                  </a:rPr>
                  <a:t>. Estimate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oMath>
                </a14:m>
                <a:r>
                  <a:rPr lang="en-US" sz="2800" dirty="0" smtClean="0">
                    <a:solidFill>
                      <a:prstClr val="black"/>
                    </a:solidFill>
                    <a:latin typeface="Times New Roman" panose="02020603050405020304" pitchFamily="18" charset="0"/>
                    <a:cs typeface="Times New Roman" panose="02020603050405020304" pitchFamily="18" charset="0"/>
                  </a:rPr>
                  <a:t> by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𝑉</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sSup>
                      <m:sSup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𝐴</m:t>
                            </m:r>
                          </m:e>
                          <m:sub>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m:t>
                            </m:r>
                          </m:sub>
                        </m:sSub>
                      </m:e>
                      <m:sup>
                        <m:r>
                          <a:rPr lang="en-US" sz="2800" i="1" dirty="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1/2</m:t>
                        </m:r>
                      </m:sup>
                    </m:sSup>
                  </m:oMath>
                </a14:m>
                <a:r>
                  <a:rPr lang="en-US" sz="2800" dirty="0" smtClean="0">
                    <a:solidFill>
                      <a:prstClr val="black"/>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Update </a:t>
                </a:r>
                <a14:m>
                  <m:oMath xmlns:m="http://schemas.openxmlformats.org/officeDocument/2006/math">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acc>
                          <m:accPr>
                            <m:chr m:val="̂"/>
                            <m:ctrlPr>
                              <a:rPr lang="en-US" sz="2800" i="1" dirty="0">
                                <a:solidFill>
                                  <a:srgbClr val="0070C0"/>
                                </a:solidFill>
                                <a:latin typeface="Cambria Math" panose="02040503050406030204" pitchFamily="18" charset="0"/>
                                <a:cs typeface="Times New Roman" panose="02020603050405020304" pitchFamily="18" charset="0"/>
                              </a:rPr>
                            </m:ctrlPr>
                          </m:accPr>
                          <m:e>
                            <m:r>
                              <a:rPr lang="en-US" sz="2800" i="1" dirty="0">
                                <a:solidFill>
                                  <a:srgbClr val="0070C0"/>
                                </a:solidFill>
                                <a:latin typeface="Cambria Math" panose="02040503050406030204" pitchFamily="18" charset="0"/>
                                <a:cs typeface="Times New Roman" panose="02020603050405020304" pitchFamily="18" charset="0"/>
                              </a:rPr>
                              <m:t>h</m:t>
                            </m:r>
                          </m:e>
                        </m:acc>
                      </m:e>
                      <m:sub>
                        <m:r>
                          <a:rPr lang="en-US" sz="2800" i="1" dirty="0">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oMath>
                </a14:m>
                <a:r>
                  <a:rPr lang="en-US" sz="2800" dirty="0" smtClean="0">
                    <a:solidFill>
                      <a:srgbClr val="0070C0"/>
                    </a:solidFill>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800" i="1" dirty="0">
                            <a:solidFill>
                              <a:srgbClr val="0070C0"/>
                            </a:solidFill>
                            <a:latin typeface="Cambria Math" panose="02040503050406030204" pitchFamily="18" charset="0"/>
                            <a:cs typeface="Times New Roman" panose="02020603050405020304" pitchFamily="18" charset="0"/>
                          </a:rPr>
                        </m:ctrlPr>
                      </m:naryPr>
                      <m:sub>
                        <m:r>
                          <m:rPr>
                            <m:brk m:alnAt="23"/>
                          </m:rPr>
                          <a:rPr lang="en-US" sz="2800" i="1" dirty="0">
                            <a:solidFill>
                              <a:srgbClr val="0070C0"/>
                            </a:solidFill>
                            <a:latin typeface="Cambria Math" panose="02040503050406030204" pitchFamily="18" charset="0"/>
                            <a:cs typeface="Times New Roman" panose="02020603050405020304" pitchFamily="18" charset="0"/>
                          </a:rPr>
                          <m:t>𝑗</m:t>
                        </m:r>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i="1" dirty="0">
                            <a:solidFill>
                              <a:srgbClr val="0070C0"/>
                            </a:solidFill>
                            <a:latin typeface="Cambria Math" panose="02040503050406030204" pitchFamily="18" charset="0"/>
                            <a:cs typeface="Times New Roman" panose="02020603050405020304" pitchFamily="18" charset="0"/>
                          </a:rPr>
                          <m:t>𝑘</m:t>
                        </m:r>
                      </m:sup>
                      <m:e>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l-GR" sz="2800" i="1"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𝑖𝑗</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m:t>
                        </m:r>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l-GR" sz="2800" i="1"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1</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m:t>
                        </m:r>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l-GR" sz="2800" i="1"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2</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m:t>
                        </m:r>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r>
                              <m:rPr>
                                <m:sty m:val="p"/>
                              </m:rPr>
                              <a:rPr lang="el-GR" sz="2800" i="1" dirty="0">
                                <a:solidFill>
                                  <a:srgbClr val="0070C0"/>
                                </a:solidFill>
                                <a:latin typeface="Cambria Math" panose="02040503050406030204" pitchFamily="18" charset="0"/>
                                <a:cs typeface="Times New Roman" panose="02020603050405020304" pitchFamily="18" charset="0"/>
                              </a:rPr>
                              <m:t>λ</m:t>
                            </m:r>
                          </m:e>
                          <m:sub>
                            <m:r>
                              <a:rPr lang="en-US" sz="2800" i="1" dirty="0">
                                <a:solidFill>
                                  <a:srgbClr val="0070C0"/>
                                </a:solidFill>
                                <a:latin typeface="Cambria Math" panose="02040503050406030204" pitchFamily="18" charset="0"/>
                                <a:cs typeface="Times New Roman" panose="02020603050405020304" pitchFamily="18" charset="0"/>
                              </a:rPr>
                              <m:t>𝑖𝑘</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a:solidFill>
                              <a:srgbClr val="0070C0"/>
                            </a:solidFill>
                            <a:latin typeface="Cambria Math" panose="02040503050406030204" pitchFamily="18" charset="0"/>
                            <a:cs typeface="Times New Roman" panose="02020603050405020304" pitchFamily="18" charset="0"/>
                          </a:rPr>
                          <m:t>,  </m:t>
                        </m:r>
                        <m:r>
                          <a:rPr lang="en-US" sz="2800" i="1" dirty="0">
                            <a:solidFill>
                              <a:srgbClr val="0070C0"/>
                            </a:solidFill>
                            <a:latin typeface="Cambria Math" panose="02040503050406030204" pitchFamily="18" charset="0"/>
                            <a:cs typeface="Times New Roman" panose="02020603050405020304" pitchFamily="18" charset="0"/>
                          </a:rPr>
                          <m:t>𝑖</m:t>
                        </m:r>
                        <m:r>
                          <a:rPr lang="en-US" sz="2800" i="1" dirty="0">
                            <a:solidFill>
                              <a:srgbClr val="0070C0"/>
                            </a:solidFill>
                            <a:latin typeface="Cambria Math" panose="02040503050406030204" pitchFamily="18" charset="0"/>
                            <a:cs typeface="Times New Roman" panose="02020603050405020304" pitchFamily="18" charset="0"/>
                          </a:rPr>
                          <m:t>=1, 2, …, </m:t>
                        </m:r>
                        <m:r>
                          <a:rPr lang="en-US" sz="2800" i="1" dirty="0">
                            <a:solidFill>
                              <a:srgbClr val="0070C0"/>
                            </a:solidFill>
                            <a:latin typeface="Cambria Math" panose="02040503050406030204" pitchFamily="18" charset="0"/>
                            <a:cs typeface="Times New Roman" panose="02020603050405020304" pitchFamily="18" charset="0"/>
                          </a:rPr>
                          <m:t>𝑞</m:t>
                        </m:r>
                        <m:r>
                          <a:rPr lang="en-US" sz="2800" i="1" dirty="0">
                            <a:solidFill>
                              <a:srgbClr val="0070C0"/>
                            </a:solidFill>
                            <a:latin typeface="Cambria Math" panose="02040503050406030204" pitchFamily="18" charset="0"/>
                            <a:cs typeface="Times New Roman" panose="02020603050405020304" pitchFamily="18" charset="0"/>
                          </a:rPr>
                          <m:t>.</m:t>
                        </m:r>
                      </m:e>
                    </m:nary>
                  </m:oMath>
                </a14:m>
                <a:endParaRPr lang="en-US" sz="2800" dirty="0" smtClean="0">
                  <a:solidFill>
                    <a:prstClr val="black"/>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prstClr val="black"/>
                    </a:solidFill>
                    <a:latin typeface="Times New Roman" panose="02020603050405020304" pitchFamily="18" charset="0"/>
                    <a:cs typeface="Times New Roman" panose="02020603050405020304" pitchFamily="18" charset="0"/>
                  </a:rPr>
                  <a:t>R</a:t>
                </a:r>
                <a:r>
                  <a:rPr lang="en-US" sz="2800" dirty="0" smtClean="0">
                    <a:solidFill>
                      <a:prstClr val="black"/>
                    </a:solidFill>
                    <a:latin typeface="Times New Roman" panose="02020603050405020304" pitchFamily="18" charset="0"/>
                    <a:cs typeface="Times New Roman" panose="02020603050405020304" pitchFamily="18" charset="0"/>
                  </a:rPr>
                  <a:t>epeat the above steps until some </a:t>
                </a:r>
                <a:r>
                  <a:rPr lang="en-US" sz="2800" dirty="0" smtClean="0">
                    <a:solidFill>
                      <a:srgbClr val="0070C0"/>
                    </a:solidFill>
                    <a:latin typeface="Times New Roman" panose="02020603050405020304" pitchFamily="18" charset="0"/>
                    <a:cs typeface="Times New Roman" panose="02020603050405020304" pitchFamily="18" charset="0"/>
                  </a:rPr>
                  <a:t>convergence criterion has been reached.</a:t>
                </a:r>
              </a:p>
              <a:p>
                <a:pPr marL="45720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Output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oMath>
                </a14:m>
                <a:r>
                  <a:rPr lang="en-US" sz="2800" dirty="0">
                    <a:solidFill>
                      <a:prstClr val="black"/>
                    </a:solidFill>
                    <a:latin typeface="Times New Roman" panose="02020603050405020304" pitchFamily="18" charset="0"/>
                    <a:cs typeface="Times New Roman" panose="02020603050405020304" pitchFamily="18" charset="0"/>
                  </a:rPr>
                  <a:t> </a:t>
                </a:r>
                <a:r>
                  <a:rPr lang="en-US" sz="28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acc>
                          <m:accPr>
                            <m:chr m:val="̂"/>
                            <m:ctrlPr>
                              <a:rPr lang="en-US" sz="2800" i="1" dirty="0">
                                <a:solidFill>
                                  <a:srgbClr val="0070C0"/>
                                </a:solidFill>
                                <a:latin typeface="Cambria Math" panose="02040503050406030204" pitchFamily="18" charset="0"/>
                                <a:cs typeface="Times New Roman" panose="02020603050405020304" pitchFamily="18" charset="0"/>
                              </a:rPr>
                            </m:ctrlPr>
                          </m:accPr>
                          <m:e>
                            <m:r>
                              <a:rPr lang="en-US" sz="2800" i="1" dirty="0">
                                <a:solidFill>
                                  <a:srgbClr val="0070C0"/>
                                </a:solidFill>
                                <a:latin typeface="Cambria Math" panose="02040503050406030204" pitchFamily="18" charset="0"/>
                                <a:cs typeface="Times New Roman" panose="02020603050405020304" pitchFamily="18" charset="0"/>
                              </a:rPr>
                              <m:t>h</m:t>
                            </m:r>
                          </m:e>
                        </m:acc>
                      </m:e>
                      <m:sub>
                        <m:r>
                          <a:rPr lang="en-US" sz="2800" i="1" dirty="0">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and </a:t>
                </a:r>
                <a14:m>
                  <m:oMath xmlns:m="http://schemas.openxmlformats.org/officeDocument/2006/math">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acc>
                          <m:accPr>
                            <m:chr m:val="̂"/>
                            <m:ctrlPr>
                              <a:rPr lang="en-US" sz="2800" i="1" dirty="0">
                                <a:solidFill>
                                  <a:srgbClr val="0070C0"/>
                                </a:solidFill>
                                <a:latin typeface="Cambria Math" panose="02040503050406030204" pitchFamily="18" charset="0"/>
                                <a:cs typeface="Times New Roman" panose="02020603050405020304" pitchFamily="18" charset="0"/>
                              </a:rPr>
                            </m:ctrlPr>
                          </m:accPr>
                          <m:e>
                            <m:r>
                              <a:rPr lang="az-Cyrl-AZ" sz="2800" i="1" dirty="0" smtClean="0">
                                <a:solidFill>
                                  <a:srgbClr val="0070C0"/>
                                </a:solidFill>
                                <a:latin typeface="Cambria Math" panose="02040503050406030204" pitchFamily="18" charset="0"/>
                                <a:cs typeface="Times New Roman" panose="02020603050405020304" pitchFamily="18" charset="0"/>
                              </a:rPr>
                              <m:t>ѱ</m:t>
                            </m:r>
                          </m:e>
                        </m:acc>
                      </m:e>
                      <m:sub>
                        <m:r>
                          <a:rPr lang="en-US" sz="2800" i="1" dirty="0">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r>
                      <a:rPr lang="en-US" sz="2800" i="1" dirty="0" smtClean="0">
                        <a:solidFill>
                          <a:srgbClr val="0070C0"/>
                        </a:solidFill>
                        <a:latin typeface="Cambria Math" panose="02040503050406030204" pitchFamily="18" charset="0"/>
                        <a:cs typeface="Times New Roman" panose="02020603050405020304" pitchFamily="18" charset="0"/>
                      </a:rPr>
                      <m:t>=</m:t>
                    </m:r>
                    <m:r>
                      <a:rPr lang="en-US" sz="2800" b="0" i="1" dirty="0" smtClean="0">
                        <a:solidFill>
                          <a:srgbClr val="0070C0"/>
                        </a:solidFill>
                        <a:latin typeface="Cambria Math" panose="02040503050406030204" pitchFamily="18" charset="0"/>
                        <a:cs typeface="Times New Roman" panose="02020603050405020304" pitchFamily="18" charset="0"/>
                      </a:rPr>
                      <m:t>1−</m:t>
                    </m:r>
                    <m:sSubSup>
                      <m:sSubSupPr>
                        <m:ctrlPr>
                          <a:rPr lang="en-US" sz="2800" i="1" dirty="0">
                            <a:solidFill>
                              <a:srgbClr val="0070C0"/>
                            </a:solidFill>
                            <a:latin typeface="Cambria Math" panose="02040503050406030204" pitchFamily="18" charset="0"/>
                            <a:cs typeface="Times New Roman" panose="02020603050405020304" pitchFamily="18" charset="0"/>
                          </a:rPr>
                        </m:ctrlPr>
                      </m:sSubSupPr>
                      <m:e>
                        <m:acc>
                          <m:accPr>
                            <m:chr m:val="̂"/>
                            <m:ctrlPr>
                              <a:rPr lang="en-US" sz="2800" i="1" dirty="0">
                                <a:solidFill>
                                  <a:srgbClr val="0070C0"/>
                                </a:solidFill>
                                <a:latin typeface="Cambria Math" panose="02040503050406030204" pitchFamily="18" charset="0"/>
                                <a:cs typeface="Times New Roman" panose="02020603050405020304" pitchFamily="18" charset="0"/>
                              </a:rPr>
                            </m:ctrlPr>
                          </m:accPr>
                          <m:e>
                            <m:r>
                              <a:rPr lang="en-US" sz="2800" i="1" dirty="0">
                                <a:solidFill>
                                  <a:srgbClr val="0070C0"/>
                                </a:solidFill>
                                <a:latin typeface="Cambria Math" panose="02040503050406030204" pitchFamily="18" charset="0"/>
                                <a:cs typeface="Times New Roman" panose="02020603050405020304" pitchFamily="18" charset="0"/>
                              </a:rPr>
                              <m:t>h</m:t>
                            </m:r>
                          </m:e>
                        </m:acc>
                      </m:e>
                      <m:sub>
                        <m:r>
                          <a:rPr lang="en-US" sz="2800" i="1" dirty="0">
                            <a:solidFill>
                              <a:srgbClr val="0070C0"/>
                            </a:solidFill>
                            <a:latin typeface="Cambria Math" panose="02040503050406030204" pitchFamily="18" charset="0"/>
                            <a:cs typeface="Times New Roman" panose="02020603050405020304" pitchFamily="18" charset="0"/>
                          </a:rPr>
                          <m:t>𝑖</m:t>
                        </m:r>
                      </m:sub>
                      <m:sup>
                        <m:r>
                          <a:rPr lang="en-US" sz="2800" i="1" dirty="0">
                            <a:solidFill>
                              <a:srgbClr val="0070C0"/>
                            </a:solidFill>
                            <a:latin typeface="Cambria Math" panose="02040503050406030204" pitchFamily="18" charset="0"/>
                            <a:cs typeface="Times New Roman" panose="02020603050405020304" pitchFamily="18" charset="0"/>
                          </a:rPr>
                          <m:t>2</m:t>
                        </m:r>
                      </m:sup>
                    </m:sSubSup>
                  </m:oMath>
                </a14:m>
                <a:r>
                  <a:rPr lang="en-US" sz="28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𝑖</m:t>
                    </m:r>
                    <m:r>
                      <a:rPr lang="en-US" sz="2800" i="1" dirty="0" smtClean="0">
                        <a:solidFill>
                          <a:srgbClr val="0070C0"/>
                        </a:solidFill>
                        <a:latin typeface="Cambria Math" panose="02040503050406030204" pitchFamily="18" charset="0"/>
                        <a:cs typeface="Times New Roman" panose="02020603050405020304" pitchFamily="18" charset="0"/>
                      </a:rPr>
                      <m:t>=1, 2, …, </m:t>
                    </m:r>
                    <m:r>
                      <a:rPr lang="en-US" sz="2800" i="1" dirty="0" smtClean="0">
                        <a:solidFill>
                          <a:srgbClr val="0070C0"/>
                        </a:solidFill>
                        <a:latin typeface="Cambria Math" panose="02040503050406030204" pitchFamily="18" charset="0"/>
                        <a:cs typeface="Times New Roman" panose="02020603050405020304" pitchFamily="18" charset="0"/>
                      </a:rPr>
                      <m:t>𝑞</m:t>
                    </m:r>
                    <m:r>
                      <a:rPr lang="en-US" sz="2800" i="1" dirty="0" smtClean="0">
                        <a:solidFill>
                          <a:srgbClr val="0070C0"/>
                        </a:solidFill>
                        <a:latin typeface="Cambria Math" panose="02040503050406030204" pitchFamily="18" charset="0"/>
                        <a:cs typeface="Times New Roman" panose="02020603050405020304" pitchFamily="18" charset="0"/>
                      </a:rPr>
                      <m:t>.</m:t>
                    </m:r>
                  </m:oMath>
                </a14:m>
                <a:endParaRPr lang="en-US" sz="2800"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0"/>
                <a:ext cx="12192000" cy="6466386"/>
              </a:xfrm>
              <a:prstGeom prst="rect">
                <a:avLst/>
              </a:prstGeom>
              <a:blipFill rotWithShape="0">
                <a:blip r:embed="rId2"/>
                <a:stretch>
                  <a:fillRect l="-1000" t="-943" r="-700" b="-1602"/>
                </a:stretch>
              </a:blipFill>
            </p:spPr>
            <p:txBody>
              <a:bodyPr/>
              <a:lstStyle/>
              <a:p>
                <a:r>
                  <a:rPr lang="en-US">
                    <a:noFill/>
                  </a:rPr>
                  <a:t> </a:t>
                </a:r>
              </a:p>
            </p:txBody>
          </p:sp>
        </mc:Fallback>
      </mc:AlternateContent>
    </p:spTree>
    <p:extLst>
      <p:ext uri="{BB962C8B-B14F-4D97-AF65-F5344CB8AC3E}">
        <p14:creationId xmlns:p14="http://schemas.microsoft.com/office/powerpoint/2010/main" val="761698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94145" y="0"/>
                <a:ext cx="11991373" cy="5751318"/>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rPr>
                  <a:t>			Estimating </a:t>
                </a:r>
                <a:r>
                  <a:rPr lang="en-US" sz="2800" dirty="0">
                    <a:latin typeface="Times New Roman" panose="02020603050405020304" pitchFamily="18" charset="0"/>
                    <a:cs typeface="Times New Roman" panose="02020603050405020304" pitchFamily="18" charset="0"/>
                  </a:rPr>
                  <a:t>the parameters in the k-factor analysis</a:t>
                </a:r>
              </a:p>
              <a:p>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14:m>
                  <m:oMath xmlns:m="http://schemas.openxmlformats.org/officeDocument/2006/math">
                    <m:r>
                      <m:rPr>
                        <m:sty m:val="p"/>
                      </m:rPr>
                      <a:rPr lang="en-US" sz="2800" i="0" dirty="0" smtClean="0">
                        <a:solidFill>
                          <a:srgbClr val="0070C0"/>
                        </a:solidFill>
                        <a:latin typeface="Cambria Math" panose="02040503050406030204" pitchFamily="18" charset="0"/>
                        <a:cs typeface="Times New Roman" panose="02020603050405020304" pitchFamily="18" charset="0"/>
                      </a:rPr>
                      <m:t>Σ</m:t>
                    </m:r>
                  </m:oMath>
                </a14:m>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 usually estimated by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𝑆</m:t>
                    </m:r>
                  </m:oMath>
                </a14:m>
                <a:r>
                  <a:rPr lang="en-US" sz="2800" dirty="0">
                    <a:latin typeface="Times New Roman" panose="02020603050405020304" pitchFamily="18" charset="0"/>
                    <a:cs typeface="Times New Roman" panose="02020603050405020304" pitchFamily="18" charset="0"/>
                  </a:rPr>
                  <a:t> (or often: correlation matrix is estimated by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𝑅</m:t>
                    </m:r>
                  </m:oMath>
                </a14:m>
                <a:r>
                  <a:rPr lang="en-US" sz="2800" dirty="0">
                    <a:latin typeface="Times New Roman" panose="02020603050405020304" pitchFamily="18" charset="0"/>
                    <a:cs typeface="Times New Roman" panose="02020603050405020304" pitchFamily="18" charset="0"/>
                  </a:rPr>
                  <a:t>) .</a:t>
                </a:r>
                <a:br>
                  <a:rPr lang="en-US" sz="2800" dirty="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Given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𝑆</m:t>
                    </m:r>
                  </m:oMath>
                </a14:m>
                <a:r>
                  <a:rPr lang="en-US" sz="2800" dirty="0">
                    <a:latin typeface="Times New Roman" panose="02020603050405020304" pitchFamily="18" charset="0"/>
                    <a:cs typeface="Times New Roman" panose="02020603050405020304" pitchFamily="18" charset="0"/>
                  </a:rPr>
                  <a:t> (or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𝑅</m:t>
                    </m:r>
                  </m:oMath>
                </a14:m>
                <a:r>
                  <a:rPr lang="en-US" sz="2800" dirty="0">
                    <a:latin typeface="Times New Roman" panose="02020603050405020304" pitchFamily="18" charset="0"/>
                    <a:cs typeface="Times New Roman" panose="02020603050405020304" pitchFamily="18" charset="0"/>
                  </a:rPr>
                  <a:t>), we need to ﬁnd estimates </a:t>
                </a:r>
                <a14:m>
                  <m:oMath xmlns:m="http://schemas.openxmlformats.org/officeDocument/2006/math">
                    <m:acc>
                      <m:accPr>
                        <m:chr m:val="̂"/>
                        <m:ctrlPr>
                          <a:rPr lang="el-GR" sz="2800" i="1" smtClean="0">
                            <a:solidFill>
                              <a:prstClr val="black"/>
                            </a:solidFill>
                            <a:latin typeface="Cambria Math" panose="02040503050406030204" pitchFamily="18" charset="0"/>
                            <a:cs typeface="Times New Roman" panose="02020603050405020304" pitchFamily="18" charset="0"/>
                          </a:rPr>
                        </m:ctrlPr>
                      </m:accPr>
                      <m:e>
                        <m:r>
                          <m:rPr>
                            <m:sty m:val="p"/>
                          </m:rPr>
                          <a:rPr lang="el-GR" sz="2800" i="1">
                            <a:solidFill>
                              <a:prstClr val="black"/>
                            </a:solidFill>
                            <a:latin typeface="Cambria Math" panose="02040503050406030204" pitchFamily="18" charset="0"/>
                            <a:cs typeface="Times New Roman" panose="02020603050405020304" pitchFamily="18" charset="0"/>
                          </a:rPr>
                          <m:t>Λ</m:t>
                        </m:r>
                      </m:e>
                    </m:acc>
                    <m:r>
                      <a:rPr lang="el-GR" sz="2800" i="1">
                        <a:solidFill>
                          <a:prstClr val="black"/>
                        </a:solidFill>
                        <a:latin typeface="Cambria Math" panose="02040503050406030204" pitchFamily="18" charset="0"/>
                        <a:cs typeface="Times New Roman" panose="02020603050405020304" pitchFamily="18" charset="0"/>
                      </a:rPr>
                      <m:t> </m:t>
                    </m:r>
                  </m:oMath>
                </a14:m>
                <a:r>
                  <a:rPr lang="en-US" sz="2800" dirty="0" smtClean="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sz="2800" i="1" dirty="0" smtClean="0">
                            <a:latin typeface="Cambria Math" panose="02040503050406030204" pitchFamily="18" charset="0"/>
                            <a:cs typeface="Times New Roman" panose="02020603050405020304" pitchFamily="18" charset="0"/>
                          </a:rPr>
                        </m:ctrlPr>
                      </m:accPr>
                      <m:e>
                        <m:r>
                          <m:rPr>
                            <m:sty m:val="p"/>
                          </m:rPr>
                          <a:rPr lang="en-US" sz="2800" dirty="0">
                            <a:latin typeface="Cambria Math" panose="02040503050406030204" pitchFamily="18" charset="0"/>
                            <a:cs typeface="Times New Roman" panose="02020603050405020304" pitchFamily="18" charset="0"/>
                          </a:rPr>
                          <m:t>Ψ</m:t>
                        </m:r>
                      </m:e>
                    </m:acc>
                  </m:oMath>
                </a14:m>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that satisfy </a:t>
                </a:r>
                <a:r>
                  <a:rPr lang="en-US" sz="2800" dirty="0">
                    <a:solidFill>
                      <a:srgbClr val="C00000"/>
                    </a:solidFill>
                    <a:latin typeface="Times New Roman" panose="02020603050405020304" pitchFamily="18" charset="0"/>
                    <a:cs typeface="Times New Roman" panose="02020603050405020304" pitchFamily="18" charset="0"/>
                  </a:rPr>
                  <a:t>constraint 1 or 2</a:t>
                </a:r>
                <a:r>
                  <a:rPr lang="en-US" sz="2800" dirty="0">
                    <a:latin typeface="Times New Roman" panose="02020603050405020304" pitchFamily="18" charset="0"/>
                    <a:cs typeface="Times New Roman" panose="02020603050405020304" pitchFamily="18" charset="0"/>
                  </a:rPr>
                  <a:t>, so that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𝑆</m:t>
                    </m:r>
                  </m:oMath>
                </a14:m>
                <a:r>
                  <a:rPr lang="en-US" sz="2800" dirty="0">
                    <a:latin typeface="Times New Roman" panose="02020603050405020304" pitchFamily="18" charset="0"/>
                    <a:cs typeface="Times New Roman" panose="02020603050405020304" pitchFamily="18" charset="0"/>
                  </a:rPr>
                  <a:t> (or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𝑅</m:t>
                    </m:r>
                  </m:oMath>
                </a14:m>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l-GR" altLang="en-US" sz="2800" i="1" dirty="0" smtClean="0">
                        <a:solidFill>
                          <a:srgbClr val="0070C0"/>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800" i="1" dirty="0">
                            <a:solidFill>
                              <a:srgbClr val="0070C0"/>
                            </a:solidFill>
                            <a:latin typeface="Cambria Math" panose="02040503050406030204" pitchFamily="18" charset="0"/>
                            <a:cs typeface="Times New Roman" panose="02020603050405020304" pitchFamily="18" charset="0"/>
                          </a:rPr>
                        </m:ctrlPr>
                      </m:sSupPr>
                      <m:e>
                        <m:acc>
                          <m:accPr>
                            <m:chr m:val="̂"/>
                            <m:ctrlPr>
                              <a:rPr lang="en-US" altLang="en-US" sz="2800" i="1" dirty="0" smtClean="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acc>
                          <m:accPr>
                            <m:chr m:val="̂"/>
                            <m:ctrlPr>
                              <a:rPr lang="el-GR" altLang="en-US" sz="2800" i="1" dirty="0" smtClean="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Λ</m:t>
                            </m:r>
                          </m:e>
                        </m:acc>
                      </m:e>
                      <m:sup>
                        <m:r>
                          <a:rPr lang="en-US" altLang="en-US" sz="2800" i="1" dirty="0">
                            <a:solidFill>
                              <a:srgbClr val="0070C0"/>
                            </a:solidFill>
                            <a:latin typeface="Cambria Math" panose="02040503050406030204" pitchFamily="18" charset="0"/>
                            <a:cs typeface="Times New Roman" panose="02020603050405020304" pitchFamily="18" charset="0"/>
                          </a:rPr>
                          <m:t>𝑇</m:t>
                        </m:r>
                      </m:sup>
                    </m:sSup>
                    <m:r>
                      <a:rPr lang="en-US" altLang="en-US" sz="2800" i="1" dirty="0">
                        <a:solidFill>
                          <a:srgbClr val="0070C0"/>
                        </a:solidFill>
                        <a:latin typeface="Cambria Math" panose="02040503050406030204" pitchFamily="18" charset="0"/>
                        <a:cs typeface="Times New Roman" panose="02020603050405020304" pitchFamily="18" charset="0"/>
                      </a:rPr>
                      <m:t>+</m:t>
                    </m:r>
                    <m:acc>
                      <m:accPr>
                        <m:chr m:val="̂"/>
                        <m:ctrlPr>
                          <a:rPr lang="el-GR" altLang="en-US" sz="2800" i="1" dirty="0" smtClean="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endParaRPr lang="en-US" altLang="en-US" sz="2800" dirty="0">
                  <a:solidFill>
                    <a:srgbClr val="0070C0"/>
                  </a:solidFill>
                  <a:latin typeface="Times New Roman" panose="02020603050405020304" pitchFamily="18" charset="0"/>
                  <a:cs typeface="Times New Roman" panose="02020603050405020304" pitchFamily="18" charset="0"/>
                </a:endParaRPr>
              </a:p>
              <a:p>
                <a:pPr lvl="0"/>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number of parameters in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oMath>
                </a14:m>
                <a:r>
                  <a:rPr lang="en-US" sz="2800" dirty="0" smtClean="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l-GR" altLang="en-US" sz="2800" i="1" dirty="0" smtClean="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r>
                      <a:rPr lang="el-GR" altLang="en-US" sz="2800" i="1" dirty="0" smtClean="0">
                        <a:solidFill>
                          <a:srgbClr val="0070C0"/>
                        </a:solidFill>
                        <a:latin typeface="Cambria Math" panose="02040503050406030204" pitchFamily="18" charset="0"/>
                        <a:cs typeface="Times New Roman" panose="02020603050405020304" pitchFamily="18" charset="0"/>
                      </a:rPr>
                      <m:t> </m:t>
                    </m:r>
                  </m:oMath>
                </a14:m>
                <a:r>
                  <a:rPr lang="en-US" sz="2800" dirty="0">
                    <a:latin typeface="Times New Roman" panose="02020603050405020304" pitchFamily="18" charset="0"/>
                    <a:cs typeface="Times New Roman" panose="02020603050405020304" pitchFamily="18" charset="0"/>
                  </a:rPr>
                  <a:t>is smaller than the number of </a:t>
                </a:r>
                <a:r>
                  <a:rPr lang="en-US" sz="2800" dirty="0" smtClean="0">
                    <a:latin typeface="Times New Roman" panose="02020603050405020304" pitchFamily="18" charset="0"/>
                    <a:cs typeface="Times New Roman" panose="02020603050405020304" pitchFamily="18" charset="0"/>
                  </a:rPr>
                  <a:t>parameters in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𝑆</m:t>
                    </m:r>
                  </m:oMath>
                </a14:m>
                <a:r>
                  <a:rPr lang="en-US" sz="2800" dirty="0">
                    <a:latin typeface="Times New Roman" panose="02020603050405020304" pitchFamily="18" charset="0"/>
                    <a:cs typeface="Times New Roman" panose="02020603050405020304" pitchFamily="18" charset="0"/>
                  </a:rPr>
                  <a:t>. Hence, there is no exact solution in general</a:t>
                </a:r>
                <a:r>
                  <a:rPr lang="en-US" sz="2800" dirty="0" smtClean="0">
                    <a:latin typeface="Times New Roman" panose="02020603050405020304" pitchFamily="18" charset="0"/>
                    <a:cs typeface="Times New Roman" panose="02020603050405020304" pitchFamily="18" charset="0"/>
                  </a:rPr>
                  <a:t>.</a:t>
                </a:r>
              </a:p>
              <a:p>
                <a:pPr lvl="0"/>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Two </a:t>
                </a:r>
                <a:r>
                  <a:rPr lang="en-US" sz="2800" dirty="0">
                    <a:latin typeface="Times New Roman" panose="02020603050405020304" pitchFamily="18" charset="0"/>
                    <a:cs typeface="Times New Roman" panose="02020603050405020304" pitchFamily="18" charset="0"/>
                  </a:rPr>
                  <a:t>main methods to estimate </a:t>
                </a:r>
                <a14:m>
                  <m:oMath xmlns:m="http://schemas.openxmlformats.org/officeDocument/2006/math">
                    <m:acc>
                      <m:accPr>
                        <m:chr m:val="̂"/>
                        <m:ctrlPr>
                          <a:rPr lang="en-US"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i="1" dirty="0">
                            <a:solidFill>
                              <a:srgbClr val="0070C0"/>
                            </a:solidFill>
                            <a:latin typeface="Cambria Math" panose="02040503050406030204" pitchFamily="18" charset="0"/>
                            <a:cs typeface="Times New Roman" panose="02020603050405020304" pitchFamily="18" charset="0"/>
                          </a:rPr>
                          <m:t>Λ</m:t>
                        </m:r>
                      </m:e>
                    </m:acc>
                  </m:oMath>
                </a14:m>
                <a:r>
                  <a:rPr lang="en-US" sz="28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l-GR" altLang="en-US" sz="2800" i="1" dirty="0">
                            <a:solidFill>
                              <a:srgbClr val="0070C0"/>
                            </a:solidFill>
                            <a:latin typeface="Cambria Math" panose="02040503050406030204" pitchFamily="18" charset="0"/>
                            <a:cs typeface="Times New Roman" panose="02020603050405020304" pitchFamily="18" charset="0"/>
                          </a:rPr>
                        </m:ctrlPr>
                      </m:accPr>
                      <m:e>
                        <m:r>
                          <m:rPr>
                            <m:sty m:val="p"/>
                          </m:rPr>
                          <a:rPr lang="el-GR" altLang="en-US" sz="2800" dirty="0">
                            <a:solidFill>
                              <a:srgbClr val="0070C0"/>
                            </a:solidFill>
                            <a:latin typeface="Cambria Math" panose="02040503050406030204" pitchFamily="18" charset="0"/>
                            <a:cs typeface="Times New Roman" panose="02020603050405020304" pitchFamily="18" charset="0"/>
                          </a:rPr>
                          <m:t>Ψ</m:t>
                        </m:r>
                      </m:e>
                    </m:acc>
                  </m:oMath>
                </a14:m>
                <a:r>
                  <a:rPr lang="en-US" sz="2800" dirty="0" smtClean="0">
                    <a:latin typeface="Times New Roman" panose="02020603050405020304" pitchFamily="18" charset="0"/>
                    <a:cs typeface="Times New Roman" panose="02020603050405020304" pitchFamily="18" charset="0"/>
                  </a:rPr>
                  <a:t>:</a:t>
                </a:r>
              </a:p>
              <a:p>
                <a:pPr marL="457200" lvl="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t>
                </a:r>
                <a:r>
                  <a:rPr lang="en-US" sz="2800" dirty="0" smtClean="0">
                    <a:latin typeface="Times New Roman" panose="02020603050405020304" pitchFamily="18" charset="0"/>
                    <a:cs typeface="Times New Roman" panose="02020603050405020304" pitchFamily="18" charset="0"/>
                  </a:rPr>
                  <a:t>rincipal </a:t>
                </a:r>
                <a:r>
                  <a:rPr lang="en-US" sz="2800" dirty="0">
                    <a:latin typeface="Times New Roman" panose="02020603050405020304" pitchFamily="18" charset="0"/>
                    <a:cs typeface="Times New Roman" panose="02020603050405020304" pitchFamily="18" charset="0"/>
                  </a:rPr>
                  <a:t>factor </a:t>
                </a:r>
                <a:r>
                  <a:rPr lang="en-US" sz="2800" dirty="0" smtClean="0">
                    <a:latin typeface="Times New Roman" panose="02020603050405020304" pitchFamily="18" charset="0"/>
                    <a:cs typeface="Times New Roman" panose="02020603050405020304" pitchFamily="18" charset="0"/>
                  </a:rPr>
                  <a:t>analysis</a:t>
                </a:r>
              </a:p>
              <a:p>
                <a:pPr marL="457200" lvl="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Maximum </a:t>
                </a:r>
                <a:r>
                  <a:rPr lang="en-US" sz="2800" dirty="0">
                    <a:latin typeface="Times New Roman" panose="02020603050405020304" pitchFamily="18" charset="0"/>
                    <a:cs typeface="Times New Roman" panose="02020603050405020304" pitchFamily="18" charset="0"/>
                  </a:rPr>
                  <a:t>likelihood estimation (</a:t>
                </a:r>
                <a:r>
                  <a:rPr lang="en-US" sz="2800" dirty="0">
                    <a:solidFill>
                      <a:srgbClr val="0070C0"/>
                    </a:solidFill>
                    <a:latin typeface="Times New Roman" panose="02020603050405020304" pitchFamily="18" charset="0"/>
                    <a:cs typeface="Times New Roman" panose="02020603050405020304" pitchFamily="18" charset="0"/>
                  </a:rPr>
                  <a:t>requires normality assumption</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endParaRPr lang="en-US" sz="28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94145" y="0"/>
                <a:ext cx="11991373" cy="5751318"/>
              </a:xfrm>
              <a:prstGeom prst="rect">
                <a:avLst/>
              </a:prstGeom>
              <a:blipFill rotWithShape="0">
                <a:blip r:embed="rId2"/>
                <a:stretch>
                  <a:fillRect l="-1017" t="-1060" r="-661"/>
                </a:stretch>
              </a:blipFill>
            </p:spPr>
            <p:txBody>
              <a:bodyPr/>
              <a:lstStyle/>
              <a:p>
                <a:r>
                  <a:rPr lang="en-US">
                    <a:noFill/>
                  </a:rPr>
                  <a:t> </a:t>
                </a:r>
              </a:p>
            </p:txBody>
          </p:sp>
        </mc:Fallback>
      </mc:AlternateContent>
    </p:spTree>
    <p:extLst>
      <p:ext uri="{BB962C8B-B14F-4D97-AF65-F5344CB8AC3E}">
        <p14:creationId xmlns:p14="http://schemas.microsoft.com/office/powerpoint/2010/main" val="2355690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0"/>
                <a:ext cx="12050486" cy="4293483"/>
              </a:xfrm>
              <a:prstGeom prst="rect">
                <a:avLst/>
              </a:prstGeom>
            </p:spPr>
            <p:txBody>
              <a:bodyPr wrap="square">
                <a:spAutoFit/>
              </a:bodyPr>
              <a:lstStyle/>
              <a:p>
                <a:pPr algn="ct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Maximum Likelihood Factor Analysis</a:t>
                </a:r>
              </a:p>
              <a:p>
                <a:pPr>
                  <a:lnSpc>
                    <a:spcPct val="150000"/>
                  </a:lnSpc>
                </a:pPr>
                <a:r>
                  <a:rPr lang="en-US" sz="2600" dirty="0" smtClean="0">
                    <a:latin typeface="Times New Roman" panose="02020603050405020304" pitchFamily="18" charset="0"/>
                    <a:cs typeface="Times New Roman" panose="02020603050405020304" pitchFamily="18" charset="0"/>
                  </a:rPr>
                  <a:t>• Classical </a:t>
                </a:r>
                <a:r>
                  <a:rPr lang="en-US" sz="2600" dirty="0">
                    <a:latin typeface="Times New Roman" panose="02020603050405020304" pitchFamily="18" charset="0"/>
                    <a:cs typeface="Times New Roman" panose="02020603050405020304" pitchFamily="18" charset="0"/>
                  </a:rPr>
                  <a:t>ML requires an assumption about the form of the distribution of the </a:t>
                </a:r>
                <a:r>
                  <a:rPr lang="en-US" sz="2600" dirty="0" smtClean="0">
                    <a:latin typeface="Times New Roman" panose="02020603050405020304" pitchFamily="18" charset="0"/>
                    <a:cs typeface="Times New Roman" panose="02020603050405020304" pitchFamily="18" charset="0"/>
                  </a:rPr>
                  <a:t>data are </a:t>
                </a:r>
                <a:r>
                  <a:rPr lang="en-US" sz="2600" b="1" dirty="0" smtClean="0">
                    <a:solidFill>
                      <a:srgbClr val="C00000"/>
                    </a:solidFill>
                    <a:latin typeface="Times New Roman" panose="02020603050405020304" pitchFamily="18" charset="0"/>
                    <a:cs typeface="Times New Roman" panose="02020603050405020304" pitchFamily="18" charset="0"/>
                  </a:rPr>
                  <a:t>multivariate normal</a:t>
                </a:r>
                <a:r>
                  <a:rPr lang="en-US" sz="2600" dirty="0" smtClean="0">
                    <a:latin typeface="Times New Roman" panose="02020603050405020304" pitchFamily="18" charset="0"/>
                    <a:cs typeface="Times New Roman" panose="02020603050405020304" pitchFamily="18" charset="0"/>
                  </a:rPr>
                  <a:t>. It </a:t>
                </a:r>
                <a:r>
                  <a:rPr lang="en-US" sz="2600" dirty="0">
                    <a:latin typeface="Times New Roman" panose="02020603050405020304" pitchFamily="18" charset="0"/>
                    <a:cs typeface="Times New Roman" panose="02020603050405020304" pitchFamily="18" charset="0"/>
                  </a:rPr>
                  <a:t>can motivate a </a:t>
                </a:r>
                <a:r>
                  <a:rPr lang="en-US" sz="2600" dirty="0" smtClean="0">
                    <a:latin typeface="Times New Roman" panose="02020603050405020304" pitchFamily="18" charset="0"/>
                    <a:cs typeface="Times New Roman" panose="02020603050405020304" pitchFamily="18" charset="0"/>
                  </a:rPr>
                  <a:t>ML estimation </a:t>
                </a:r>
                <a:r>
                  <a:rPr lang="en-US" sz="2600" dirty="0">
                    <a:latin typeface="Times New Roman" panose="02020603050405020304" pitchFamily="18" charset="0"/>
                    <a:cs typeface="Times New Roman" panose="02020603050405020304" pitchFamily="18" charset="0"/>
                  </a:rPr>
                  <a:t>of </a:t>
                </a:r>
                <a14:m>
                  <m:oMath xmlns:m="http://schemas.openxmlformats.org/officeDocument/2006/math">
                    <m:r>
                      <a:rPr lang="en-US" sz="2600" b="1" i="1" dirty="0" smtClean="0">
                        <a:solidFill>
                          <a:srgbClr val="C00000"/>
                        </a:solidFill>
                        <a:latin typeface="Cambria Math" panose="02040503050406030204" pitchFamily="18" charset="0"/>
                        <a:cs typeface="Times New Roman" panose="02020603050405020304" pitchFamily="18" charset="0"/>
                      </a:rPr>
                      <m:t>𝒌</m:t>
                    </m:r>
                  </m:oMath>
                </a14:m>
                <a:r>
                  <a:rPr lang="en-US" sz="2600" dirty="0" smtClean="0">
                    <a:latin typeface="Times New Roman" panose="02020603050405020304" pitchFamily="18" charset="0"/>
                    <a:cs typeface="Times New Roman" panose="02020603050405020304" pitchFamily="18" charset="0"/>
                  </a:rPr>
                  <a:t>-factor </a:t>
                </a:r>
                <a:r>
                  <a:rPr lang="en-US" sz="2600" dirty="0">
                    <a:latin typeface="Times New Roman" panose="02020603050405020304" pitchFamily="18" charset="0"/>
                    <a:cs typeface="Times New Roman" panose="02020603050405020304" pitchFamily="18" charset="0"/>
                  </a:rPr>
                  <a:t>model.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dirty="0">
                    <a:latin typeface="Times New Roman" panose="02020603050405020304" pitchFamily="18" charset="0"/>
                    <a:cs typeface="Times New Roman" panose="02020603050405020304" pitchFamily="18" charset="0"/>
                  </a:rPr>
                  <a:t>observed sample covariance matrix is </a:t>
                </a:r>
                <a14:m>
                  <m:oMath xmlns:m="http://schemas.openxmlformats.org/officeDocument/2006/math">
                    <m:r>
                      <a:rPr lang="en-US" sz="2600" b="1" i="1" dirty="0" smtClean="0">
                        <a:solidFill>
                          <a:srgbClr val="0070C0"/>
                        </a:solidFill>
                        <a:latin typeface="Cambria Math" panose="02040503050406030204" pitchFamily="18" charset="0"/>
                        <a:cs typeface="Times New Roman" panose="02020603050405020304" pitchFamily="18" charset="0"/>
                      </a:rPr>
                      <m:t>𝑺</m:t>
                    </m:r>
                  </m:oMath>
                </a14:m>
                <a:r>
                  <a:rPr lang="en-US" sz="2600" dirty="0">
                    <a:latin typeface="Times New Roman" panose="02020603050405020304" pitchFamily="18" charset="0"/>
                    <a:cs typeface="Times New Roman" panose="02020603050405020304" pitchFamily="18" charset="0"/>
                  </a:rPr>
                  <a:t> and, under the factor analysis model</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600" i="0" dirty="0" smtClean="0">
                        <a:solidFill>
                          <a:srgbClr val="0070C0"/>
                        </a:solidFill>
                        <a:latin typeface="Cambria Math" panose="02040503050406030204" pitchFamily="18" charset="0"/>
                        <a:cs typeface="Times New Roman" panose="02020603050405020304" pitchFamily="18" charset="0"/>
                      </a:rPr>
                      <m:t>Σ</m:t>
                    </m:r>
                    <m:r>
                      <a:rPr lang="en-US" sz="2600" i="1" dirty="0">
                        <a:solidFill>
                          <a:srgbClr val="0070C0"/>
                        </a:solidFill>
                        <a:latin typeface="Cambria Math" panose="02040503050406030204" pitchFamily="18" charset="0"/>
                        <a:cs typeface="Times New Roman" panose="02020603050405020304" pitchFamily="18" charset="0"/>
                      </a:rPr>
                      <m:t> = </m:t>
                    </m:r>
                    <m:r>
                      <m:rPr>
                        <m:sty m:val="p"/>
                      </m:rPr>
                      <a:rPr lang="en-US" sz="2600" i="0" dirty="0" smtClean="0">
                        <a:solidFill>
                          <a:srgbClr val="0070C0"/>
                        </a:solidFill>
                        <a:latin typeface="Cambria Math" panose="02040503050406030204" pitchFamily="18" charset="0"/>
                        <a:cs typeface="Times New Roman" panose="02020603050405020304" pitchFamily="18" charset="0"/>
                      </a:rPr>
                      <m:t>Λ</m:t>
                    </m:r>
                    <m:sSup>
                      <m:sSupPr>
                        <m:ctrlPr>
                          <a:rPr lang="en-US" sz="2600" i="1" dirty="0" smtClean="0">
                            <a:solidFill>
                              <a:srgbClr val="0070C0"/>
                            </a:solidFill>
                            <a:latin typeface="Cambria Math" panose="02040503050406030204" pitchFamily="18" charset="0"/>
                            <a:cs typeface="Times New Roman" panose="02020603050405020304" pitchFamily="18" charset="0"/>
                          </a:rPr>
                        </m:ctrlPr>
                      </m:sSupPr>
                      <m:e>
                        <m:r>
                          <m:rPr>
                            <m:sty m:val="p"/>
                          </m:rPr>
                          <a:rPr lang="en-US" sz="2600" i="0" dirty="0" smtClean="0">
                            <a:solidFill>
                              <a:srgbClr val="0070C0"/>
                            </a:solidFill>
                            <a:latin typeface="Cambria Math" panose="02040503050406030204" pitchFamily="18" charset="0"/>
                            <a:cs typeface="Times New Roman" panose="02020603050405020304" pitchFamily="18" charset="0"/>
                          </a:rPr>
                          <m:t>Λ</m:t>
                        </m:r>
                      </m:e>
                      <m:sup>
                        <m:r>
                          <a:rPr lang="en-US" sz="2600" i="1" dirty="0" smtClean="0">
                            <a:solidFill>
                              <a:srgbClr val="0070C0"/>
                            </a:solidFill>
                            <a:latin typeface="Cambria Math" panose="02040503050406030204" pitchFamily="18" charset="0"/>
                            <a:cs typeface="Times New Roman" panose="02020603050405020304" pitchFamily="18" charset="0"/>
                          </a:rPr>
                          <m:t>𝑇</m:t>
                        </m:r>
                      </m:sup>
                    </m:sSup>
                    <m:r>
                      <a:rPr lang="en-US" sz="2600" i="1" dirty="0" smtClean="0">
                        <a:solidFill>
                          <a:srgbClr val="0070C0"/>
                        </a:solidFill>
                        <a:latin typeface="Cambria Math" panose="02040503050406030204" pitchFamily="18" charset="0"/>
                        <a:cs typeface="Times New Roman" panose="02020603050405020304" pitchFamily="18" charset="0"/>
                      </a:rPr>
                      <m:t> </m:t>
                    </m:r>
                    <m:r>
                      <a:rPr lang="en-US" sz="2600" i="1" dirty="0">
                        <a:solidFill>
                          <a:srgbClr val="0070C0"/>
                        </a:solidFill>
                        <a:latin typeface="Cambria Math" panose="02040503050406030204" pitchFamily="18" charset="0"/>
                        <a:cs typeface="Times New Roman" panose="02020603050405020304" pitchFamily="18" charset="0"/>
                      </a:rPr>
                      <m:t>+ </m:t>
                    </m:r>
                    <m:r>
                      <m:rPr>
                        <m:sty m:val="p"/>
                      </m:rPr>
                      <a:rPr lang="en-US" sz="2600" i="0" dirty="0">
                        <a:solidFill>
                          <a:srgbClr val="0070C0"/>
                        </a:solidFill>
                        <a:latin typeface="Cambria Math" panose="02040503050406030204" pitchFamily="18" charset="0"/>
                        <a:cs typeface="Times New Roman" panose="02020603050405020304" pitchFamily="18" charset="0"/>
                      </a:rPr>
                      <m:t>Ψ</m:t>
                    </m:r>
                  </m:oMath>
                </a14:m>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The </a:t>
                </a:r>
                <a:r>
                  <a:rPr lang="en-US" sz="2600" dirty="0">
                    <a:latin typeface="Times New Roman" panose="02020603050405020304" pitchFamily="18" charset="0"/>
                    <a:cs typeface="Times New Roman" panose="02020603050405020304" pitchFamily="18" charset="0"/>
                  </a:rPr>
                  <a:t>goodness-of-fit of the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-factor model can be judged by a “distance” measure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𝐹</m:t>
                    </m:r>
                  </m:oMath>
                </a14:m>
                <a:r>
                  <a:rPr lang="en-US" sz="2600" dirty="0">
                    <a:latin typeface="Times New Roman" panose="02020603050405020304" pitchFamily="18" charset="0"/>
                    <a:cs typeface="Times New Roman" panose="02020603050405020304" pitchFamily="18" charset="0"/>
                  </a:rPr>
                  <a:t> between the </a:t>
                </a:r>
                <a:r>
                  <a:rPr lang="en-US" sz="2600" dirty="0">
                    <a:solidFill>
                      <a:srgbClr val="0070C0"/>
                    </a:solidFill>
                    <a:latin typeface="Times New Roman" panose="02020603050405020304" pitchFamily="18" charset="0"/>
                    <a:cs typeface="Times New Roman" panose="02020603050405020304" pitchFamily="18" charset="0"/>
                  </a:rPr>
                  <a:t>sample covariance matrix </a:t>
                </a:r>
                <a:r>
                  <a:rPr lang="en-US" sz="2600" dirty="0">
                    <a:latin typeface="Times New Roman" panose="02020603050405020304" pitchFamily="18" charset="0"/>
                    <a:cs typeface="Times New Roman" panose="02020603050405020304" pitchFamily="18" charset="0"/>
                  </a:rPr>
                  <a:t>and the </a:t>
                </a:r>
                <a:r>
                  <a:rPr lang="en-US" sz="2600" dirty="0">
                    <a:solidFill>
                      <a:srgbClr val="0070C0"/>
                    </a:solidFill>
                    <a:latin typeface="Times New Roman" panose="02020603050405020304" pitchFamily="18" charset="0"/>
                    <a:cs typeface="Times New Roman" panose="02020603050405020304" pitchFamily="18" charset="0"/>
                  </a:rPr>
                  <a:t>predicted covariance matrix </a:t>
                </a:r>
                <a:r>
                  <a:rPr lang="en-US" sz="2600" dirty="0">
                    <a:latin typeface="Times New Roman" panose="02020603050405020304" pitchFamily="18" charset="0"/>
                    <a:cs typeface="Times New Roman" panose="02020603050405020304" pitchFamily="18" charset="0"/>
                  </a:rPr>
                  <a:t>under the model.</a:t>
                </a:r>
              </a:p>
            </p:txBody>
          </p:sp>
        </mc:Choice>
        <mc:Fallback xmlns="">
          <p:sp>
            <p:nvSpPr>
              <p:cNvPr id="4" name="Rectangle 3"/>
              <p:cNvSpPr>
                <a:spLocks noRot="1" noChangeAspect="1" noMove="1" noResize="1" noEditPoints="1" noAdjustHandles="1" noChangeArrowheads="1" noChangeShapeType="1" noTextEdit="1"/>
              </p:cNvSpPr>
              <p:nvPr/>
            </p:nvSpPr>
            <p:spPr>
              <a:xfrm>
                <a:off x="0" y="0"/>
                <a:ext cx="12050486" cy="4293483"/>
              </a:xfrm>
              <a:prstGeom prst="rect">
                <a:avLst/>
              </a:prstGeom>
              <a:blipFill rotWithShape="0">
                <a:blip r:embed="rId2"/>
                <a:stretch>
                  <a:fillRect l="-910" r="-1467" b="-994"/>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949288" y="4180589"/>
            <a:ext cx="9896475" cy="2381250"/>
          </a:xfrm>
          <a:prstGeom prst="rect">
            <a:avLst/>
          </a:prstGeom>
        </p:spPr>
      </p:pic>
    </p:spTree>
    <p:extLst>
      <p:ext uri="{BB962C8B-B14F-4D97-AF65-F5344CB8AC3E}">
        <p14:creationId xmlns:p14="http://schemas.microsoft.com/office/powerpoint/2010/main" val="550031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37680" y="0"/>
                <a:ext cx="11791950" cy="6341288"/>
              </a:xfrm>
              <a:prstGeom prst="rect">
                <a:avLst/>
              </a:prstGeom>
            </p:spPr>
            <p:txBody>
              <a:bodyPr wrap="square">
                <a:spAutoFit/>
              </a:bodyPr>
              <a:lstStyle/>
              <a:p>
                <a:pPr algn="ctr">
                  <a:lnSpc>
                    <a:spcPct val="150000"/>
                  </a:lnSpc>
                </a:pPr>
                <a:r>
                  <a:rPr lang="en-US" sz="2600" dirty="0" smtClean="0">
                    <a:latin typeface="Times New Roman" panose="02020603050405020304" pitchFamily="18" charset="0"/>
                    <a:cs typeface="Times New Roman" panose="02020603050405020304" pitchFamily="18" charset="0"/>
                  </a:rPr>
                  <a:t>Maximum Likelihood Estimation</a:t>
                </a:r>
              </a:p>
              <a:p>
                <a:pPr>
                  <a:lnSpc>
                    <a:spcPct val="150000"/>
                  </a:lnSpc>
                </a:pPr>
                <a:r>
                  <a:rPr lang="en-US" sz="2600" dirty="0" smtClean="0">
                    <a:latin typeface="Times New Roman" panose="02020603050405020304" pitchFamily="18" charset="0"/>
                    <a:cs typeface="Times New Roman" panose="02020603050405020304" pitchFamily="18" charset="0"/>
                  </a:rPr>
                  <a:t>• Assume that</a:t>
                </a:r>
                <a14:m>
                  <m:oMath xmlns:m="http://schemas.openxmlformats.org/officeDocument/2006/math">
                    <m:r>
                      <a:rPr lang="en-US" sz="2600" b="0" i="0" smtClean="0">
                        <a:latin typeface="Cambria Math" panose="02040503050406030204" pitchFamily="18" charset="0"/>
                        <a:cs typeface="Times New Roman" panose="02020603050405020304" pitchFamily="18" charset="0"/>
                      </a:rPr>
                      <m:t> </m:t>
                    </m:r>
                    <m:r>
                      <a:rPr lang="en-US" sz="2600" b="0" i="1" smtClean="0">
                        <a:latin typeface="Cambria Math" panose="02040503050406030204" pitchFamily="18" charset="0"/>
                        <a:cs typeface="Times New Roman" panose="02020603050405020304" pitchFamily="18" charset="0"/>
                      </a:rPr>
                      <m:t>𝑋</m:t>
                    </m:r>
                  </m:oMath>
                </a14:m>
                <a:r>
                  <a:rPr lang="en-US" sz="2600" dirty="0" smtClean="0">
                    <a:latin typeface="Times New Roman" panose="02020603050405020304" pitchFamily="18" charset="0"/>
                    <a:cs typeface="Times New Roman" panose="02020603050405020304" pitchFamily="18" charset="0"/>
                  </a:rPr>
                  <a:t> has a multivariate normal distribution</a:t>
                </a:r>
              </a:p>
              <a:p>
                <a:pPr>
                  <a:lnSpc>
                    <a:spcPct val="150000"/>
                  </a:lnSpc>
                </a:pPr>
                <a:r>
                  <a:rPr lang="en-US" sz="2600" dirty="0" smtClean="0">
                    <a:latin typeface="Times New Roman" panose="02020603050405020304" pitchFamily="18" charset="0"/>
                    <a:cs typeface="Times New Roman" panose="02020603050405020304" pitchFamily="18" charset="0"/>
                  </a:rPr>
                  <a:t>• Then </a:t>
                </a:r>
                <a:r>
                  <a:rPr lang="en-US" sz="2600" dirty="0" smtClean="0">
                    <a:solidFill>
                      <a:srgbClr val="0070C0"/>
                    </a:solidFill>
                    <a:latin typeface="Times New Roman" panose="02020603050405020304" pitchFamily="18" charset="0"/>
                    <a:cs typeface="Times New Roman" panose="02020603050405020304" pitchFamily="18" charset="0"/>
                  </a:rPr>
                  <a:t>log likelihood function</a:t>
                </a:r>
              </a:p>
              <a:p>
                <a:pP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600" dirty="0" smtClean="0">
                        <a:latin typeface="Cambria Math" panose="02040503050406030204" pitchFamily="18" charset="0"/>
                        <a:cs typeface="Times New Roman" panose="02020603050405020304" pitchFamily="18" charset="0"/>
                      </a:rPr>
                      <m:t>l</m:t>
                    </m:r>
                    <m:d>
                      <m:dPr>
                        <m:ctrlPr>
                          <a:rPr lang="en-US" sz="2600" b="0" i="1" dirty="0" smtClean="0">
                            <a:latin typeface="Cambria Math" panose="02040503050406030204" pitchFamily="18" charset="0"/>
                            <a:cs typeface="Times New Roman" panose="02020603050405020304" pitchFamily="18" charset="0"/>
                          </a:rPr>
                        </m:ctrlPr>
                      </m:dPr>
                      <m:e>
                        <m:r>
                          <m:rPr>
                            <m:sty m:val="p"/>
                          </m:rPr>
                          <a:rPr lang="el-GR" sz="2600" b="0" i="1" dirty="0" smtClean="0">
                            <a:latin typeface="Cambria Math" panose="02040503050406030204" pitchFamily="18" charset="0"/>
                            <a:cs typeface="Times New Roman" panose="02020603050405020304" pitchFamily="18" charset="0"/>
                          </a:rPr>
                          <m:t>Σ</m:t>
                        </m:r>
                      </m:e>
                    </m:d>
                    <m:r>
                      <a:rPr lang="en-US" sz="2600" b="0" i="1" dirty="0" smtClean="0">
                        <a:latin typeface="Cambria Math" panose="02040503050406030204" pitchFamily="18" charset="0"/>
                        <a:cs typeface="Times New Roman" panose="02020603050405020304" pitchFamily="18" charset="0"/>
                      </a:rPr>
                      <m:t>=</m:t>
                    </m:r>
                    <m:r>
                      <a:rPr lang="en-US" sz="2600" b="0" i="0" dirty="0" smtClean="0">
                        <a:latin typeface="Cambria Math" panose="02040503050406030204" pitchFamily="18" charset="0"/>
                        <a:cs typeface="Times New Roman" panose="02020603050405020304" pitchFamily="18" charset="0"/>
                      </a:rPr>
                      <m:t>−</m:t>
                    </m:r>
                    <m:f>
                      <m:fPr>
                        <m:ctrlPr>
                          <a:rPr lang="en-US" sz="2600" b="0" i="1" dirty="0" smtClean="0">
                            <a:latin typeface="Cambria Math" panose="02040503050406030204" pitchFamily="18" charset="0"/>
                            <a:cs typeface="Times New Roman" panose="02020603050405020304" pitchFamily="18" charset="0"/>
                          </a:rPr>
                        </m:ctrlPr>
                      </m:fPr>
                      <m:num>
                        <m:r>
                          <a:rPr lang="en-US" sz="2600" b="0" i="0" dirty="0" smtClean="0">
                            <a:latin typeface="Cambria Math" panose="02040503050406030204" pitchFamily="18" charset="0"/>
                            <a:cs typeface="Times New Roman" panose="02020603050405020304" pitchFamily="18" charset="0"/>
                          </a:rPr>
                          <m:t>1</m:t>
                        </m:r>
                      </m:num>
                      <m:den>
                        <m:r>
                          <a:rPr lang="en-US" sz="2600" b="0" i="0" dirty="0" smtClean="0">
                            <a:latin typeface="Cambria Math" panose="02040503050406030204" pitchFamily="18" charset="0"/>
                            <a:cs typeface="Times New Roman" panose="02020603050405020304" pitchFamily="18" charset="0"/>
                          </a:rPr>
                          <m:t>2</m:t>
                        </m:r>
                      </m:den>
                    </m:f>
                    <m:r>
                      <m:rPr>
                        <m:sty m:val="p"/>
                      </m:rPr>
                      <a:rPr lang="en-US" sz="2600" b="0" i="0" dirty="0" smtClean="0">
                        <a:latin typeface="Cambria Math" panose="02040503050406030204" pitchFamily="18" charset="0"/>
                        <a:cs typeface="Times New Roman" panose="02020603050405020304" pitchFamily="18" charset="0"/>
                      </a:rPr>
                      <m:t>log</m:t>
                    </m:r>
                    <m:d>
                      <m:dPr>
                        <m:begChr m:val="|"/>
                        <m:endChr m:val="|"/>
                        <m:ctrlPr>
                          <a:rPr lang="en-US" sz="2600" b="0" i="1" dirty="0" smtClean="0">
                            <a:latin typeface="Cambria Math" panose="02040503050406030204" pitchFamily="18" charset="0"/>
                            <a:cs typeface="Times New Roman" panose="02020603050405020304" pitchFamily="18" charset="0"/>
                          </a:rPr>
                        </m:ctrlPr>
                      </m:dPr>
                      <m:e>
                        <m:r>
                          <a:rPr lang="en-US" sz="2600" b="0" i="0" dirty="0" smtClean="0">
                            <a:latin typeface="Cambria Math" panose="02040503050406030204" pitchFamily="18" charset="0"/>
                            <a:cs typeface="Times New Roman" panose="02020603050405020304" pitchFamily="18" charset="0"/>
                          </a:rPr>
                          <m:t>2</m:t>
                        </m:r>
                        <m:r>
                          <a:rPr lang="el-GR" sz="2600" b="0" i="1" dirty="0" smtClean="0">
                            <a:latin typeface="Cambria Math" panose="02040503050406030204" pitchFamily="18" charset="0"/>
                            <a:cs typeface="Times New Roman" panose="02020603050405020304" pitchFamily="18" charset="0"/>
                          </a:rPr>
                          <m:t>𝜋</m:t>
                        </m:r>
                        <m:d>
                          <m:dPr>
                            <m:ctrlPr>
                              <a:rPr lang="en-US" sz="2600" b="0" i="1" dirty="0" smtClean="0">
                                <a:latin typeface="Cambria Math" panose="02040503050406030204" pitchFamily="18" charset="0"/>
                                <a:cs typeface="Times New Roman" panose="02020603050405020304" pitchFamily="18" charset="0"/>
                              </a:rPr>
                            </m:ctrlPr>
                          </m:dPr>
                          <m:e>
                            <m:r>
                              <m:rPr>
                                <m:sty m:val="p"/>
                              </m:rPr>
                              <a:rPr lang="en-US" sz="2600" dirty="0">
                                <a:latin typeface="Cambria Math" panose="02040503050406030204" pitchFamily="18" charset="0"/>
                                <a:cs typeface="Times New Roman" panose="02020603050405020304" pitchFamily="18" charset="0"/>
                              </a:rPr>
                              <m:t>Λ</m:t>
                            </m:r>
                            <m:sSup>
                              <m:sSupPr>
                                <m:ctrlPr>
                                  <a:rPr lang="en-US" sz="2600" i="1" dirty="0">
                                    <a:latin typeface="Cambria Math" panose="02040503050406030204" pitchFamily="18" charset="0"/>
                                    <a:cs typeface="Times New Roman" panose="02020603050405020304" pitchFamily="18" charset="0"/>
                                  </a:rPr>
                                </m:ctrlPr>
                              </m:sSupPr>
                              <m:e>
                                <m:r>
                                  <m:rPr>
                                    <m:sty m:val="p"/>
                                  </m:rPr>
                                  <a:rPr lang="en-US" sz="2600" dirty="0">
                                    <a:latin typeface="Cambria Math" panose="02040503050406030204" pitchFamily="18" charset="0"/>
                                    <a:cs typeface="Times New Roman" panose="02020603050405020304" pitchFamily="18" charset="0"/>
                                  </a:rPr>
                                  <m:t>Λ</m:t>
                                </m:r>
                              </m:e>
                              <m:sup>
                                <m:r>
                                  <a:rPr lang="en-US" sz="2600" i="1" dirty="0">
                                    <a:latin typeface="Cambria Math" panose="02040503050406030204" pitchFamily="18" charset="0"/>
                                    <a:cs typeface="Times New Roman" panose="02020603050405020304" pitchFamily="18" charset="0"/>
                                  </a:rPr>
                                  <m:t>𝑇</m:t>
                                </m:r>
                              </m:sup>
                            </m:sSup>
                            <m:r>
                              <m:rPr>
                                <m:nor/>
                              </m:rPr>
                              <a:rPr lang="en-US" sz="2600" dirty="0">
                                <a:latin typeface="Times New Roman" panose="02020603050405020304" pitchFamily="18" charset="0"/>
                                <a:cs typeface="Times New Roman" panose="02020603050405020304" pitchFamily="18" charset="0"/>
                              </a:rPr>
                              <m:t>+ </m:t>
                            </m:r>
                            <m:r>
                              <m:rPr>
                                <m:nor/>
                              </m:rPr>
                              <a:rPr lang="en-US" sz="2600" dirty="0">
                                <a:latin typeface="Times New Roman" panose="02020603050405020304" pitchFamily="18" charset="0"/>
                                <a:cs typeface="Times New Roman" panose="02020603050405020304" pitchFamily="18" charset="0"/>
                              </a:rPr>
                              <m:t>Ψ</m:t>
                            </m:r>
                          </m:e>
                        </m:d>
                      </m:e>
                    </m:d>
                    <m:r>
                      <a:rPr lang="en-US" sz="2600" b="0" i="1" dirty="0" smtClean="0">
                        <a:latin typeface="Cambria Math" panose="02040503050406030204" pitchFamily="18" charset="0"/>
                        <a:cs typeface="Times New Roman" panose="02020603050405020304" pitchFamily="18" charset="0"/>
                      </a:rPr>
                      <m:t>−</m:t>
                    </m:r>
                    <m:f>
                      <m:fPr>
                        <m:ctrlPr>
                          <a:rPr lang="en-US" sz="2600" b="0" i="1" dirty="0" smtClean="0">
                            <a:latin typeface="Cambria Math" panose="02040503050406030204" pitchFamily="18" charset="0"/>
                            <a:cs typeface="Times New Roman" panose="02020603050405020304" pitchFamily="18" charset="0"/>
                          </a:rPr>
                        </m:ctrlPr>
                      </m:fPr>
                      <m:num>
                        <m:r>
                          <a:rPr lang="en-US" sz="2600" b="0" i="1" dirty="0" smtClean="0">
                            <a:latin typeface="Cambria Math" panose="02040503050406030204" pitchFamily="18" charset="0"/>
                            <a:cs typeface="Times New Roman" panose="02020603050405020304" pitchFamily="18" charset="0"/>
                          </a:rPr>
                          <m:t>1</m:t>
                        </m:r>
                      </m:num>
                      <m:den>
                        <m:r>
                          <a:rPr lang="en-US" sz="2600" b="0" i="1" dirty="0" smtClean="0">
                            <a:latin typeface="Cambria Math" panose="02040503050406030204" pitchFamily="18" charset="0"/>
                            <a:cs typeface="Times New Roman" panose="02020603050405020304" pitchFamily="18" charset="0"/>
                          </a:rPr>
                          <m:t>2</m:t>
                        </m:r>
                      </m:den>
                    </m:f>
                    <m:r>
                      <a:rPr lang="en-US" sz="2600" b="0" i="1" dirty="0" smtClean="0">
                        <a:latin typeface="Cambria Math" panose="02040503050406030204" pitchFamily="18" charset="0"/>
                        <a:cs typeface="Times New Roman" panose="02020603050405020304" pitchFamily="18" charset="0"/>
                      </a:rPr>
                      <m:t>𝑛</m:t>
                    </m:r>
                    <m:r>
                      <a:rPr lang="en-US" sz="2600" b="0" i="1" dirty="0" smtClean="0">
                        <a:latin typeface="Cambria Math" panose="02040503050406030204" pitchFamily="18" charset="0"/>
                        <a:cs typeface="Times New Roman" panose="02020603050405020304" pitchFamily="18" charset="0"/>
                      </a:rPr>
                      <m:t> </m:t>
                    </m:r>
                    <m:r>
                      <m:rPr>
                        <m:sty m:val="p"/>
                      </m:rPr>
                      <a:rPr lang="en-US" sz="2600" b="0" i="0" dirty="0" smtClean="0">
                        <a:latin typeface="Cambria Math" panose="02040503050406030204" pitchFamily="18" charset="0"/>
                        <a:cs typeface="Times New Roman" panose="02020603050405020304" pitchFamily="18" charset="0"/>
                      </a:rPr>
                      <m:t>trace</m:t>
                    </m:r>
                    <m:r>
                      <a:rPr lang="en-US" sz="2600" b="0" i="1" dirty="0" smtClean="0">
                        <a:latin typeface="Cambria Math" panose="02040503050406030204" pitchFamily="18" charset="0"/>
                        <a:cs typeface="Times New Roman" panose="02020603050405020304" pitchFamily="18" charset="0"/>
                      </a:rPr>
                      <m:t>(</m:t>
                    </m:r>
                    <m:sSup>
                      <m:sSupPr>
                        <m:ctrlPr>
                          <a:rPr lang="en-US" sz="2600" b="0" i="1" dirty="0" smtClean="0">
                            <a:latin typeface="Cambria Math" panose="02040503050406030204" pitchFamily="18" charset="0"/>
                            <a:cs typeface="Times New Roman" panose="02020603050405020304" pitchFamily="18" charset="0"/>
                          </a:rPr>
                        </m:ctrlPr>
                      </m:sSupPr>
                      <m:e>
                        <m:d>
                          <m:dPr>
                            <m:ctrlPr>
                              <a:rPr lang="en-US" sz="2600" i="1" dirty="0">
                                <a:latin typeface="Cambria Math" panose="02040503050406030204" pitchFamily="18" charset="0"/>
                                <a:cs typeface="Times New Roman" panose="02020603050405020304" pitchFamily="18" charset="0"/>
                              </a:rPr>
                            </m:ctrlPr>
                          </m:dPr>
                          <m:e>
                            <m:r>
                              <m:rPr>
                                <m:sty m:val="p"/>
                              </m:rPr>
                              <a:rPr lang="en-US" sz="2600" dirty="0">
                                <a:latin typeface="Cambria Math" panose="02040503050406030204" pitchFamily="18" charset="0"/>
                                <a:cs typeface="Times New Roman" panose="02020603050405020304" pitchFamily="18" charset="0"/>
                              </a:rPr>
                              <m:t>Λ</m:t>
                            </m:r>
                            <m:sSup>
                              <m:sSupPr>
                                <m:ctrlPr>
                                  <a:rPr lang="en-US" sz="2600" i="1" dirty="0">
                                    <a:latin typeface="Cambria Math" panose="02040503050406030204" pitchFamily="18" charset="0"/>
                                    <a:cs typeface="Times New Roman" panose="02020603050405020304" pitchFamily="18" charset="0"/>
                                  </a:rPr>
                                </m:ctrlPr>
                              </m:sSupPr>
                              <m:e>
                                <m:r>
                                  <m:rPr>
                                    <m:sty m:val="p"/>
                                  </m:rPr>
                                  <a:rPr lang="en-US" sz="2600" dirty="0">
                                    <a:latin typeface="Cambria Math" panose="02040503050406030204" pitchFamily="18" charset="0"/>
                                    <a:cs typeface="Times New Roman" panose="02020603050405020304" pitchFamily="18" charset="0"/>
                                  </a:rPr>
                                  <m:t>Λ</m:t>
                                </m:r>
                              </m:e>
                              <m:sup>
                                <m:r>
                                  <a:rPr lang="en-US" sz="2600" i="1" dirty="0">
                                    <a:latin typeface="Cambria Math" panose="02040503050406030204" pitchFamily="18" charset="0"/>
                                    <a:cs typeface="Times New Roman" panose="02020603050405020304" pitchFamily="18" charset="0"/>
                                  </a:rPr>
                                  <m:t>𝑇</m:t>
                                </m:r>
                              </m:sup>
                            </m:sSup>
                            <m:r>
                              <m:rPr>
                                <m:nor/>
                              </m:rPr>
                              <a:rPr lang="en-US" sz="2600" dirty="0">
                                <a:latin typeface="Times New Roman" panose="02020603050405020304" pitchFamily="18" charset="0"/>
                                <a:cs typeface="Times New Roman" panose="02020603050405020304" pitchFamily="18" charset="0"/>
                              </a:rPr>
                              <m:t>+ </m:t>
                            </m:r>
                            <m:r>
                              <m:rPr>
                                <m:nor/>
                              </m:rPr>
                              <a:rPr lang="en-US" sz="2600" dirty="0">
                                <a:latin typeface="Times New Roman" panose="02020603050405020304" pitchFamily="18" charset="0"/>
                                <a:cs typeface="Times New Roman" panose="02020603050405020304" pitchFamily="18" charset="0"/>
                              </a:rPr>
                              <m:t>Ψ</m:t>
                            </m:r>
                          </m:e>
                        </m:d>
                      </m:e>
                      <m:sup>
                        <m:r>
                          <a:rPr lang="en-US" sz="2600" b="0" i="1" dirty="0" smtClean="0">
                            <a:latin typeface="Cambria Math" panose="02040503050406030204" pitchFamily="18" charset="0"/>
                            <a:cs typeface="Times New Roman" panose="02020603050405020304" pitchFamily="18" charset="0"/>
                          </a:rPr>
                          <m:t>−1</m:t>
                        </m:r>
                      </m:sup>
                    </m:sSup>
                    <m:r>
                      <a:rPr lang="en-US" sz="2600" b="0" i="1" dirty="0" smtClean="0">
                        <a:latin typeface="Cambria Math" panose="02040503050406030204" pitchFamily="18" charset="0"/>
                        <a:cs typeface="Times New Roman" panose="02020603050405020304" pitchFamily="18" charset="0"/>
                      </a:rPr>
                      <m:t>𝑆</m:t>
                    </m:r>
                    <m:r>
                      <a:rPr lang="en-US" sz="2600" b="0" i="1" dirty="0" smtClean="0">
                        <a:latin typeface="Cambria Math" panose="02040503050406030204" pitchFamily="18" charset="0"/>
                        <a:cs typeface="Times New Roman" panose="02020603050405020304" pitchFamily="18" charset="0"/>
                      </a:rPr>
                      <m:t>)</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Regard </a:t>
                </a:r>
                <a14:m>
                  <m:oMath xmlns:m="http://schemas.openxmlformats.org/officeDocument/2006/math">
                    <m:r>
                      <m:rPr>
                        <m:sty m:val="p"/>
                      </m:rPr>
                      <a:rPr lang="el-GR" sz="2600" i="1" dirty="0">
                        <a:latin typeface="Cambria Math" panose="02040503050406030204" pitchFamily="18" charset="0"/>
                        <a:cs typeface="Times New Roman" panose="02020603050405020304" pitchFamily="18" charset="0"/>
                      </a:rPr>
                      <m:t>Σ</m:t>
                    </m:r>
                  </m:oMath>
                </a14:m>
                <a:r>
                  <a:rPr lang="en-US" sz="2600" dirty="0" smtClean="0">
                    <a:latin typeface="Times New Roman" panose="02020603050405020304" pitchFamily="18" charset="0"/>
                    <a:cs typeface="Times New Roman" panose="02020603050405020304" pitchFamily="18" charset="0"/>
                  </a:rPr>
                  <a:t>=</a:t>
                </a:r>
                <a:r>
                  <a:rPr lang="en-US" sz="2600" dirty="0">
                    <a:cs typeface="Times New Roman" panose="02020603050405020304" pitchFamily="18" charset="0"/>
                  </a:rPr>
                  <a:t> </a:t>
                </a:r>
                <a14:m>
                  <m:oMath xmlns:m="http://schemas.openxmlformats.org/officeDocument/2006/math">
                    <m:r>
                      <m:rPr>
                        <m:sty m:val="p"/>
                      </m:rPr>
                      <a:rPr lang="en-US" sz="2600" dirty="0">
                        <a:latin typeface="Cambria Math" panose="02040503050406030204" pitchFamily="18" charset="0"/>
                        <a:cs typeface="Times New Roman" panose="02020603050405020304" pitchFamily="18" charset="0"/>
                      </a:rPr>
                      <m:t>Λ</m:t>
                    </m:r>
                    <m:sSup>
                      <m:sSupPr>
                        <m:ctrlPr>
                          <a:rPr lang="en-US" sz="2600" i="1" dirty="0">
                            <a:latin typeface="Cambria Math" panose="02040503050406030204" pitchFamily="18" charset="0"/>
                            <a:cs typeface="Times New Roman" panose="02020603050405020304" pitchFamily="18" charset="0"/>
                          </a:rPr>
                        </m:ctrlPr>
                      </m:sSupPr>
                      <m:e>
                        <m:r>
                          <m:rPr>
                            <m:sty m:val="p"/>
                          </m:rPr>
                          <a:rPr lang="en-US" sz="2600" dirty="0">
                            <a:latin typeface="Cambria Math" panose="02040503050406030204" pitchFamily="18" charset="0"/>
                            <a:cs typeface="Times New Roman" panose="02020603050405020304" pitchFamily="18" charset="0"/>
                          </a:rPr>
                          <m:t>Λ</m:t>
                        </m:r>
                      </m:e>
                      <m:sup>
                        <m:r>
                          <a:rPr lang="en-US" sz="2600" i="1" dirty="0">
                            <a:latin typeface="Cambria Math" panose="02040503050406030204" pitchFamily="18" charset="0"/>
                            <a:cs typeface="Times New Roman" panose="02020603050405020304" pitchFamily="18" charset="0"/>
                          </a:rPr>
                          <m:t>𝑇</m:t>
                        </m:r>
                      </m:sup>
                    </m:sSup>
                  </m:oMath>
                </a14:m>
                <a:r>
                  <a:rPr lang="en-US" sz="2600" dirty="0">
                    <a:latin typeface="Times New Roman" panose="02020603050405020304" pitchFamily="18" charset="0"/>
                    <a:cs typeface="Times New Roman" panose="02020603050405020304" pitchFamily="18" charset="0"/>
                  </a:rPr>
                  <a:t>+ Ψ </a:t>
                </a:r>
                <a:r>
                  <a:rPr lang="en-US" sz="2600" dirty="0" smtClean="0">
                    <a:latin typeface="Times New Roman" panose="02020603050405020304" pitchFamily="18" charset="0"/>
                    <a:cs typeface="Times New Roman" panose="02020603050405020304" pitchFamily="18" charset="0"/>
                  </a:rPr>
                  <a:t>as a function of </a:t>
                </a:r>
                <a14:m>
                  <m:oMath xmlns:m="http://schemas.openxmlformats.org/officeDocument/2006/math">
                    <m:r>
                      <m:rPr>
                        <m:sty m:val="p"/>
                      </m:rPr>
                      <a:rPr lang="en-US" sz="2600" dirty="0">
                        <a:latin typeface="Cambria Math" panose="02040503050406030204" pitchFamily="18" charset="0"/>
                        <a:cs typeface="Times New Roman" panose="02020603050405020304" pitchFamily="18" charset="0"/>
                      </a:rPr>
                      <m:t>Λ</m:t>
                    </m:r>
                    <m:r>
                      <a:rPr lang="en-US" sz="2600" b="0" i="1" dirty="0" smtClean="0">
                        <a:latin typeface="Cambria Math" panose="02040503050406030204" pitchFamily="18" charset="0"/>
                        <a:cs typeface="Times New Roman" panose="02020603050405020304" pitchFamily="18" charset="0"/>
                      </a:rPr>
                      <m:t> </m:t>
                    </m:r>
                    <m:r>
                      <m:rPr>
                        <m:sty m:val="p"/>
                      </m:rPr>
                      <a:rPr lang="en-US" sz="2600" b="0" i="0" dirty="0" smtClean="0">
                        <a:latin typeface="Cambria Math" panose="02040503050406030204" pitchFamily="18" charset="0"/>
                        <a:cs typeface="Times New Roman" panose="02020603050405020304" pitchFamily="18" charset="0"/>
                      </a:rPr>
                      <m:t>and</m:t>
                    </m:r>
                    <m:r>
                      <a:rPr lang="en-US" sz="2600" b="0" i="1" dirty="0" smtClean="0">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Ψ, and </a:t>
                </a:r>
                <a:r>
                  <a:rPr lang="en-US" sz="2600" dirty="0" smtClean="0">
                    <a:solidFill>
                      <a:srgbClr val="C00000"/>
                    </a:solidFill>
                    <a:latin typeface="Times New Roman" panose="02020603050405020304" pitchFamily="18" charset="0"/>
                    <a:cs typeface="Times New Roman" panose="02020603050405020304" pitchFamily="18" charset="0"/>
                  </a:rPr>
                  <a:t>maximize the log likelihood function over </a:t>
                </a:r>
                <a14:m>
                  <m:oMath xmlns:m="http://schemas.openxmlformats.org/officeDocument/2006/math">
                    <m:r>
                      <m:rPr>
                        <m:sty m:val="p"/>
                      </m:rPr>
                      <a:rPr lang="en-US" sz="2600" dirty="0">
                        <a:solidFill>
                          <a:srgbClr val="C00000"/>
                        </a:solidFill>
                        <a:latin typeface="Cambria Math" panose="02040503050406030204" pitchFamily="18" charset="0"/>
                        <a:cs typeface="Times New Roman" panose="02020603050405020304" pitchFamily="18" charset="0"/>
                      </a:rPr>
                      <m:t>Λ</m:t>
                    </m:r>
                    <m:r>
                      <a:rPr lang="en-US" sz="2600" b="0" i="1" dirty="0" smtClean="0">
                        <a:solidFill>
                          <a:srgbClr val="C00000"/>
                        </a:solidFill>
                        <a:latin typeface="Cambria Math" panose="02040503050406030204" pitchFamily="18" charset="0"/>
                        <a:cs typeface="Times New Roman" panose="02020603050405020304" pitchFamily="18" charset="0"/>
                      </a:rPr>
                      <m:t> </m:t>
                    </m:r>
                    <m:r>
                      <m:rPr>
                        <m:sty m:val="p"/>
                      </m:rPr>
                      <a:rPr lang="en-US" sz="2600" b="0" i="0" dirty="0" smtClean="0">
                        <a:solidFill>
                          <a:srgbClr val="C00000"/>
                        </a:solidFill>
                        <a:latin typeface="Cambria Math" panose="02040503050406030204" pitchFamily="18" charset="0"/>
                        <a:cs typeface="Times New Roman" panose="02020603050405020304" pitchFamily="18" charset="0"/>
                      </a:rPr>
                      <m:t>and</m:t>
                    </m:r>
                    <m:r>
                      <a:rPr lang="en-US" sz="2600" b="0" i="1" dirty="0" smtClean="0">
                        <a:solidFill>
                          <a:srgbClr val="C00000"/>
                        </a:solidFill>
                        <a:latin typeface="Cambria Math" panose="02040503050406030204" pitchFamily="18" charset="0"/>
                        <a:cs typeface="Times New Roman" panose="02020603050405020304" pitchFamily="18" charset="0"/>
                      </a:rPr>
                      <m:t> </m:t>
                    </m:r>
                  </m:oMath>
                </a14:m>
                <a:r>
                  <a:rPr lang="en-US" sz="2600" dirty="0">
                    <a:solidFill>
                      <a:srgbClr val="C00000"/>
                    </a:solidFill>
                    <a:latin typeface="Times New Roman" panose="02020603050405020304" pitchFamily="18" charset="0"/>
                    <a:cs typeface="Times New Roman" panose="02020603050405020304" pitchFamily="18" charset="0"/>
                  </a:rPr>
                  <a:t>Ψ </a:t>
                </a:r>
                <a:endParaRPr lang="en-US" sz="2600" dirty="0" smtClean="0">
                  <a:solidFill>
                    <a:srgbClr val="C00000"/>
                  </a:solidFill>
                  <a:latin typeface="Times New Roman" panose="02020603050405020304" pitchFamily="18" charset="0"/>
                  <a:cs typeface="Times New Roman" panose="02020603050405020304" pitchFamily="18" charset="0"/>
                </a:endParaRPr>
              </a:p>
              <a:p>
                <a:pPr>
                  <a:lnSpc>
                    <a:spcPct val="150000"/>
                  </a:lnSpc>
                </a:pP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	 Optimization is done iteratively:</a:t>
                </a:r>
              </a:p>
              <a:p>
                <a:pPr>
                  <a:lnSpc>
                    <a:spcPct val="150000"/>
                  </a:lnSpc>
                </a:pPr>
                <a:r>
                  <a:rPr lang="en-US" sz="2600" dirty="0" smtClean="0">
                    <a:latin typeface="Times New Roman" panose="02020603050405020304" pitchFamily="18" charset="0"/>
                    <a:cs typeface="Times New Roman" panose="02020603050405020304" pitchFamily="18" charset="0"/>
                  </a:rPr>
                  <a:t>For fixed </a:t>
                </a:r>
                <a14:m>
                  <m:oMath xmlns:m="http://schemas.openxmlformats.org/officeDocument/2006/math">
                    <m:r>
                      <m:rPr>
                        <m:sty m:val="p"/>
                      </m:rPr>
                      <a:rPr lang="en-US" sz="2600" dirty="0">
                        <a:latin typeface="Cambria Math" panose="02040503050406030204" pitchFamily="18" charset="0"/>
                        <a:cs typeface="Times New Roman" panose="02020603050405020304" pitchFamily="18" charset="0"/>
                      </a:rPr>
                      <m:t>Ψ</m:t>
                    </m:r>
                    <m:r>
                      <a:rPr lang="en-US" sz="2600" i="1" dirty="0">
                        <a:latin typeface="Cambria Math" panose="02040503050406030204" pitchFamily="18" charset="0"/>
                        <a:cs typeface="Times New Roman" panose="02020603050405020304" pitchFamily="18" charset="0"/>
                      </a:rPr>
                      <m:t> </m:t>
                    </m:r>
                  </m:oMath>
                </a14:m>
                <a:r>
                  <a:rPr lang="en-US" sz="2600" dirty="0" smtClean="0">
                    <a:latin typeface="Times New Roman" panose="02020603050405020304" pitchFamily="18" charset="0"/>
                    <a:cs typeface="Times New Roman" panose="02020603050405020304" pitchFamily="18" charset="0"/>
                  </a:rPr>
                  <a:t>, one can maximize analytically over </a:t>
                </a:r>
                <a14:m>
                  <m:oMath xmlns:m="http://schemas.openxmlformats.org/officeDocument/2006/math">
                    <m:r>
                      <m:rPr>
                        <m:sty m:val="p"/>
                      </m:rPr>
                      <a:rPr lang="en-US" sz="2600" i="0" dirty="0" smtClean="0">
                        <a:latin typeface="Cambria Math" panose="02040503050406030204" pitchFamily="18" charset="0"/>
                        <a:cs typeface="Times New Roman" panose="02020603050405020304" pitchFamily="18" charset="0"/>
                      </a:rPr>
                      <m:t>Λ</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For fixed </a:t>
                </a:r>
                <a14:m>
                  <m:oMath xmlns:m="http://schemas.openxmlformats.org/officeDocument/2006/math">
                    <m:r>
                      <m:rPr>
                        <m:sty m:val="p"/>
                      </m:rPr>
                      <a:rPr lang="en-US" sz="2600" dirty="0">
                        <a:latin typeface="Cambria Math" panose="02040503050406030204" pitchFamily="18" charset="0"/>
                        <a:cs typeface="Times New Roman" panose="02020603050405020304" pitchFamily="18" charset="0"/>
                      </a:rPr>
                      <m:t>Λ</m:t>
                    </m:r>
                  </m:oMath>
                </a14:m>
                <a:r>
                  <a:rPr lang="en-US" sz="2600" dirty="0" smtClean="0">
                    <a:latin typeface="Times New Roman" panose="02020603050405020304" pitchFamily="18" charset="0"/>
                    <a:cs typeface="Times New Roman" panose="02020603050405020304" pitchFamily="18" charset="0"/>
                  </a:rPr>
                  <a:t>, one can maximize numerically over </a:t>
                </a:r>
                <a14:m>
                  <m:oMath xmlns:m="http://schemas.openxmlformats.org/officeDocument/2006/math">
                    <m:r>
                      <m:rPr>
                        <m:sty m:val="p"/>
                      </m:rPr>
                      <a:rPr lang="en-US" sz="2600" i="0" dirty="0" smtClean="0">
                        <a:latin typeface="Cambria Math" panose="02040503050406030204" pitchFamily="18" charset="0"/>
                        <a:cs typeface="Times New Roman" panose="02020603050405020304" pitchFamily="18" charset="0"/>
                      </a:rPr>
                      <m:t>Ψ</m:t>
                    </m:r>
                  </m:oMath>
                </a14:m>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This method is used by the R-function </a:t>
                </a:r>
                <a:r>
                  <a:rPr lang="en-US" sz="2600" b="1" dirty="0" err="1" smtClean="0">
                    <a:solidFill>
                      <a:srgbClr val="0070C0"/>
                    </a:solidFill>
                    <a:latin typeface="Times New Roman" panose="02020603050405020304" pitchFamily="18" charset="0"/>
                    <a:cs typeface="Times New Roman" panose="02020603050405020304" pitchFamily="18" charset="0"/>
                  </a:rPr>
                  <a:t>factanal</a:t>
                </a:r>
                <a:r>
                  <a:rPr lang="en-US" sz="2600" b="1" dirty="0" smtClean="0">
                    <a:solidFill>
                      <a:srgbClr val="0070C0"/>
                    </a:solidFill>
                    <a:latin typeface="Times New Roman" panose="02020603050405020304" pitchFamily="18" charset="0"/>
                    <a:cs typeface="Times New Roman" panose="02020603050405020304" pitchFamily="18"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137680" y="0"/>
                <a:ext cx="11791950" cy="6341288"/>
              </a:xfrm>
              <a:prstGeom prst="rect">
                <a:avLst/>
              </a:prstGeom>
              <a:blipFill rotWithShape="0">
                <a:blip r:embed="rId2"/>
                <a:stretch>
                  <a:fillRect l="-931" b="-385"/>
                </a:stretch>
              </a:blipFill>
            </p:spPr>
            <p:txBody>
              <a:bodyPr/>
              <a:lstStyle/>
              <a:p>
                <a:r>
                  <a:rPr lang="en-US">
                    <a:noFill/>
                  </a:rPr>
                  <a:t> </a:t>
                </a:r>
              </a:p>
            </p:txBody>
          </p:sp>
        </mc:Fallback>
      </mc:AlternateContent>
    </p:spTree>
    <p:extLst>
      <p:ext uri="{BB962C8B-B14F-4D97-AF65-F5344CB8AC3E}">
        <p14:creationId xmlns:p14="http://schemas.microsoft.com/office/powerpoint/2010/main" val="1862908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9528" y="-83392"/>
                <a:ext cx="12092472" cy="2429383"/>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t>
                </a:r>
                <a:r>
                  <a:rPr lang="en-US" sz="2800" dirty="0" smtClean="0">
                    <a:latin typeface="Times New Roman" panose="02020603050405020304" pitchFamily="18" charset="0"/>
                    <a:cs typeface="Times New Roman" panose="02020603050405020304" pitchFamily="18" charset="0"/>
                  </a:rPr>
                  <a:t>anifest variables: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Latent variables or factors: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a:t>
                </a:r>
                <a:endParaRPr lang="en-US" sz="2800" b="0" i="1" dirty="0" smtClean="0">
                  <a:solidFill>
                    <a:srgbClr val="0070C0"/>
                  </a:solidFill>
                  <a:latin typeface="Cambria Math" panose="02040503050406030204" pitchFamily="18" charset="0"/>
                </a:endParaRPr>
              </a:p>
              <a:p>
                <a:r>
                  <a:rPr lang="en-US" sz="2800" dirty="0" smtClean="0"/>
                  <a:t>     </a:t>
                </a:r>
              </a:p>
              <a:p>
                <a:r>
                  <a:rPr lang="en-US" sz="2800" dirty="0" smtClean="0"/>
                  <a:t> </a:t>
                </a:r>
                <a14:m>
                  <m:oMath xmlns:m="http://schemas.openxmlformats.org/officeDocument/2006/math">
                    <m:r>
                      <m:rPr>
                        <m:sty m:val="p"/>
                      </m:rPr>
                      <a:rPr lang="en-US" sz="2800" i="0" dirty="0" smtClean="0">
                        <a:latin typeface="Cambria Math" panose="02040503050406030204" pitchFamily="18" charset="0"/>
                      </a:rPr>
                      <m:t>x</m:t>
                    </m:r>
                    <m:r>
                      <a:rPr lang="en-US" sz="2800" i="0" dirty="0" smtClean="0">
                        <a:latin typeface="Cambria Math" panose="02040503050406030204" pitchFamily="18" charset="0"/>
                      </a:rPr>
                      <m:t> = </m:t>
                    </m:r>
                    <m:r>
                      <m:rPr>
                        <m:sty m:val="p"/>
                      </m:rPr>
                      <a:rPr lang="en-US" sz="2800" i="0" dirty="0" err="1" smtClean="0">
                        <a:latin typeface="Cambria Math" panose="02040503050406030204" pitchFamily="18" charset="0"/>
                      </a:rPr>
                      <m:t>Λf</m:t>
                    </m:r>
                    <m:r>
                      <a:rPr lang="en-US" sz="2800" i="0" dirty="0" smtClean="0">
                        <a:latin typeface="Cambria Math" panose="02040503050406030204" pitchFamily="18" charset="0"/>
                      </a:rPr>
                      <m:t> + </m:t>
                    </m:r>
                    <m:r>
                      <m:rPr>
                        <m:sty m:val="p"/>
                      </m:rPr>
                      <a:rPr lang="en-US" sz="2800" i="0" dirty="0" smtClean="0">
                        <a:latin typeface="Cambria Math" panose="02040503050406030204" pitchFamily="18" charset="0"/>
                      </a:rPr>
                      <m:t>u</m:t>
                    </m:r>
                  </m:oMath>
                </a14:m>
                <a:r>
                  <a:rPr lang="en-US" sz="2800" dirty="0" smtClean="0"/>
                  <a:t>,                                 , </a:t>
                </a:r>
                <a14:m>
                  <m:oMath xmlns:m="http://schemas.openxmlformats.org/officeDocument/2006/math">
                    <m:r>
                      <a:rPr lang="en-US" sz="2800" b="1" i="1" dirty="0" smtClean="0">
                        <a:latin typeface="Cambria Math" panose="02040503050406030204" pitchFamily="18" charset="0"/>
                      </a:rPr>
                      <m:t>𝒇</m:t>
                    </m:r>
                    <m:r>
                      <a:rPr lang="en-US" sz="280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e>
                        </m:d>
                      </m:e>
                      <m:sup>
                        <m:r>
                          <a:rPr lang="en-US" sz="2800" b="0" i="1" dirty="0" smtClean="0">
                            <a:latin typeface="Cambria Math" panose="02040503050406030204" pitchFamily="18" charset="0"/>
                          </a:rPr>
                          <m:t>𝑇</m:t>
                        </m:r>
                      </m:sup>
                    </m:sSup>
                    <m:r>
                      <a:rPr lang="en-US" sz="2800" i="1" dirty="0" smtClean="0">
                        <a:latin typeface="Cambria Math" panose="02040503050406030204" pitchFamily="18" charset="0"/>
                      </a:rPr>
                      <m:t>, </m:t>
                    </m:r>
                    <m:r>
                      <a:rPr lang="en-US" sz="2800" b="1" i="1" dirty="0" smtClean="0">
                        <a:latin typeface="Cambria Math" panose="02040503050406030204" pitchFamily="18" charset="0"/>
                      </a:rPr>
                      <m:t>𝒖</m:t>
                    </m:r>
                    <m:r>
                      <a:rPr lang="en-US" sz="2800" i="1" dirty="0" smtClean="0">
                        <a:latin typeface="Cambria Math" panose="02040503050406030204" pitchFamily="18" charset="0"/>
                      </a:rPr>
                      <m:t> =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𝑢</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𝑢</m:t>
                                </m:r>
                              </m:e>
                              <m:sub>
                                <m:r>
                                  <a:rPr lang="en-US" sz="2800" i="1" dirty="0" err="1" smtClean="0">
                                    <a:latin typeface="Cambria Math" panose="02040503050406030204" pitchFamily="18" charset="0"/>
                                  </a:rPr>
                                  <m:t>𝑞</m:t>
                                </m:r>
                              </m:sub>
                            </m:sSub>
                          </m:e>
                        </m:d>
                      </m:e>
                      <m:sup>
                        <m:r>
                          <a:rPr lang="en-US" sz="2800" b="0" i="1" dirty="0" smtClean="0">
                            <a:latin typeface="Cambria Math" panose="02040503050406030204" pitchFamily="18" charset="0"/>
                          </a:rPr>
                          <m:t>𝑇</m:t>
                        </m:r>
                      </m:sup>
                    </m:sSup>
                    <m:r>
                      <a:rPr lang="en-US" sz="2800" b="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9528" y="-83392"/>
                <a:ext cx="12092472" cy="2429383"/>
              </a:xfrm>
              <a:prstGeom prst="rect">
                <a:avLst/>
              </a:prstGeom>
              <a:blipFill rotWithShape="0">
                <a:blip r:embed="rId2"/>
                <a:stretch>
                  <a:fillRect l="-1008" t="-2506"/>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2489135" y="996172"/>
            <a:ext cx="2390775" cy="1428750"/>
          </a:xfrm>
          <a:prstGeom prst="rect">
            <a:avLst/>
          </a:prstGeom>
        </p:spPr>
      </p:pic>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99528" y="2418676"/>
                <a:ext cx="12092472" cy="26754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smtClean="0">
                    <a:solidFill>
                      <a:srgbClr val="000000"/>
                    </a:solidFill>
                    <a:latin typeface="Times New Roman" panose="02020603050405020304" pitchFamily="18" charset="0"/>
                    <a:cs typeface="Times New Roman" panose="02020603050405020304" pitchFamily="18" charset="0"/>
                  </a:rPr>
                  <a:t>Mean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specific factors or random errors: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𝑢</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)=0, </m:t>
                    </m:r>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𝑞</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oMath>
                </a14:m>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smtClean="0">
                    <a:solidFill>
                      <a:srgbClr val="000000"/>
                    </a:solidFill>
                    <a:latin typeface="Times New Roman" panose="02020603050405020304" pitchFamily="18" charset="0"/>
                    <a:cs typeface="Times New Roman" panose="02020603050405020304" pitchFamily="18" charset="0"/>
                  </a:rPr>
                  <a:t>b.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factors:</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d>
                      <m:d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dPr>
                      <m:e>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e>
                    </m:d>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=0</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𝑘</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oMath>
                </a14:m>
                <a:endPar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Tx/>
                  <a:buAutoNum type="alphaLcPeriod" startAt="3"/>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consequence of these assumptions is that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𝑥</m:t>
                        </m:r>
                      </m:e>
                      <m: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𝜇</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oMath>
                </a14:m>
                <a:endParaRPr kumimoji="0" lang="en-US" altLang="en-US" sz="24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rPr>
                  <a:t/>
                </a:r>
                <a:br>
                  <a:rPr kumimoji="0" lang="en-US" altLang="en-US" sz="2400" b="0" i="0" u="none" strike="noStrike" cap="none" normalizeH="0" baseline="0" dirty="0" smtClean="0">
                    <a:ln>
                      <a:noFill/>
                    </a:ln>
                    <a:solidFill>
                      <a:schemeClr val="tx1"/>
                    </a:solidFill>
                    <a:effectLst/>
                  </a:rPr>
                </a:br>
                <a:endParaRPr kumimoji="0" lang="en-US" altLang="en-US" sz="2400" b="0" i="0" u="none" strike="noStrike" cap="none" normalizeH="0" baseline="0" dirty="0" smtClean="0">
                  <a:ln>
                    <a:noFill/>
                  </a:ln>
                  <a:solidFill>
                    <a:schemeClr val="tx1"/>
                  </a:solidFill>
                  <a:effectLst/>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99528" y="2418676"/>
                <a:ext cx="12092472" cy="2675476"/>
              </a:xfrm>
              <a:prstGeom prst="rect">
                <a:avLst/>
              </a:prstGeom>
              <a:blipFill rotWithShape="0">
                <a:blip r:embed="rId4"/>
                <a:stretch>
                  <a:fillRect l="-1512" t="-31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99528" y="4198019"/>
                <a:ext cx="12092472" cy="15224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smtClean="0">
                    <a:solidFill>
                      <a:srgbClr val="000000"/>
                    </a:solidFill>
                    <a:latin typeface="Times New Roman" panose="02020603050405020304" pitchFamily="18" charset="0"/>
                    <a:cs typeface="Times New Roman" panose="02020603050405020304" pitchFamily="18" charset="0"/>
                  </a:rPr>
                  <a:t>Variance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factors have variance one: </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𝑣𝑎𝑟</m:t>
                    </m:r>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)=1</m:t>
                    </m:r>
                  </m:oMath>
                </a14:m>
                <a: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err="1" smtClean="0">
                    <a:ln>
                      <a:noFill/>
                    </a:ln>
                    <a:solidFill>
                      <a:srgbClr val="0070C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 1, 2, ... , </a:t>
                </a:r>
                <a:r>
                  <a:rPr lang="en-US" altLang="en-US" sz="2400" i="1" dirty="0">
                    <a:solidFill>
                      <a:srgbClr val="0070C0"/>
                    </a:solidFill>
                    <a:latin typeface="Times New Roman" panose="02020603050405020304" pitchFamily="18" charset="0"/>
                    <a:cs typeface="Times New Roman" panose="02020603050405020304" pitchFamily="18" charset="0"/>
                  </a:rPr>
                  <a:t>k</a:t>
                </a:r>
                <a: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rgbClr val="0070C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b. The variance of specific factor </a:t>
                </a:r>
                <a:r>
                  <a:rPr kumimoji="0" lang="en-US" altLang="en-US" sz="24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a:t>
                </a:r>
                <a:r>
                  <a:rPr kumimoji="0" lang="en-US" alt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ψ</a:t>
                </a:r>
                <a:r>
                  <a:rPr kumimoji="0" lang="en-US" altLang="en-US" sz="2400" b="0" i="1"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𝑣𝑎𝑟</m:t>
                    </m:r>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𝑢</m:t>
                        </m:r>
                      </m:e>
                      <m:sub>
                        <m:r>
                          <a:rPr kumimoji="0" lang="en-US" altLang="en-US" sz="2400" b="0" i="1" u="none" strike="noStrike" cap="none" normalizeH="0" baseline="0" dirty="0" err="1" smtClean="0">
                            <a:ln>
                              <a:noFill/>
                            </a:ln>
                            <a:solidFill>
                              <a:srgbClr val="0070C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𝜓</m:t>
                        </m:r>
                      </m:e>
                      <m:sub>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𝑖</m:t>
                        </m:r>
                      </m:sub>
                    </m:sSub>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m:t>
                    </m:r>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𝑞</m:t>
                    </m:r>
                  </m:oMath>
                </a14:m>
                <a: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Here, </a:t>
                </a:r>
                <a:r>
                  <a:rPr kumimoji="0" lang="en-US" alt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ψ</a:t>
                </a:r>
                <a:r>
                  <a:rPr kumimoji="0" lang="en-US" altLang="en-US" sz="2400" b="0" i="1"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called the </a:t>
                </a:r>
                <a:r>
                  <a:rPr kumimoji="0" lang="en-US" altLang="en-US" sz="2400" b="0" i="1"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specific variance</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99528" y="4198019"/>
                <a:ext cx="12092472" cy="1522404"/>
              </a:xfrm>
              <a:prstGeom prst="rect">
                <a:avLst/>
              </a:prstGeom>
              <a:blipFill rotWithShape="0">
                <a:blip r:embed="rId5"/>
                <a:stretch>
                  <a:fillRect l="-1512" t="-4418" b="-104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506017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85057" y="181766"/>
                <a:ext cx="11821885" cy="4293483"/>
              </a:xfrm>
              <a:prstGeom prst="rect">
                <a:avLst/>
              </a:prstGeom>
            </p:spPr>
            <p:txBody>
              <a:bodyPr wrap="square">
                <a:spAutoFit/>
              </a:bodyPr>
              <a:lstStyle/>
              <a:p>
                <a:pPr algn="ctr">
                  <a:lnSpc>
                    <a:spcPct val="150000"/>
                  </a:lnSpc>
                </a:pPr>
                <a:r>
                  <a:rPr lang="en-US" sz="2600" dirty="0">
                    <a:latin typeface="Times New Roman" panose="02020603050405020304" pitchFamily="18" charset="0"/>
                    <a:cs typeface="Times New Roman" panose="02020603050405020304" pitchFamily="18" charset="0"/>
                  </a:rPr>
                  <a:t>Estimating the Number of Factors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Unlike a principal components analysis, in </a:t>
                </a:r>
                <a:r>
                  <a:rPr lang="en-US" sz="2600" dirty="0" smtClean="0">
                    <a:solidFill>
                      <a:srgbClr val="C00000"/>
                    </a:solidFill>
                    <a:latin typeface="Times New Roman" panose="02020603050405020304" pitchFamily="18" charset="0"/>
                    <a:cs typeface="Times New Roman" panose="02020603050405020304" pitchFamily="18" charset="0"/>
                  </a:rPr>
                  <a:t>ML factor </a:t>
                </a:r>
                <a:r>
                  <a:rPr lang="en-US" sz="2600" dirty="0">
                    <a:solidFill>
                      <a:srgbClr val="C00000"/>
                    </a:solidFill>
                    <a:latin typeface="Times New Roman" panose="02020603050405020304" pitchFamily="18" charset="0"/>
                    <a:cs typeface="Times New Roman" panose="02020603050405020304" pitchFamily="18" charset="0"/>
                  </a:rPr>
                  <a:t>analysis</a:t>
                </a:r>
                <a:r>
                  <a:rPr lang="en-US" sz="2600" dirty="0">
                    <a:latin typeface="Times New Roman" panose="02020603050405020304" pitchFamily="18" charset="0"/>
                    <a:cs typeface="Times New Roman" panose="02020603050405020304" pitchFamily="18" charset="0"/>
                  </a:rPr>
                  <a:t>, the choice of the number of factors </a:t>
                </a:r>
                <a14:m>
                  <m:oMath xmlns:m="http://schemas.openxmlformats.org/officeDocument/2006/math">
                    <m:r>
                      <a:rPr lang="en-US" sz="2600" i="1" dirty="0" smtClean="0">
                        <a:solidFill>
                          <a:srgbClr val="C00000"/>
                        </a:solidFill>
                        <a:latin typeface="Cambria Math" panose="02040503050406030204" pitchFamily="18" charset="0"/>
                        <a:cs typeface="Times New Roman" panose="02020603050405020304" pitchFamily="18" charset="0"/>
                      </a:rPr>
                      <m:t>𝑘</m:t>
                    </m:r>
                  </m:oMath>
                </a14:m>
                <a:r>
                  <a:rPr lang="en-US" sz="2600" dirty="0">
                    <a:solidFill>
                      <a:srgbClr val="C00000"/>
                    </a:solidFill>
                    <a:latin typeface="Times New Roman" panose="02020603050405020304" pitchFamily="18" charset="0"/>
                    <a:cs typeface="Times New Roman" panose="02020603050405020304" pitchFamily="18" charset="0"/>
                  </a:rPr>
                  <a:t> is critical</a:t>
                </a: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If </a:t>
                </a:r>
                <a:r>
                  <a:rPr lang="en-US" sz="2600" dirty="0">
                    <a:latin typeface="Times New Roman" panose="02020603050405020304" pitchFamily="18" charset="0"/>
                    <a:cs typeface="Times New Roman" panose="02020603050405020304" pitchFamily="18" charset="0"/>
                  </a:rPr>
                  <a:t>we use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 + 1 </m:t>
                    </m:r>
                  </m:oMath>
                </a14:m>
                <a:r>
                  <a:rPr lang="en-US" sz="2600" dirty="0">
                    <a:latin typeface="Times New Roman" panose="02020603050405020304" pitchFamily="18" charset="0"/>
                    <a:cs typeface="Times New Roman" panose="02020603050405020304" pitchFamily="18" charset="0"/>
                  </a:rPr>
                  <a:t>factors, we will get </a:t>
                </a:r>
                <a:r>
                  <a:rPr lang="en-US" sz="2600" dirty="0">
                    <a:solidFill>
                      <a:srgbClr val="0070C0"/>
                    </a:solidFill>
                    <a:latin typeface="Times New Roman" panose="02020603050405020304" pitchFamily="18" charset="0"/>
                    <a:cs typeface="Times New Roman" panose="02020603050405020304" pitchFamily="18" charset="0"/>
                  </a:rPr>
                  <a:t>different factors and loadings </a:t>
                </a:r>
                <a:r>
                  <a:rPr lang="en-US" sz="2600" dirty="0">
                    <a:latin typeface="Times New Roman" panose="02020603050405020304" pitchFamily="18" charset="0"/>
                    <a:cs typeface="Times New Roman" panose="02020603050405020304" pitchFamily="18" charset="0"/>
                  </a:rPr>
                  <a:t>than if we use </a:t>
                </a:r>
                <a14:m>
                  <m:oMath xmlns:m="http://schemas.openxmlformats.org/officeDocument/2006/math">
                    <m:r>
                      <a:rPr lang="en-US" sz="2600" i="1" dirty="0" smtClean="0">
                        <a:solidFill>
                          <a:srgbClr val="C00000"/>
                        </a:solidFill>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 factors.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With too </a:t>
                </a:r>
                <a:r>
                  <a:rPr lang="en-US" sz="2600" dirty="0">
                    <a:solidFill>
                      <a:srgbClr val="C00000"/>
                    </a:solidFill>
                    <a:latin typeface="Times New Roman" panose="02020603050405020304" pitchFamily="18" charset="0"/>
                    <a:cs typeface="Times New Roman" panose="02020603050405020304" pitchFamily="18" charset="0"/>
                  </a:rPr>
                  <a:t>few</a:t>
                </a:r>
                <a:r>
                  <a:rPr lang="en-US" sz="2600" dirty="0">
                    <a:latin typeface="Times New Roman" panose="02020603050405020304" pitchFamily="18" charset="0"/>
                    <a:cs typeface="Times New Roman" panose="02020603050405020304" pitchFamily="18" charset="0"/>
                  </a:rPr>
                  <a:t> factors, there will be too </a:t>
                </a:r>
                <a:r>
                  <a:rPr lang="en-US" sz="2600" dirty="0">
                    <a:solidFill>
                      <a:srgbClr val="C00000"/>
                    </a:solidFill>
                    <a:latin typeface="Times New Roman" panose="02020603050405020304" pitchFamily="18" charset="0"/>
                    <a:cs typeface="Times New Roman" panose="02020603050405020304" pitchFamily="18" charset="0"/>
                  </a:rPr>
                  <a:t>many</a:t>
                </a:r>
                <a:r>
                  <a:rPr lang="en-US" sz="2600" dirty="0">
                    <a:latin typeface="Times New Roman" panose="02020603050405020304" pitchFamily="18" charset="0"/>
                    <a:cs typeface="Times New Roman" panose="02020603050405020304" pitchFamily="18" charset="0"/>
                  </a:rPr>
                  <a:t> high loadings.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With too </a:t>
                </a:r>
                <a:r>
                  <a:rPr lang="en-US" sz="2600" dirty="0">
                    <a:solidFill>
                      <a:srgbClr val="C00000"/>
                    </a:solidFill>
                    <a:latin typeface="Times New Roman" panose="02020603050405020304" pitchFamily="18" charset="0"/>
                    <a:cs typeface="Times New Roman" panose="02020603050405020304" pitchFamily="18" charset="0"/>
                  </a:rPr>
                  <a:t>many</a:t>
                </a:r>
                <a:r>
                  <a:rPr lang="en-US" sz="2600" dirty="0">
                    <a:latin typeface="Times New Roman" panose="02020603050405020304" pitchFamily="18" charset="0"/>
                    <a:cs typeface="Times New Roman" panose="02020603050405020304" pitchFamily="18" charset="0"/>
                  </a:rPr>
                  <a:t> factors, the loadings will be spread out too much over the factors, and the factors will be </a:t>
                </a:r>
                <a:r>
                  <a:rPr lang="en-US" sz="2600" dirty="0">
                    <a:solidFill>
                      <a:srgbClr val="C00000"/>
                    </a:solidFill>
                    <a:latin typeface="Times New Roman" panose="02020603050405020304" pitchFamily="18" charset="0"/>
                    <a:cs typeface="Times New Roman" panose="02020603050405020304" pitchFamily="18" charset="0"/>
                  </a:rPr>
                  <a:t>difficult </a:t>
                </a:r>
                <a:r>
                  <a:rPr lang="en-US" sz="2600" dirty="0" smtClean="0">
                    <a:solidFill>
                      <a:srgbClr val="C00000"/>
                    </a:solidFill>
                    <a:latin typeface="Times New Roman" panose="02020603050405020304" pitchFamily="18" charset="0"/>
                    <a:cs typeface="Times New Roman" panose="02020603050405020304" pitchFamily="18" charset="0"/>
                  </a:rPr>
                  <a:t>to interpret</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5057" y="181766"/>
                <a:ext cx="11821885" cy="4293483"/>
              </a:xfrm>
              <a:prstGeom prst="rect">
                <a:avLst/>
              </a:prstGeom>
              <a:blipFill rotWithShape="0">
                <a:blip r:embed="rId2"/>
                <a:stretch>
                  <a:fillRect l="-928" b="-994"/>
                </a:stretch>
              </a:blipFill>
            </p:spPr>
            <p:txBody>
              <a:bodyPr/>
              <a:lstStyle/>
              <a:p>
                <a:r>
                  <a:rPr lang="en-US">
                    <a:noFill/>
                  </a:rPr>
                  <a:t> </a:t>
                </a:r>
              </a:p>
            </p:txBody>
          </p:sp>
        </mc:Fallback>
      </mc:AlternateContent>
    </p:spTree>
    <p:extLst>
      <p:ext uri="{BB962C8B-B14F-4D97-AF65-F5344CB8AC3E}">
        <p14:creationId xmlns:p14="http://schemas.microsoft.com/office/powerpoint/2010/main" val="2216767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0" y="241005"/>
                <a:ext cx="12191999" cy="5891356"/>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Testing for number of factor</a:t>
                </a:r>
              </a:p>
              <a:p>
                <a:endParaRPr lang="en-US" sz="2800" dirty="0" smtClean="0">
                  <a:latin typeface="Times New Roman" panose="02020603050405020304" pitchFamily="18" charset="0"/>
                  <a:cs typeface="Times New Roman" panose="02020603050405020304" pitchFamily="18" charset="0"/>
                </a:endParaRPr>
              </a:p>
              <a:p>
                <a:pPr marL="457200" indent="-457200">
                  <a:lnSpc>
                    <a:spcPts val="35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Advantage of the MLE method is that it allows to test if </a:t>
                </a:r>
                <a:r>
                  <a:rPr lang="en-US" sz="2800" dirty="0" smtClean="0">
                    <a:solidFill>
                      <a:srgbClr val="0070C0"/>
                    </a:solidFill>
                    <a:latin typeface="Times New Roman" panose="02020603050405020304" pitchFamily="18" charset="0"/>
                    <a:cs typeface="Times New Roman" panose="02020603050405020304" pitchFamily="18" charset="0"/>
                  </a:rPr>
                  <a:t>the number of factors, </a:t>
                </a:r>
                <a14:m>
                  <m:oMath xmlns:m="http://schemas.openxmlformats.org/officeDocument/2006/math">
                    <m:r>
                      <a:rPr lang="en-US" sz="2800" i="1" dirty="0" smtClean="0">
                        <a:solidFill>
                          <a:srgbClr val="0070C0"/>
                        </a:solidFill>
                        <a:latin typeface="Cambria Math" panose="02040503050406030204" pitchFamily="18" charset="0"/>
                        <a:cs typeface="Times New Roman" panose="02020603050405020304" pitchFamily="18" charset="0"/>
                      </a:rPr>
                      <m:t>𝑘</m:t>
                    </m:r>
                  </m:oMath>
                </a14:m>
                <a:r>
                  <a:rPr lang="en-US" sz="2800" dirty="0" smtClean="0">
                    <a:solidFill>
                      <a:srgbClr val="0070C0"/>
                    </a:solidFill>
                    <a:latin typeface="Times New Roman" panose="02020603050405020304" pitchFamily="18" charset="0"/>
                    <a:cs typeface="Times New Roman" panose="02020603050405020304" pitchFamily="18" charset="0"/>
                  </a:rPr>
                  <a:t>, is sufficient</a:t>
                </a:r>
                <a:r>
                  <a:rPr lang="en-US" sz="2800" dirty="0" smtClean="0">
                    <a:latin typeface="Times New Roman" panose="02020603050405020304" pitchFamily="18" charset="0"/>
                    <a:cs typeface="Times New Roman" panose="02020603050405020304" pitchFamily="18" charset="0"/>
                  </a:rPr>
                  <a:t>:</a:t>
                </a:r>
              </a:p>
              <a:p>
                <a:pPr marL="457200" indent="-457200">
                  <a:lnSpc>
                    <a:spcPts val="3500"/>
                  </a:lnSpc>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lvl="2">
                  <a:lnSpc>
                    <a:spcPts val="3500"/>
                  </a:lnSpc>
                </a:pP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𝐻</m:t>
                        </m:r>
                      </m:e>
                      <m:sub>
                        <m:r>
                          <a:rPr lang="en-US" sz="2800" b="0" i="1" dirty="0" smtClean="0">
                            <a:latin typeface="Cambria Math" panose="02040503050406030204" pitchFamily="18" charset="0"/>
                            <a:cs typeface="Times New Roman" panose="02020603050405020304" pitchFamily="18" charset="0"/>
                          </a:rPr>
                          <m:t>0</m:t>
                        </m:r>
                      </m:sub>
                    </m:sSub>
                  </m:oMath>
                </a14:m>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𝒌</m:t>
                    </m:r>
                  </m:oMath>
                </a14:m>
                <a:r>
                  <a:rPr lang="en-US" sz="2800" dirty="0" smtClean="0">
                    <a:latin typeface="Times New Roman" panose="02020603050405020304" pitchFamily="18" charset="0"/>
                    <a:cs typeface="Times New Roman" panose="02020603050405020304" pitchFamily="18" charset="0"/>
                  </a:rPr>
                  <a:t> factors is sufficient to describe the data</a:t>
                </a:r>
                <a14:m>
                  <m:oMath xmlns:m="http://schemas.openxmlformats.org/officeDocument/2006/math">
                    <m:r>
                      <a:rPr lang="en-US" sz="2800" b="0" i="0" dirty="0" smtClean="0">
                        <a:latin typeface="Cambria Math" panose="02040503050406030204" pitchFamily="18" charset="0"/>
                        <a:cs typeface="Times New Roman" panose="02020603050405020304" pitchFamily="18" charset="0"/>
                      </a:rPr>
                      <m:t>    </m:t>
                    </m:r>
                    <m:r>
                      <m:rPr>
                        <m:sty m:val="p"/>
                      </m:rPr>
                      <a:rPr lang="en-US" sz="2800" b="0" i="0" dirty="0" smtClean="0">
                        <a:latin typeface="Cambria Math" panose="02040503050406030204" pitchFamily="18" charset="0"/>
                        <a:cs typeface="Times New Roman" panose="02020603050405020304" pitchFamily="18" charset="0"/>
                      </a:rPr>
                      <m:t>v</m:t>
                    </m:r>
                    <m:r>
                      <a:rPr lang="en-US" sz="2800" b="0" i="0" dirty="0" smtClean="0">
                        <a:latin typeface="Cambria Math" panose="02040503050406030204" pitchFamily="18" charset="0"/>
                        <a:cs typeface="Times New Roman" panose="02020603050405020304" pitchFamily="18" charset="0"/>
                      </a:rPr>
                      <m:t>.</m:t>
                    </m:r>
                    <m:r>
                      <m:rPr>
                        <m:sty m:val="p"/>
                      </m:rPr>
                      <a:rPr lang="en-US" sz="2800" b="0" i="0" dirty="0" smtClean="0">
                        <a:latin typeface="Cambria Math" panose="02040503050406030204" pitchFamily="18" charset="0"/>
                        <a:cs typeface="Times New Roman" panose="02020603050405020304" pitchFamily="18" charset="0"/>
                      </a:rPr>
                      <m:t>s</m:t>
                    </m:r>
                    <m:r>
                      <a:rPr lang="en-US" sz="2800" b="0" i="0" dirty="0" smtClean="0">
                        <a:latin typeface="Cambria Math" panose="02040503050406030204" pitchFamily="18" charset="0"/>
                        <a:cs typeface="Times New Roman" panose="02020603050405020304" pitchFamily="18" charset="0"/>
                      </a:rPr>
                      <m:t>.   </m:t>
                    </m:r>
                  </m:oMath>
                </a14:m>
                <a:endParaRPr lang="en-US" sz="2800" b="0" i="0" dirty="0" smtClean="0">
                  <a:latin typeface="Cambria Math" panose="02040503050406030204" pitchFamily="18" charset="0"/>
                  <a:cs typeface="Times New Roman" panose="02020603050405020304" pitchFamily="18" charset="0"/>
                </a:endParaRPr>
              </a:p>
              <a:p>
                <a:pPr lvl="2">
                  <a:lnSpc>
                    <a:spcPts val="3500"/>
                  </a:lnSpc>
                </a:pPr>
                <a14:m>
                  <m:oMath xmlns:m="http://schemas.openxmlformats.org/officeDocument/2006/math">
                    <m:sSub>
                      <m:sSubPr>
                        <m:ctrlPr>
                          <a:rPr lang="en-US" sz="2800" b="0" i="1" dirty="0" smtClean="0">
                            <a:latin typeface="Cambria Math" panose="02040503050406030204" pitchFamily="18" charset="0"/>
                            <a:cs typeface="Times New Roman" panose="02020603050405020304" pitchFamily="18" charset="0"/>
                          </a:rPr>
                        </m:ctrlPr>
                      </m:sSubPr>
                      <m:e>
                        <m:r>
                          <a:rPr lang="en-US" sz="2800" b="0" i="1" dirty="0" smtClean="0">
                            <a:latin typeface="Cambria Math" panose="02040503050406030204" pitchFamily="18" charset="0"/>
                            <a:cs typeface="Times New Roman" panose="02020603050405020304" pitchFamily="18" charset="0"/>
                          </a:rPr>
                          <m:t>𝐻</m:t>
                        </m:r>
                      </m:e>
                      <m:sub>
                        <m:r>
                          <a:rPr lang="en-US" sz="2800" b="0" i="1" dirty="0" smtClean="0">
                            <a:latin typeface="Cambria Math" panose="02040503050406030204" pitchFamily="18" charset="0"/>
                            <a:cs typeface="Times New Roman" panose="02020603050405020304" pitchFamily="18" charset="0"/>
                          </a:rPr>
                          <m:t>𝑎</m:t>
                        </m:r>
                      </m:sub>
                    </m:sSub>
                  </m:oMath>
                </a14:m>
                <a:r>
                  <a:rPr lang="en-US" sz="28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800" b="1" i="1" dirty="0" smtClean="0">
                        <a:solidFill>
                          <a:srgbClr val="C00000"/>
                        </a:solidFill>
                        <a:latin typeface="Cambria Math" panose="02040503050406030204" pitchFamily="18" charset="0"/>
                        <a:cs typeface="Times New Roman" panose="02020603050405020304" pitchFamily="18" charset="0"/>
                      </a:rPr>
                      <m:t>𝒌</m:t>
                    </m:r>
                  </m:oMath>
                </a14:m>
                <a:r>
                  <a:rPr lang="en-US" sz="2800" dirty="0" smtClean="0">
                    <a:latin typeface="Times New Roman" panose="02020603050405020304" pitchFamily="18" charset="0"/>
                    <a:cs typeface="Times New Roman" panose="02020603050405020304" pitchFamily="18" charset="0"/>
                  </a:rPr>
                  <a:t> factors is not sufficient</a:t>
                </a:r>
              </a:p>
              <a:p>
                <a:pPr lvl="2">
                  <a:lnSpc>
                    <a:spcPts val="3500"/>
                  </a:lnSpc>
                </a:pPr>
                <a:endParaRPr lang="en-US" sz="2800" dirty="0" smtClean="0">
                  <a:latin typeface="Times New Roman" panose="02020603050405020304" pitchFamily="18" charset="0"/>
                  <a:cs typeface="Times New Roman" panose="02020603050405020304" pitchFamily="18" charset="0"/>
                </a:endParaRPr>
              </a:p>
              <a:p>
                <a:pPr lvl="2">
                  <a:lnSpc>
                    <a:spcPts val="3500"/>
                  </a:lnSpc>
                </a:pPr>
                <a:r>
                  <a:rPr lang="en-US" sz="2800" dirty="0" smtClean="0">
                    <a:latin typeface="Times New Roman" panose="02020603050405020304" pitchFamily="18" charset="0"/>
                    <a:cs typeface="Times New Roman" panose="02020603050405020304" pitchFamily="18" charset="0"/>
                  </a:rPr>
                  <a:t>P-value</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&lt;0.05</m:t>
                    </m:r>
                  </m:oMath>
                </a14:m>
                <a:r>
                  <a:rPr lang="en-US" sz="2800" dirty="0" smtClean="0">
                    <a:latin typeface="Times New Roman" panose="02020603050405020304" pitchFamily="18" charset="0"/>
                    <a:cs typeface="Times New Roman" panose="02020603050405020304" pitchFamily="18" charset="0"/>
                  </a:rPr>
                  <a:t> means reject null hypothesis.</a:t>
                </a:r>
              </a:p>
              <a:p>
                <a:pPr lvl="2">
                  <a:lnSpc>
                    <a:spcPts val="3500"/>
                  </a:lnSpc>
                </a:pPr>
                <a:endParaRPr lang="en-US" sz="2800" dirty="0" smtClean="0">
                  <a:latin typeface="Times New Roman" panose="02020603050405020304" pitchFamily="18" charset="0"/>
                  <a:cs typeface="Times New Roman" panose="02020603050405020304" pitchFamily="18" charset="0"/>
                </a:endParaRPr>
              </a:p>
              <a:p>
                <a:pPr marL="457200" indent="-457200">
                  <a:lnSpc>
                    <a:spcPts val="35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We could </a:t>
                </a:r>
                <a:r>
                  <a:rPr lang="en-US" sz="2800" dirty="0">
                    <a:latin typeface="Times New Roman" panose="02020603050405020304" pitchFamily="18" charset="0"/>
                    <a:cs typeface="Times New Roman" panose="02020603050405020304" pitchFamily="18" charset="0"/>
                  </a:rPr>
                  <a:t>use the </a:t>
                </a:r>
                <a:r>
                  <a:rPr lang="en-US" sz="2800" dirty="0">
                    <a:solidFill>
                      <a:srgbClr val="0070C0"/>
                    </a:solidFill>
                    <a:latin typeface="Times New Roman" panose="02020603050405020304" pitchFamily="18" charset="0"/>
                    <a:cs typeface="Times New Roman" panose="02020603050405020304" pitchFamily="18" charset="0"/>
                  </a:rPr>
                  <a:t>scree diagram </a:t>
                </a:r>
                <a:r>
                  <a:rPr lang="en-US" sz="2800" dirty="0">
                    <a:latin typeface="Times New Roman" panose="02020603050405020304" pitchFamily="18" charset="0"/>
                    <a:cs typeface="Times New Roman" panose="02020603050405020304" pitchFamily="18" charset="0"/>
                  </a:rPr>
                  <a:t>as in PCA, but the eigenvalues are not as directly interpretable in factor analysis. </a:t>
                </a:r>
              </a:p>
              <a:p>
                <a:pPr>
                  <a:lnSpc>
                    <a:spcPts val="3500"/>
                  </a:lnSpc>
                </a:pPr>
                <a:endParaRPr lang="en-US" sz="2800"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0" y="241005"/>
                <a:ext cx="12191999" cy="5891356"/>
              </a:xfrm>
              <a:prstGeom prst="rect">
                <a:avLst/>
              </a:prstGeom>
              <a:blipFill rotWithShape="0">
                <a:blip r:embed="rId2"/>
                <a:stretch>
                  <a:fillRect l="-900" t="-1139"/>
                </a:stretch>
              </a:blipFill>
            </p:spPr>
            <p:txBody>
              <a:bodyPr/>
              <a:lstStyle/>
              <a:p>
                <a:r>
                  <a:rPr lang="en-US">
                    <a:noFill/>
                  </a:rPr>
                  <a:t> </a:t>
                </a:r>
              </a:p>
            </p:txBody>
          </p:sp>
        </mc:Fallback>
      </mc:AlternateContent>
    </p:spTree>
    <p:extLst>
      <p:ext uri="{BB962C8B-B14F-4D97-AF65-F5344CB8AC3E}">
        <p14:creationId xmlns:p14="http://schemas.microsoft.com/office/powerpoint/2010/main" val="15038840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25152" y="0"/>
                <a:ext cx="12066848" cy="6093976"/>
              </a:xfrm>
              <a:prstGeom prst="rect">
                <a:avLst/>
              </a:prstGeom>
            </p:spPr>
            <p:txBody>
              <a:bodyPr wrap="square">
                <a:spAutoFit/>
              </a:bodyPr>
              <a:lstStyle/>
              <a:p>
                <a:pPr algn="ctr">
                  <a:lnSpc>
                    <a:spcPct val="150000"/>
                  </a:lnSpc>
                </a:pPr>
                <a:r>
                  <a:rPr lang="en-US" sz="2600" dirty="0" smtClean="0">
                    <a:latin typeface="Times New Roman" panose="02020603050405020304" pitchFamily="18" charset="0"/>
                    <a:cs typeface="Times New Roman" panose="02020603050405020304" pitchFamily="18" charset="0"/>
                  </a:rPr>
                  <a:t>Methods for Estimating the Number of Factors </a:t>
                </a: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When using maximum likelihood, we can use a formal </a:t>
                </a:r>
                <a:r>
                  <a:rPr lang="en-US" sz="2600" dirty="0">
                    <a:solidFill>
                      <a:srgbClr val="0070C0"/>
                    </a:solidFill>
                    <a:latin typeface="Times New Roman" panose="02020603050405020304" pitchFamily="18" charset="0"/>
                    <a:cs typeface="Times New Roman" panose="02020603050405020304" pitchFamily="18" charset="0"/>
                  </a:rPr>
                  <a:t>sequence of hypothesis tests </a:t>
                </a:r>
                <a:r>
                  <a:rPr lang="en-US" sz="2600" dirty="0">
                    <a:latin typeface="Times New Roman" panose="02020603050405020304" pitchFamily="18" charset="0"/>
                    <a:cs typeface="Times New Roman" panose="02020603050405020304" pitchFamily="18" charset="0"/>
                  </a:rPr>
                  <a:t>to help determine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The </a:t>
                </a:r>
                <a:r>
                  <a:rPr lang="en-US" sz="2600" dirty="0">
                    <a:latin typeface="Times New Roman" panose="02020603050405020304" pitchFamily="18" charset="0"/>
                    <a:cs typeface="Times New Roman" panose="02020603050405020304" pitchFamily="18" charset="0"/>
                  </a:rPr>
                  <a:t>test statistic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𝑈</m:t>
                    </m:r>
                    <m:r>
                      <a:rPr lang="en-US" sz="2600" i="1" dirty="0" smtClean="0">
                        <a:latin typeface="Cambria Math" panose="02040503050406030204" pitchFamily="18" charset="0"/>
                        <a:cs typeface="Times New Roman" panose="02020603050405020304" pitchFamily="18" charset="0"/>
                      </a:rPr>
                      <m:t> =</m:t>
                    </m:r>
                    <m:r>
                      <a:rPr lang="en-US" sz="2600" b="0" i="1" dirty="0" smtClean="0">
                        <a:latin typeface="Cambria Math" panose="02040503050406030204" pitchFamily="18" charset="0"/>
                        <a:cs typeface="Times New Roman" panose="02020603050405020304" pitchFamily="18" charset="0"/>
                      </a:rPr>
                      <m:t>𝑁</m:t>
                    </m:r>
                    <m:r>
                      <m:rPr>
                        <m:sty m:val="p"/>
                      </m:rPr>
                      <a:rPr lang="en-US" sz="2600" i="1" dirty="0" smtClean="0">
                        <a:latin typeface="Cambria Math" panose="02040503050406030204" pitchFamily="18" charset="0"/>
                        <a:cs typeface="Times New Roman" panose="02020603050405020304" pitchFamily="18" charset="0"/>
                      </a:rPr>
                      <m:t>min</m:t>
                    </m:r>
                    <m:r>
                      <a:rPr lang="en-US" sz="2600" i="1" dirty="0" smtClean="0">
                        <a:latin typeface="Cambria Math" panose="02040503050406030204" pitchFamily="18" charset="0"/>
                        <a:cs typeface="Times New Roman" panose="02020603050405020304" pitchFamily="18" charset="0"/>
                      </a:rPr>
                      <m:t>⁡(</m:t>
                    </m:r>
                    <m:r>
                      <a:rPr lang="en-US" sz="2600" i="1" dirty="0" smtClean="0">
                        <a:latin typeface="Cambria Math" panose="02040503050406030204" pitchFamily="18" charset="0"/>
                        <a:cs typeface="Times New Roman" panose="02020603050405020304" pitchFamily="18" charset="0"/>
                      </a:rPr>
                      <m:t>𝐹</m:t>
                    </m:r>
                    <m:r>
                      <a:rPr lang="en-US" sz="2600" i="1" dirty="0" smtClean="0">
                        <a:latin typeface="Cambria Math" panose="02040503050406030204" pitchFamily="18" charset="0"/>
                        <a:cs typeface="Times New Roman" panose="02020603050405020304" pitchFamily="18" charset="0"/>
                      </a:rPr>
                      <m:t>), </m:t>
                    </m:r>
                  </m:oMath>
                </a14:m>
                <a:r>
                  <a:rPr lang="en-US" sz="2600" dirty="0">
                    <a:latin typeface="Times New Roman" panose="02020603050405020304" pitchFamily="18" charset="0"/>
                    <a:cs typeface="Times New Roman" panose="02020603050405020304" pitchFamily="18" charset="0"/>
                  </a:rPr>
                  <a:t>where </a:t>
                </a:r>
                <a14:m>
                  <m:oMath xmlns:m="http://schemas.openxmlformats.org/officeDocument/2006/math">
                    <m:r>
                      <a:rPr lang="en-US" sz="2600" i="1" dirty="0" smtClean="0">
                        <a:latin typeface="Cambria Math" panose="02040503050406030204" pitchFamily="18" charset="0"/>
                        <a:cs typeface="Times New Roman" panose="02020603050405020304" pitchFamily="18" charset="0"/>
                      </a:rPr>
                      <m:t>𝑁</m:t>
                    </m:r>
                    <m:r>
                      <a:rPr lang="en-US" sz="2600" i="1" dirty="0" smtClean="0">
                        <a:latin typeface="Cambria Math" panose="02040503050406030204" pitchFamily="18" charset="0"/>
                        <a:cs typeface="Times New Roman" panose="02020603050405020304" pitchFamily="18" charset="0"/>
                      </a:rPr>
                      <m:t>= </m:t>
                    </m:r>
                    <m:r>
                      <a:rPr lang="en-US" sz="2600" i="1" dirty="0" smtClean="0">
                        <a:latin typeface="Cambria Math" panose="02040503050406030204" pitchFamily="18" charset="0"/>
                        <a:cs typeface="Times New Roman" panose="02020603050405020304" pitchFamily="18" charset="0"/>
                      </a:rPr>
                      <m:t>𝑛</m:t>
                    </m:r>
                    <m:r>
                      <a:rPr lang="en-US" sz="2600" i="1" dirty="0" smtClean="0">
                        <a:latin typeface="Cambria Math" panose="02040503050406030204" pitchFamily="18" charset="0"/>
                        <a:cs typeface="Times New Roman" panose="02020603050405020304" pitchFamily="18" charset="0"/>
                      </a:rPr>
                      <m:t>+1−(2</m:t>
                    </m:r>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+5)/6−2</m:t>
                    </m:r>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/3</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If the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-factor model is appropriate, this test statistic has a large-sample </a:t>
                </a:r>
                <a14:m>
                  <m:oMath xmlns:m="http://schemas.openxmlformats.org/officeDocument/2006/math">
                    <m:sSup>
                      <m:sSupPr>
                        <m:ctrlPr>
                          <a:rPr lang="en-US" sz="2600" b="0" i="1" dirty="0" smtClean="0">
                            <a:solidFill>
                              <a:srgbClr val="0070C0"/>
                            </a:solidFill>
                            <a:latin typeface="Cambria Math" panose="02040503050406030204" pitchFamily="18" charset="0"/>
                            <a:cs typeface="Times New Roman" panose="02020603050405020304" pitchFamily="18" charset="0"/>
                          </a:rPr>
                        </m:ctrlPr>
                      </m:sSupPr>
                      <m:e>
                        <m:r>
                          <a:rPr lang="en-US" sz="2600" i="1" dirty="0" smtClean="0">
                            <a:solidFill>
                              <a:srgbClr val="0070C0"/>
                            </a:solidFill>
                            <a:latin typeface="Cambria Math" panose="02040503050406030204" pitchFamily="18" charset="0"/>
                            <a:cs typeface="Times New Roman" panose="02020603050405020304" pitchFamily="18" charset="0"/>
                          </a:rPr>
                          <m:t>𝜒</m:t>
                        </m:r>
                      </m:e>
                      <m:sup>
                        <m:r>
                          <a:rPr lang="en-US" sz="2600" i="1" dirty="0" smtClean="0">
                            <a:solidFill>
                              <a:srgbClr val="0070C0"/>
                            </a:solidFill>
                            <a:latin typeface="Cambria Math" panose="02040503050406030204" pitchFamily="18" charset="0"/>
                            <a:cs typeface="Times New Roman" panose="02020603050405020304" pitchFamily="18" charset="0"/>
                          </a:rPr>
                          <m:t>2</m:t>
                        </m:r>
                      </m:sup>
                    </m:sSup>
                  </m:oMath>
                </a14:m>
                <a:r>
                  <a:rPr lang="en-US" sz="2600" dirty="0">
                    <a:latin typeface="Times New Roman" panose="02020603050405020304" pitchFamily="18" charset="0"/>
                    <a:cs typeface="Times New Roman" panose="02020603050405020304" pitchFamily="18" charset="0"/>
                  </a:rPr>
                  <a:t> distribution with degrees of freedom </a:t>
                </a:r>
                <a14:m>
                  <m:oMath xmlns:m="http://schemas.openxmlformats.org/officeDocument/2006/math">
                    <m:sSup>
                      <m:sSupPr>
                        <m:ctrlPr>
                          <a:rPr lang="en-US" sz="2600" b="0" i="1" dirty="0" smtClean="0">
                            <a:latin typeface="Cambria Math" panose="02040503050406030204" pitchFamily="18" charset="0"/>
                            <a:cs typeface="Times New Roman" panose="02020603050405020304" pitchFamily="18" charset="0"/>
                          </a:rPr>
                        </m:ctrlPr>
                      </m:sSupPr>
                      <m:e>
                        <m:d>
                          <m:dPr>
                            <m:ctrlPr>
                              <a:rPr lang="en-US" sz="2600" i="1" dirty="0" smtClean="0">
                                <a:latin typeface="Cambria Math" panose="02040503050406030204" pitchFamily="18" charset="0"/>
                                <a:cs typeface="Times New Roman" panose="02020603050405020304" pitchFamily="18" charset="0"/>
                              </a:rPr>
                            </m:ctrlPr>
                          </m:dPr>
                          <m:e>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 − </m:t>
                            </m:r>
                            <m:r>
                              <a:rPr lang="en-US" sz="2600" i="1" dirty="0" smtClean="0">
                                <a:latin typeface="Cambria Math" panose="02040503050406030204" pitchFamily="18" charset="0"/>
                                <a:cs typeface="Times New Roman" panose="02020603050405020304" pitchFamily="18" charset="0"/>
                              </a:rPr>
                              <m:t>𝑘</m:t>
                            </m:r>
                          </m:e>
                        </m:d>
                      </m:e>
                      <m:sup>
                        <m:r>
                          <a:rPr lang="en-US" sz="2600" i="1" dirty="0" smtClean="0">
                            <a:latin typeface="Cambria Math" panose="02040503050406030204" pitchFamily="18" charset="0"/>
                            <a:cs typeface="Times New Roman" panose="02020603050405020304" pitchFamily="18" charset="0"/>
                          </a:rPr>
                          <m:t>2</m:t>
                        </m:r>
                      </m:sup>
                    </m:sSup>
                    <m:r>
                      <a:rPr lang="en-US" sz="2600" i="1" dirty="0" smtClean="0">
                        <a:latin typeface="Cambria Math" panose="02040503050406030204" pitchFamily="18" charset="0"/>
                        <a:cs typeface="Times New Roman" panose="02020603050405020304" pitchFamily="18" charset="0"/>
                      </a:rPr>
                      <m:t>/2 − (</m:t>
                    </m:r>
                    <m:r>
                      <a:rPr lang="en-US" sz="2600" i="1" dirty="0" smtClean="0">
                        <a:latin typeface="Cambria Math" panose="02040503050406030204" pitchFamily="18" charset="0"/>
                        <a:cs typeface="Times New Roman" panose="02020603050405020304" pitchFamily="18" charset="0"/>
                      </a:rPr>
                      <m:t>𝑞</m:t>
                    </m:r>
                    <m:r>
                      <a:rPr lang="en-US" sz="2600" i="1" dirty="0" smtClean="0">
                        <a:latin typeface="Cambria Math" panose="02040503050406030204" pitchFamily="18" charset="0"/>
                        <a:cs typeface="Times New Roman" panose="02020603050405020304" pitchFamily="18" charset="0"/>
                      </a:rPr>
                      <m:t> + </m:t>
                    </m:r>
                    <m:r>
                      <a:rPr lang="en-US" sz="2600" i="1" dirty="0" smtClean="0">
                        <a:latin typeface="Cambria Math" panose="02040503050406030204" pitchFamily="18" charset="0"/>
                        <a:cs typeface="Times New Roman" panose="02020603050405020304" pitchFamily="18" charset="0"/>
                      </a:rPr>
                      <m:t>𝑘</m:t>
                    </m:r>
                    <m:r>
                      <a:rPr lang="en-US" sz="2600" i="1" dirty="0" smtClean="0">
                        <a:latin typeface="Cambria Math" panose="02040503050406030204" pitchFamily="18" charset="0"/>
                        <a:cs typeface="Times New Roman" panose="02020603050405020304" pitchFamily="18" charset="0"/>
                      </a:rPr>
                      <m:t>)/2</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Typically we </a:t>
                </a:r>
                <a:r>
                  <a:rPr lang="en-US" sz="2600" dirty="0" smtClean="0">
                    <a:solidFill>
                      <a:srgbClr val="0070C0"/>
                    </a:solidFill>
                    <a:latin typeface="Times New Roman" panose="02020603050405020304" pitchFamily="18" charset="0"/>
                    <a:cs typeface="Times New Roman" panose="02020603050405020304" pitchFamily="18" charset="0"/>
                  </a:rPr>
                  <a:t>begin with a small value of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a:solidFill>
                      <a:srgbClr val="0070C0"/>
                    </a:solidFill>
                    <a:latin typeface="Times New Roman" panose="02020603050405020304" pitchFamily="18" charset="0"/>
                    <a:cs typeface="Times New Roman" panose="02020603050405020304" pitchFamily="18" charset="0"/>
                  </a:rPr>
                  <a:t>, and increase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a:solidFill>
                      <a:srgbClr val="0070C0"/>
                    </a:solidFill>
                    <a:latin typeface="Times New Roman" panose="02020603050405020304" pitchFamily="18" charset="0"/>
                    <a:cs typeface="Times New Roman" panose="02020603050405020304" pitchFamily="18" charset="0"/>
                  </a:rPr>
                  <a:t> by </a:t>
                </a:r>
                <a:r>
                  <a:rPr lang="en-US" sz="2600" dirty="0">
                    <a:solidFill>
                      <a:srgbClr val="C00000"/>
                    </a:solidFill>
                    <a:latin typeface="Times New Roman" panose="02020603050405020304" pitchFamily="18" charset="0"/>
                    <a:cs typeface="Times New Roman" panose="02020603050405020304" pitchFamily="18" charset="0"/>
                  </a:rPr>
                  <a:t>1</a:t>
                </a:r>
                <a:r>
                  <a:rPr lang="en-US" sz="2600" dirty="0">
                    <a:solidFill>
                      <a:srgbClr val="0070C0"/>
                    </a:solidFill>
                    <a:latin typeface="Times New Roman" panose="02020603050405020304" pitchFamily="18" charset="0"/>
                    <a:cs typeface="Times New Roman" panose="02020603050405020304" pitchFamily="18" charset="0"/>
                  </a:rPr>
                  <a:t> sequentially</a:t>
                </a:r>
                <a:r>
                  <a:rPr lang="en-US" sz="2600" dirty="0" smtClean="0">
                    <a:latin typeface="Times New Roman" panose="02020603050405020304" pitchFamily="18" charset="0"/>
                    <a:cs typeface="Times New Roman" panose="02020603050405020304" pitchFamily="18" charset="0"/>
                  </a:rPr>
                  <a:t>.</a:t>
                </a: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If at any stage, the U has a </a:t>
                </a:r>
                <a:r>
                  <a:rPr lang="en-US" sz="2600" dirty="0">
                    <a:solidFill>
                      <a:srgbClr val="C00000"/>
                    </a:solidFill>
                    <a:latin typeface="Times New Roman" panose="02020603050405020304" pitchFamily="18" charset="0"/>
                    <a:cs typeface="Times New Roman" panose="02020603050405020304" pitchFamily="18" charset="0"/>
                  </a:rPr>
                  <a:t>non-significant P-value</a:t>
                </a:r>
                <a:r>
                  <a:rPr lang="en-US" sz="2600" dirty="0">
                    <a:latin typeface="Times New Roman" panose="02020603050405020304" pitchFamily="18" charset="0"/>
                    <a:cs typeface="Times New Roman" panose="02020603050405020304" pitchFamily="18" charset="0"/>
                  </a:rPr>
                  <a:t>, we choose </a:t>
                </a:r>
                <a:r>
                  <a:rPr lang="en-US" sz="2600" dirty="0">
                    <a:solidFill>
                      <a:srgbClr val="C00000"/>
                    </a:solidFill>
                    <a:latin typeface="Times New Roman" panose="02020603050405020304" pitchFamily="18" charset="0"/>
                    <a:cs typeface="Times New Roman" panose="02020603050405020304" pitchFamily="18" charset="0"/>
                  </a:rPr>
                  <a:t>that value of </a:t>
                </a:r>
                <a14:m>
                  <m:oMath xmlns:m="http://schemas.openxmlformats.org/officeDocument/2006/math">
                    <m:r>
                      <a:rPr lang="en-US" sz="2600" i="1" dirty="0" smtClean="0">
                        <a:solidFill>
                          <a:srgbClr val="C00000"/>
                        </a:solidFill>
                        <a:latin typeface="Cambria Math" panose="02040503050406030204" pitchFamily="18" charset="0"/>
                        <a:cs typeface="Times New Roman" panose="02020603050405020304" pitchFamily="18" charset="0"/>
                      </a:rPr>
                      <m:t>𝑘</m:t>
                    </m:r>
                  </m:oMath>
                </a14:m>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nSpc>
                    <a:spcPct val="150000"/>
                  </a:lnSpc>
                </a:pPr>
                <a:r>
                  <a:rPr lang="en-US" sz="2600" dirty="0" smtClean="0">
                    <a:latin typeface="Times New Roman" panose="02020603050405020304" pitchFamily="18" charset="0"/>
                    <a:cs typeface="Times New Roman" panose="02020603050405020304" pitchFamily="18" charset="0"/>
                  </a:rPr>
                  <a:t>• </a:t>
                </a:r>
                <a:r>
                  <a:rPr lang="en-US" sz="2600" dirty="0">
                    <a:solidFill>
                      <a:srgbClr val="0070C0"/>
                    </a:solidFill>
                    <a:latin typeface="Times New Roman" panose="02020603050405020304" pitchFamily="18" charset="0"/>
                    <a:cs typeface="Times New Roman" panose="02020603050405020304" pitchFamily="18" charset="0"/>
                  </a:rPr>
                  <a:t>If at any stage the </a:t>
                </a:r>
                <a:r>
                  <a:rPr lang="en-US" sz="2600" dirty="0">
                    <a:solidFill>
                      <a:srgbClr val="C00000"/>
                    </a:solidFill>
                    <a:latin typeface="Times New Roman" panose="02020603050405020304" pitchFamily="18" charset="0"/>
                    <a:cs typeface="Times New Roman" panose="02020603050405020304" pitchFamily="18" charset="0"/>
                  </a:rPr>
                  <a:t>degrees of freedom go to zero</a:t>
                </a:r>
                <a:r>
                  <a:rPr lang="en-US" sz="2600" dirty="0">
                    <a:solidFill>
                      <a:srgbClr val="0070C0"/>
                    </a:solidFill>
                    <a:latin typeface="Times New Roman" panose="02020603050405020304" pitchFamily="18" charset="0"/>
                    <a:cs typeface="Times New Roman" panose="02020603050405020304" pitchFamily="18" charset="0"/>
                  </a:rPr>
                  <a:t>, the factor analysis model may be inappropriate.</a:t>
                </a:r>
              </a:p>
            </p:txBody>
          </p:sp>
        </mc:Choice>
        <mc:Fallback xmlns="">
          <p:sp>
            <p:nvSpPr>
              <p:cNvPr id="4" name="Rectangle 3"/>
              <p:cNvSpPr>
                <a:spLocks noRot="1" noChangeAspect="1" noMove="1" noResize="1" noEditPoints="1" noAdjustHandles="1" noChangeArrowheads="1" noChangeShapeType="1" noTextEdit="1"/>
              </p:cNvSpPr>
              <p:nvPr/>
            </p:nvSpPr>
            <p:spPr>
              <a:xfrm>
                <a:off x="125152" y="0"/>
                <a:ext cx="12066848" cy="6093976"/>
              </a:xfrm>
              <a:prstGeom prst="rect">
                <a:avLst/>
              </a:prstGeom>
              <a:blipFill rotWithShape="0">
                <a:blip r:embed="rId2"/>
                <a:stretch>
                  <a:fillRect l="-910" r="-202" b="-400"/>
                </a:stretch>
              </a:blipFill>
            </p:spPr>
            <p:txBody>
              <a:bodyPr/>
              <a:lstStyle/>
              <a:p>
                <a:r>
                  <a:rPr lang="en-US">
                    <a:noFill/>
                  </a:rPr>
                  <a:t> </a:t>
                </a:r>
              </a:p>
            </p:txBody>
          </p:sp>
        </mc:Fallback>
      </mc:AlternateContent>
    </p:spTree>
    <p:extLst>
      <p:ext uri="{BB962C8B-B14F-4D97-AF65-F5344CB8AC3E}">
        <p14:creationId xmlns:p14="http://schemas.microsoft.com/office/powerpoint/2010/main" val="234278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27872" y="0"/>
            <a:ext cx="2764128" cy="321945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6676" y="3800311"/>
                <a:ext cx="11906250" cy="2492990"/>
              </a:xfrm>
              <a:prstGeom prst="rect">
                <a:avLst/>
              </a:prstGeom>
            </p:spPr>
            <p:txBody>
              <a:bodyPr wrap="square">
                <a:spAutoFit/>
              </a:bodyPr>
              <a:lstStyle/>
              <a:p>
                <a:r>
                  <a:rPr lang="en-US" sz="2600" dirty="0" smtClean="0">
                    <a:solidFill>
                      <a:srgbClr val="0070C0"/>
                    </a:solidFill>
                    <a:latin typeface="Times New Roman" panose="02020603050405020304" pitchFamily="18" charset="0"/>
                    <a:cs typeface="Times New Roman" panose="02020603050405020304" pitchFamily="18" charset="0"/>
                  </a:rPr>
                  <a:t>Stock-price</a:t>
                </a:r>
                <a:r>
                  <a:rPr lang="en-US" sz="2600" dirty="0" smtClean="0">
                    <a:solidFill>
                      <a:prstClr val="black"/>
                    </a:solidFill>
                    <a:latin typeface="Times New Roman" panose="02020603050405020304" pitchFamily="18" charset="0"/>
                    <a:cs typeface="Times New Roman" panose="02020603050405020304" pitchFamily="18" charset="0"/>
                  </a:rPr>
                  <a:t> data consisting of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𝑛</m:t>
                    </m:r>
                    <m:r>
                      <a:rPr lang="en-US" sz="2600" i="1" dirty="0" smtClean="0">
                        <a:solidFill>
                          <a:srgbClr val="0070C0"/>
                        </a:solidFill>
                        <a:latin typeface="Cambria Math" panose="02040503050406030204" pitchFamily="18" charset="0"/>
                        <a:cs typeface="Times New Roman" panose="02020603050405020304" pitchFamily="18" charset="0"/>
                      </a:rPr>
                      <m:t>=103</m:t>
                    </m:r>
                  </m:oMath>
                </a14:m>
                <a:r>
                  <a:rPr lang="en-US" sz="2600" dirty="0" smtClean="0">
                    <a:solidFill>
                      <a:srgbClr val="0070C0"/>
                    </a:solidFill>
                    <a:latin typeface="Times New Roman" panose="02020603050405020304" pitchFamily="18" charset="0"/>
                    <a:cs typeface="Times New Roman" panose="02020603050405020304" pitchFamily="18" charset="0"/>
                  </a:rPr>
                  <a:t> </a:t>
                </a:r>
                <a:r>
                  <a:rPr lang="en-US" sz="2600" dirty="0" smtClean="0">
                    <a:solidFill>
                      <a:prstClr val="black"/>
                    </a:solidFill>
                    <a:latin typeface="Times New Roman" panose="02020603050405020304" pitchFamily="18" charset="0"/>
                    <a:cs typeface="Times New Roman" panose="02020603050405020304" pitchFamily="18" charset="0"/>
                  </a:rPr>
                  <a:t>weekly rates of return on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𝑞</m:t>
                    </m:r>
                    <m:r>
                      <a:rPr lang="en-US" sz="2600" i="1" dirty="0" smtClean="0">
                        <a:solidFill>
                          <a:srgbClr val="0070C0"/>
                        </a:solidFill>
                        <a:latin typeface="Cambria Math" panose="02040503050406030204" pitchFamily="18" charset="0"/>
                        <a:cs typeface="Times New Roman" panose="02020603050405020304" pitchFamily="18" charset="0"/>
                      </a:rPr>
                      <m:t>=5</m:t>
                    </m:r>
                  </m:oMath>
                </a14:m>
                <a:r>
                  <a:rPr lang="en-US" sz="2600" dirty="0" smtClean="0">
                    <a:solidFill>
                      <a:prstClr val="black"/>
                    </a:solidFill>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1</m:t>
                        </m:r>
                      </m:sub>
                    </m:sSub>
                    <m:r>
                      <a:rPr lang="en-US" sz="2600" i="1" dirty="0" smtClean="0">
                        <a:solidFill>
                          <a:prstClr val="black"/>
                        </a:solidFill>
                        <a:latin typeface="Cambria Math" panose="02040503050406030204" pitchFamily="18" charset="0"/>
                        <a:cs typeface="Times New Roman" panose="02020603050405020304" pitchFamily="18" charset="0"/>
                      </a:rPr>
                      <m:t>,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2</m:t>
                        </m:r>
                      </m:sub>
                    </m:sSub>
                    <m:r>
                      <a:rPr lang="en-US" sz="2600" i="1" dirty="0" smtClean="0">
                        <a:solidFill>
                          <a:prstClr val="black"/>
                        </a:solidFill>
                        <a:latin typeface="Cambria Math" panose="02040503050406030204" pitchFamily="18" charset="0"/>
                        <a:cs typeface="Times New Roman" panose="02020603050405020304" pitchFamily="18" charset="0"/>
                      </a:rPr>
                      <m:t>, …, </m:t>
                    </m:r>
                    <m:sSub>
                      <m:sSubPr>
                        <m:ctrlPr>
                          <a:rPr lang="en-US" sz="260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𝑥</m:t>
                        </m:r>
                      </m:e>
                      <m:sub>
                        <m:r>
                          <a:rPr lang="en-US" sz="2600" i="1" dirty="0" smtClean="0">
                            <a:solidFill>
                              <a:prstClr val="black"/>
                            </a:solidFill>
                            <a:latin typeface="Cambria Math" panose="02040503050406030204" pitchFamily="18" charset="0"/>
                            <a:cs typeface="Times New Roman" panose="02020603050405020304" pitchFamily="18" charset="0"/>
                          </a:rPr>
                          <m:t>5</m:t>
                        </m:r>
                      </m:sub>
                    </m:sSub>
                    <m:r>
                      <a:rPr lang="en-US" sz="2600" i="1" dirty="0" smtClean="0">
                        <a:solidFill>
                          <a:prstClr val="black"/>
                        </a:solidFill>
                        <a:latin typeface="Cambria Math" panose="02040503050406030204" pitchFamily="18" charset="0"/>
                        <a:cs typeface="Times New Roman" panose="02020603050405020304" pitchFamily="18" charset="0"/>
                      </a:rPr>
                      <m:t> </m:t>
                    </m:r>
                  </m:oMath>
                </a14:m>
                <a:r>
                  <a:rPr lang="en-US" sz="2600" dirty="0" smtClean="0">
                    <a:solidFill>
                      <a:prstClr val="black"/>
                    </a:solidFill>
                    <a:latin typeface="Times New Roman" panose="02020603050405020304" pitchFamily="18" charset="0"/>
                    <a:cs typeface="Times New Roman" panose="02020603050405020304" pitchFamily="18" charset="0"/>
                  </a:rPr>
                  <a:t>denote observed </a:t>
                </a:r>
                <a:r>
                  <a:rPr lang="en-US" sz="2600" dirty="0" smtClean="0">
                    <a:solidFill>
                      <a:srgbClr val="0070C0"/>
                    </a:solidFill>
                    <a:latin typeface="Times New Roman" panose="02020603050405020304" pitchFamily="18" charset="0"/>
                    <a:cs typeface="Times New Roman" panose="02020603050405020304" pitchFamily="18" charset="0"/>
                  </a:rPr>
                  <a:t>weekly rates of return </a:t>
                </a:r>
                <a:r>
                  <a:rPr lang="en-US" sz="2600" dirty="0" smtClean="0">
                    <a:solidFill>
                      <a:prstClr val="black"/>
                    </a:solidFill>
                    <a:latin typeface="Times New Roman" panose="02020603050405020304" pitchFamily="18" charset="0"/>
                    <a:cs typeface="Times New Roman" panose="02020603050405020304" pitchFamily="18" charset="0"/>
                  </a:rPr>
                  <a:t>for JP Morgan Citibank, wells Fargo, Royal Dutch Shell, and ExxonMobil.</a:t>
                </a:r>
              </a:p>
              <a:p>
                <a:endParaRPr lang="en-US" sz="2600" dirty="0">
                  <a:solidFill>
                    <a:prstClr val="black"/>
                  </a:solidFill>
                  <a:latin typeface="Times New Roman" panose="02020603050405020304" pitchFamily="18" charset="0"/>
                  <a:cs typeface="Times New Roman" panose="02020603050405020304" pitchFamily="18" charset="0"/>
                </a:endParaRPr>
              </a:p>
              <a:p>
                <a:r>
                  <a:rPr lang="en-US" sz="2600" dirty="0" smtClean="0">
                    <a:solidFill>
                      <a:prstClr val="black"/>
                    </a:solidFill>
                    <a:latin typeface="Times New Roman" panose="02020603050405020304" pitchFamily="18" charset="0"/>
                    <a:cs typeface="Times New Roman" panose="02020603050405020304" pitchFamily="18" charset="0"/>
                  </a:rPr>
                  <a:t>Perform a factor analysis using Principal component approach, </a:t>
                </a:r>
                <a:r>
                  <a:rPr lang="en-US" sz="2600" b="1" dirty="0" smtClean="0">
                    <a:solidFill>
                      <a:srgbClr val="00B050"/>
                    </a:solidFill>
                    <a:latin typeface="Times New Roman" panose="02020603050405020304" pitchFamily="18" charset="0"/>
                    <a:cs typeface="Times New Roman" panose="02020603050405020304" pitchFamily="18" charset="0"/>
                  </a:rPr>
                  <a:t>ML factor analysis</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smtClean="0">
                    <a:solidFill>
                      <a:srgbClr val="C00000"/>
                    </a:solidFill>
                    <a:latin typeface="Times New Roman" panose="02020603050405020304" pitchFamily="18" charset="0"/>
                    <a:cs typeface="Times New Roman" panose="02020603050405020304" pitchFamily="18" charset="0"/>
                  </a:rPr>
                  <a:t>with rotation </a:t>
                </a:r>
                <a:r>
                  <a:rPr lang="en-US" sz="2600" dirty="0" smtClean="0">
                    <a:solidFill>
                      <a:prstClr val="black"/>
                    </a:solidFill>
                    <a:latin typeface="Times New Roman" panose="02020603050405020304" pitchFamily="18" charset="0"/>
                    <a:cs typeface="Times New Roman" panose="02020603050405020304" pitchFamily="18" charset="0"/>
                  </a:rPr>
                  <a:t>and </a:t>
                </a:r>
                <a:r>
                  <a:rPr lang="en-US" sz="2600" dirty="0" smtClean="0">
                    <a:solidFill>
                      <a:srgbClr val="7030A0"/>
                    </a:solidFill>
                    <a:latin typeface="Times New Roman" panose="02020603050405020304" pitchFamily="18" charset="0"/>
                    <a:cs typeface="Times New Roman" panose="02020603050405020304" pitchFamily="18" charset="0"/>
                  </a:rPr>
                  <a:t>without rotation. </a:t>
                </a:r>
                <a:endParaRPr lang="en-US" sz="26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6676" y="3800311"/>
                <a:ext cx="11906250" cy="2492990"/>
              </a:xfrm>
              <a:prstGeom prst="rect">
                <a:avLst/>
              </a:prstGeom>
              <a:blipFill rotWithShape="0">
                <a:blip r:embed="rId3"/>
                <a:stretch>
                  <a:fillRect l="-922" t="-2200" r="-1331" b="-5379"/>
                </a:stretch>
              </a:blipFill>
            </p:spPr>
            <p:txBody>
              <a:bodyPr/>
              <a:lstStyle/>
              <a:p>
                <a:r>
                  <a:rPr lang="en-US">
                    <a:noFill/>
                  </a:rPr>
                  <a:t> </a:t>
                </a:r>
              </a:p>
            </p:txBody>
          </p:sp>
        </mc:Fallback>
      </mc:AlternateContent>
      <p:sp>
        <p:nvSpPr>
          <p:cNvPr id="4" name="Rectangle 3"/>
          <p:cNvSpPr/>
          <p:nvPr/>
        </p:nvSpPr>
        <p:spPr>
          <a:xfrm>
            <a:off x="66676" y="0"/>
            <a:ext cx="9361196" cy="3648884"/>
          </a:xfrm>
          <a:prstGeom prst="rect">
            <a:avLst/>
          </a:prstGeom>
          <a:ln w="22225">
            <a:solidFill>
              <a:srgbClr val="0070C0"/>
            </a:solidFill>
          </a:ln>
        </p:spPr>
        <p:txBody>
          <a:bodyPr wrap="square">
            <a:spAutoFit/>
          </a:bodyPr>
          <a:lstStyle/>
          <a:p>
            <a:pPr>
              <a:lnSpc>
                <a:spcPct val="107000"/>
              </a:lnSpc>
            </a:pPr>
            <a:r>
              <a:rPr lang="en-US" sz="2400" dirty="0" smtClean="0">
                <a:solidFill>
                  <a:prstClr val="black"/>
                </a:solidFill>
                <a:latin typeface="Times New Roman" panose="02020603050405020304" pitchFamily="18" charset="0"/>
                <a:ea typeface="SimSun" panose="02010600030101010101" pitchFamily="2" charset="-122"/>
                <a:cs typeface="Times New Roman" panose="02020603050405020304" pitchFamily="18" charset="0"/>
              </a:rPr>
              <a:t>Ex 4 </a:t>
            </a:r>
            <a:r>
              <a:rPr lang="en-US"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The weekly rates of return for five stocks (JP Morgan, Citibank, Wells Fargo, Royal Dutch Shell, and ExxonMobil) listed on the New York Stock Exchange were determined for the period January 2004 through December 2005. The weekly rates of return are defined as (current week closing price-previous week closing prices)/ previous week closing price), adjusted for stock splits and dividends. </a:t>
            </a:r>
            <a:r>
              <a:rPr lang="en-US" sz="2400" dirty="0" smtClean="0">
                <a:solidFill>
                  <a:srgbClr val="C00000"/>
                </a:solidFill>
                <a:latin typeface="Times New Roman" panose="02020603050405020304" pitchFamily="18" charset="0"/>
                <a:ea typeface="SimSun" panose="02010600030101010101" pitchFamily="2" charset="-122"/>
                <a:cs typeface="Times New Roman" panose="02020603050405020304" pitchFamily="18" charset="0"/>
              </a:rPr>
              <a:t>The </a:t>
            </a:r>
            <a:r>
              <a:rPr lang="en-US" sz="2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observations in 103 successive weeks appear to be independently distributed</a:t>
            </a:r>
            <a:r>
              <a:rPr lang="en-US"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but the </a:t>
            </a:r>
            <a:r>
              <a:rPr lang="en-US" sz="2400" dirty="0">
                <a:solidFill>
                  <a:srgbClr val="0070C0"/>
                </a:solidFill>
                <a:latin typeface="Times New Roman" panose="02020603050405020304" pitchFamily="18" charset="0"/>
                <a:ea typeface="SimSun" panose="02010600030101010101" pitchFamily="2" charset="-122"/>
                <a:cs typeface="Times New Roman" panose="02020603050405020304" pitchFamily="18" charset="0"/>
              </a:rPr>
              <a:t>rates of return across stocks are correlated</a:t>
            </a:r>
            <a:r>
              <a:rPr lang="en-US" sz="24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rPr>
              <a:t>, because as one expects, stocks tend to move together in response to general economic conditions. </a:t>
            </a:r>
          </a:p>
        </p:txBody>
      </p:sp>
    </p:spTree>
    <p:extLst>
      <p:ext uri="{BB962C8B-B14F-4D97-AF65-F5344CB8AC3E}">
        <p14:creationId xmlns:p14="http://schemas.microsoft.com/office/powerpoint/2010/main" val="3702541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170121"/>
                <a:ext cx="12128205" cy="6124754"/>
              </a:xfrm>
              <a:prstGeom prst="rect">
                <a:avLst/>
              </a:prstGeom>
            </p:spPr>
            <p:txBody>
              <a:bodyPr wrap="square">
                <a:spAutoFit/>
              </a:bodyPr>
              <a:lstStyle/>
              <a:p>
                <a:r>
                  <a:rPr lang="en-US" sz="2800" dirty="0">
                    <a:solidFill>
                      <a:srgbClr val="0070C0"/>
                    </a:solidFill>
                    <a:latin typeface="Times New Roman" panose="02020603050405020304" pitchFamily="18" charset="0"/>
                    <a:cs typeface="Times New Roman" panose="02020603050405020304" pitchFamily="18" charset="0"/>
                  </a:rPr>
                  <a:t>stock&lt;-</a:t>
                </a:r>
                <a:r>
                  <a:rPr lang="en-US" sz="2800" dirty="0" err="1">
                    <a:solidFill>
                      <a:srgbClr val="0070C0"/>
                    </a:solidFill>
                    <a:latin typeface="Times New Roman" panose="02020603050405020304" pitchFamily="18" charset="0"/>
                    <a:cs typeface="Times New Roman" panose="02020603050405020304" pitchFamily="18" charset="0"/>
                  </a:rPr>
                  <a:t>read.table</a:t>
                </a:r>
                <a:r>
                  <a:rPr lang="en-US" sz="2800" dirty="0" smtClean="0">
                    <a:solidFill>
                      <a:srgbClr val="0070C0"/>
                    </a:solidFill>
                    <a:latin typeface="Times New Roman" panose="02020603050405020304" pitchFamily="18" charset="0"/>
                    <a:cs typeface="Times New Roman" panose="02020603050405020304" pitchFamily="18" charset="0"/>
                  </a:rPr>
                  <a:t>(“~/stock-price.txt</a:t>
                </a:r>
                <a:r>
                  <a:rPr lang="en-US" sz="2800" dirty="0">
                    <a:solidFill>
                      <a:srgbClr val="0070C0"/>
                    </a:solidFill>
                    <a:latin typeface="Times New Roman" panose="02020603050405020304" pitchFamily="18" charset="0"/>
                    <a:cs typeface="Times New Roman" panose="02020603050405020304" pitchFamily="18" charset="0"/>
                  </a:rPr>
                  <a:t>", header=TRUE</a:t>
                </a:r>
                <a:r>
                  <a:rPr lang="en-US" sz="2800" dirty="0" smtClean="0">
                    <a:solidFill>
                      <a:srgbClr val="0070C0"/>
                    </a:solidFill>
                    <a:latin typeface="Times New Roman" panose="02020603050405020304" pitchFamily="18" charset="0"/>
                    <a:cs typeface="Times New Roman" panose="02020603050405020304" pitchFamily="18" charset="0"/>
                  </a:rPr>
                  <a:t>)</a:t>
                </a:r>
              </a:p>
              <a:p>
                <a:endParaRPr lang="en-US" sz="2800" dirty="0">
                  <a:solidFill>
                    <a:srgbClr val="0070C0"/>
                  </a:solidFill>
                  <a:latin typeface="Times New Roman" panose="02020603050405020304" pitchFamily="18" charset="0"/>
                  <a:cs typeface="Times New Roman" panose="02020603050405020304" pitchFamily="18" charset="0"/>
                </a:endParaRPr>
              </a:p>
              <a:p>
                <a:r>
                  <a:rPr lang="en-US" sz="2800" dirty="0" err="1" smtClean="0">
                    <a:solidFill>
                      <a:srgbClr val="0070C0"/>
                    </a:solidFill>
                    <a:latin typeface="Times New Roman" panose="02020603050405020304" pitchFamily="18" charset="0"/>
                    <a:cs typeface="Times New Roman" panose="02020603050405020304" pitchFamily="18" charset="0"/>
                  </a:rPr>
                  <a:t>sapply</a:t>
                </a:r>
                <a:r>
                  <a:rPr lang="en-US" sz="2800" dirty="0" smtClean="0">
                    <a:solidFill>
                      <a:srgbClr val="0070C0"/>
                    </a:solidFill>
                    <a:latin typeface="Times New Roman" panose="02020603050405020304" pitchFamily="18" charset="0"/>
                    <a:cs typeface="Times New Roman" panose="02020603050405020304" pitchFamily="18" charset="0"/>
                  </a:rPr>
                  <a:t>(1:</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𝑥</m:t>
                    </m:r>
                  </m:oMath>
                </a14:m>
                <a:r>
                  <a:rPr lang="en-US" sz="2800" dirty="0" smtClean="0">
                    <a:solidFill>
                      <a:srgbClr val="0070C0"/>
                    </a:solidFill>
                    <a:latin typeface="Times New Roman" panose="02020603050405020304" pitchFamily="18" charset="0"/>
                    <a:cs typeface="Times New Roman" panose="02020603050405020304" pitchFamily="18" charset="0"/>
                  </a:rPr>
                  <a:t>, </a:t>
                </a:r>
                <a:r>
                  <a:rPr lang="en-US" sz="2800" dirty="0">
                    <a:solidFill>
                      <a:srgbClr val="0070C0"/>
                    </a:solidFill>
                    <a:latin typeface="Times New Roman" panose="02020603050405020304" pitchFamily="18" charset="0"/>
                    <a:cs typeface="Times New Roman" panose="02020603050405020304" pitchFamily="18" charset="0"/>
                  </a:rPr>
                  <a:t>function(f) </a:t>
                </a:r>
                <a:r>
                  <a:rPr lang="en-US" sz="2800" dirty="0" err="1">
                    <a:solidFill>
                      <a:srgbClr val="0070C0"/>
                    </a:solidFill>
                    <a:latin typeface="Times New Roman" panose="02020603050405020304" pitchFamily="18" charset="0"/>
                    <a:cs typeface="Times New Roman" panose="02020603050405020304" pitchFamily="18" charset="0"/>
                  </a:rPr>
                  <a:t>factanal</a:t>
                </a:r>
                <a:r>
                  <a:rPr lang="en-US" sz="2800" dirty="0">
                    <a:solidFill>
                      <a:srgbClr val="0070C0"/>
                    </a:solidFill>
                    <a:latin typeface="Times New Roman" panose="02020603050405020304" pitchFamily="18" charset="0"/>
                    <a:cs typeface="Times New Roman" panose="02020603050405020304" pitchFamily="18" charset="0"/>
                  </a:rPr>
                  <a:t>(stock, factors = f, method ="</a:t>
                </a:r>
                <a:r>
                  <a:rPr lang="en-US" sz="2800" dirty="0" err="1" smtClean="0">
                    <a:solidFill>
                      <a:srgbClr val="0070C0"/>
                    </a:solidFill>
                    <a:latin typeface="Times New Roman" panose="02020603050405020304" pitchFamily="18" charset="0"/>
                    <a:cs typeface="Times New Roman" panose="02020603050405020304" pitchFamily="18" charset="0"/>
                  </a:rPr>
                  <a:t>mle</a:t>
                </a:r>
                <a:r>
                  <a:rPr lang="en-US" sz="2800" dirty="0" smtClean="0">
                    <a:solidFill>
                      <a:srgbClr val="0070C0"/>
                    </a:solidFill>
                    <a:latin typeface="Times New Roman" panose="02020603050405020304" pitchFamily="18" charset="0"/>
                    <a:cs typeface="Times New Roman" panose="02020603050405020304" pitchFamily="18" charset="0"/>
                  </a:rPr>
                  <a:t>”, rotation=“</a:t>
                </a:r>
                <a:r>
                  <a:rPr lang="en-US" sz="2800" dirty="0" err="1" smtClean="0">
                    <a:solidFill>
                      <a:srgbClr val="0070C0"/>
                    </a:solidFill>
                    <a:latin typeface="Times New Roman" panose="02020603050405020304" pitchFamily="18" charset="0"/>
                    <a:cs typeface="Times New Roman" panose="02020603050405020304" pitchFamily="18" charset="0"/>
                  </a:rPr>
                  <a:t>varimax</a:t>
                </a:r>
                <a:r>
                  <a:rPr lang="en-US" sz="2800" dirty="0" smtClean="0">
                    <a:solidFill>
                      <a:srgbClr val="0070C0"/>
                    </a:solidFill>
                    <a:latin typeface="Times New Roman" panose="02020603050405020304" pitchFamily="18" charset="0"/>
                    <a:cs typeface="Times New Roman" panose="02020603050405020304" pitchFamily="18" charset="0"/>
                  </a:rPr>
                  <a:t>”)$</a:t>
                </a:r>
                <a:r>
                  <a:rPr lang="en-US" sz="2800" dirty="0">
                    <a:solidFill>
                      <a:srgbClr val="0070C0"/>
                    </a:solidFill>
                    <a:latin typeface="Times New Roman" panose="02020603050405020304" pitchFamily="18" charset="0"/>
                    <a:cs typeface="Times New Roman" panose="02020603050405020304" pitchFamily="18" charset="0"/>
                  </a:rPr>
                  <a:t>PVAL) </a:t>
                </a:r>
                <a:endParaRPr lang="en-US" sz="2800" dirty="0" smtClean="0">
                  <a:solidFill>
                    <a:srgbClr val="0070C0"/>
                  </a:solidFill>
                  <a:latin typeface="Times New Roman" panose="02020603050405020304" pitchFamily="18" charset="0"/>
                  <a:cs typeface="Times New Roman" panose="02020603050405020304" pitchFamily="18" charset="0"/>
                </a:endParaRPr>
              </a:p>
              <a:p>
                <a:endParaRPr lang="en-US" sz="2800" dirty="0">
                  <a:solidFill>
                    <a:srgbClr val="0070C0"/>
                  </a:solidFill>
                  <a:latin typeface="Times New Roman" panose="02020603050405020304" pitchFamily="18" charset="0"/>
                  <a:cs typeface="Times New Roman" panose="02020603050405020304" pitchFamily="18" charset="0"/>
                </a:endParaRPr>
              </a:p>
              <a:p>
                <a:r>
                  <a:rPr lang="en-US" sz="2800" dirty="0">
                    <a:solidFill>
                      <a:srgbClr val="0070C0"/>
                    </a:solidFill>
                    <a:latin typeface="Times New Roman" panose="02020603050405020304" pitchFamily="18" charset="0"/>
                    <a:cs typeface="Times New Roman" panose="02020603050405020304" pitchFamily="18" charset="0"/>
                  </a:rPr>
                  <a:t>fact&lt;-</a:t>
                </a:r>
                <a:r>
                  <a:rPr lang="en-US" sz="2800" dirty="0" err="1">
                    <a:solidFill>
                      <a:srgbClr val="0070C0"/>
                    </a:solidFill>
                    <a:latin typeface="Times New Roman" panose="02020603050405020304" pitchFamily="18" charset="0"/>
                    <a:cs typeface="Times New Roman" panose="02020603050405020304" pitchFamily="18" charset="0"/>
                  </a:rPr>
                  <a:t>factanal</a:t>
                </a:r>
                <a:r>
                  <a:rPr lang="en-US" sz="2800" dirty="0">
                    <a:solidFill>
                      <a:srgbClr val="0070C0"/>
                    </a:solidFill>
                    <a:latin typeface="Times New Roman" panose="02020603050405020304" pitchFamily="18" charset="0"/>
                    <a:cs typeface="Times New Roman" panose="02020603050405020304" pitchFamily="18" charset="0"/>
                  </a:rPr>
                  <a:t>(stock, factors = 2, method ="</a:t>
                </a:r>
                <a:r>
                  <a:rPr lang="en-US" sz="2800" dirty="0" err="1">
                    <a:solidFill>
                      <a:srgbClr val="0070C0"/>
                    </a:solidFill>
                    <a:latin typeface="Times New Roman" panose="02020603050405020304" pitchFamily="18" charset="0"/>
                    <a:cs typeface="Times New Roman" panose="02020603050405020304" pitchFamily="18" charset="0"/>
                  </a:rPr>
                  <a:t>mle</a:t>
                </a:r>
                <a:r>
                  <a:rPr lang="en-US" sz="2800" dirty="0" smtClean="0">
                    <a:solidFill>
                      <a:srgbClr val="0070C0"/>
                    </a:solidFill>
                    <a:latin typeface="Times New Roman" panose="02020603050405020304" pitchFamily="18" charset="0"/>
                    <a:cs typeface="Times New Roman" panose="02020603050405020304" pitchFamily="18" charset="0"/>
                  </a:rPr>
                  <a:t>")</a:t>
                </a:r>
              </a:p>
              <a:p>
                <a:endParaRPr lang="en-US" sz="2800" dirty="0">
                  <a:solidFill>
                    <a:srgbClr val="0070C0"/>
                  </a:solidFill>
                  <a:latin typeface="Times New Roman" panose="02020603050405020304" pitchFamily="18" charset="0"/>
                  <a:cs typeface="Times New Roman" panose="02020603050405020304" pitchFamily="18" charset="0"/>
                </a:endParaRPr>
              </a:p>
              <a:p>
                <a:r>
                  <a:rPr lang="en-US" sz="2800" dirty="0">
                    <a:solidFill>
                      <a:srgbClr val="0070C0"/>
                    </a:solidFill>
                    <a:latin typeface="Times New Roman" panose="02020603050405020304" pitchFamily="18" charset="0"/>
                    <a:cs typeface="Times New Roman" panose="02020603050405020304" pitchFamily="18" charset="0"/>
                  </a:rPr>
                  <a:t>residual&lt;-</a:t>
                </a:r>
                <a:r>
                  <a:rPr lang="en-US" sz="2800" dirty="0" err="1">
                    <a:solidFill>
                      <a:srgbClr val="0070C0"/>
                    </a:solidFill>
                    <a:latin typeface="Times New Roman" panose="02020603050405020304" pitchFamily="18" charset="0"/>
                    <a:cs typeface="Times New Roman" panose="02020603050405020304" pitchFamily="18" charset="0"/>
                  </a:rPr>
                  <a:t>cor</a:t>
                </a:r>
                <a:r>
                  <a:rPr lang="en-US" sz="2800" dirty="0">
                    <a:solidFill>
                      <a:srgbClr val="0070C0"/>
                    </a:solidFill>
                    <a:latin typeface="Times New Roman" panose="02020603050405020304" pitchFamily="18" charset="0"/>
                    <a:cs typeface="Times New Roman" panose="02020603050405020304" pitchFamily="18" charset="0"/>
                  </a:rPr>
                  <a:t>(stock)-</a:t>
                </a:r>
                <a:r>
                  <a:rPr lang="en-US" sz="2800" dirty="0" err="1">
                    <a:solidFill>
                      <a:srgbClr val="0070C0"/>
                    </a:solidFill>
                    <a:latin typeface="Times New Roman" panose="02020603050405020304" pitchFamily="18" charset="0"/>
                    <a:cs typeface="Times New Roman" panose="02020603050405020304" pitchFamily="18" charset="0"/>
                  </a:rPr>
                  <a:t>fact$loadings</a:t>
                </a:r>
                <a:r>
                  <a:rPr lang="en-US" sz="2800" dirty="0">
                    <a:solidFill>
                      <a:srgbClr val="0070C0"/>
                    </a:solidFill>
                    <a:latin typeface="Times New Roman" panose="02020603050405020304" pitchFamily="18" charset="0"/>
                    <a:cs typeface="Times New Roman" panose="02020603050405020304" pitchFamily="18" charset="0"/>
                  </a:rPr>
                  <a:t>%*%t(</a:t>
                </a:r>
                <a:r>
                  <a:rPr lang="en-US" sz="2800" dirty="0" err="1">
                    <a:solidFill>
                      <a:srgbClr val="0070C0"/>
                    </a:solidFill>
                    <a:latin typeface="Times New Roman" panose="02020603050405020304" pitchFamily="18" charset="0"/>
                    <a:cs typeface="Times New Roman" panose="02020603050405020304" pitchFamily="18" charset="0"/>
                  </a:rPr>
                  <a:t>fact$loadings</a:t>
                </a:r>
                <a:r>
                  <a:rPr lang="en-US" sz="2800" dirty="0">
                    <a:solidFill>
                      <a:srgbClr val="0070C0"/>
                    </a:solidFill>
                    <a:latin typeface="Times New Roman" panose="02020603050405020304" pitchFamily="18" charset="0"/>
                    <a:cs typeface="Times New Roman" panose="02020603050405020304" pitchFamily="18" charset="0"/>
                  </a:rPr>
                  <a:t>)-</a:t>
                </a:r>
                <a:r>
                  <a:rPr lang="en-US" sz="2800" dirty="0" err="1">
                    <a:solidFill>
                      <a:srgbClr val="0070C0"/>
                    </a:solidFill>
                    <a:latin typeface="Times New Roman" panose="02020603050405020304" pitchFamily="18" charset="0"/>
                    <a:cs typeface="Times New Roman" panose="02020603050405020304" pitchFamily="18" charset="0"/>
                  </a:rPr>
                  <a:t>diag</a:t>
                </a:r>
                <a:r>
                  <a:rPr lang="en-US" sz="2800" dirty="0">
                    <a:solidFill>
                      <a:srgbClr val="0070C0"/>
                    </a:solidFill>
                    <a:latin typeface="Times New Roman" panose="02020603050405020304" pitchFamily="18" charset="0"/>
                    <a:cs typeface="Times New Roman" panose="02020603050405020304" pitchFamily="18" charset="0"/>
                  </a:rPr>
                  <a:t>(</a:t>
                </a:r>
                <a:r>
                  <a:rPr lang="en-US" sz="2800" dirty="0" err="1">
                    <a:solidFill>
                      <a:srgbClr val="0070C0"/>
                    </a:solidFill>
                    <a:latin typeface="Times New Roman" panose="02020603050405020304" pitchFamily="18" charset="0"/>
                    <a:cs typeface="Times New Roman" panose="02020603050405020304" pitchFamily="18" charset="0"/>
                  </a:rPr>
                  <a:t>fact$uniquenesses</a:t>
                </a:r>
                <a:r>
                  <a:rPr lang="en-US" sz="2800" dirty="0">
                    <a:solidFill>
                      <a:srgbClr val="0070C0"/>
                    </a:solidFill>
                    <a:latin typeface="Times New Roman" panose="02020603050405020304" pitchFamily="18" charset="0"/>
                    <a:cs typeface="Times New Roman" panose="02020603050405020304" pitchFamily="18" charset="0"/>
                  </a:rPr>
                  <a:t>)</a:t>
                </a:r>
              </a:p>
              <a:p>
                <a:r>
                  <a:rPr lang="en-US" sz="2800" dirty="0">
                    <a:solidFill>
                      <a:srgbClr val="0070C0"/>
                    </a:solidFill>
                    <a:latin typeface="Times New Roman" panose="02020603050405020304" pitchFamily="18" charset="0"/>
                    <a:cs typeface="Times New Roman" panose="02020603050405020304" pitchFamily="18" charset="0"/>
                  </a:rPr>
                  <a:t>residual&lt;-round(residual, 3</a:t>
                </a:r>
                <a:r>
                  <a:rPr lang="en-US" sz="2800" dirty="0" smtClean="0">
                    <a:solidFill>
                      <a:srgbClr val="0070C0"/>
                    </a:solidFill>
                    <a:latin typeface="Times New Roman" panose="02020603050405020304" pitchFamily="18" charset="0"/>
                    <a:cs typeface="Times New Roman" panose="02020603050405020304" pitchFamily="18" charset="0"/>
                  </a:rPr>
                  <a:t>)</a:t>
                </a:r>
              </a:p>
              <a:p>
                <a:endParaRPr lang="en-US" sz="2800" dirty="0">
                  <a:solidFill>
                    <a:srgbClr val="0070C0"/>
                  </a:solidFill>
                  <a:latin typeface="Times New Roman" panose="02020603050405020304" pitchFamily="18" charset="0"/>
                  <a:cs typeface="Times New Roman" panose="02020603050405020304" pitchFamily="18" charset="0"/>
                </a:endParaRPr>
              </a:p>
              <a:p>
                <a:endParaRPr lang="en-US" sz="2800" dirty="0" smtClean="0">
                  <a:solidFill>
                    <a:srgbClr val="0070C0"/>
                  </a:solidFill>
                  <a:latin typeface="Times New Roman" panose="02020603050405020304" pitchFamily="18" charset="0"/>
                  <a:cs typeface="Times New Roman" panose="02020603050405020304" pitchFamily="18" charset="0"/>
                </a:endParaRPr>
              </a:p>
              <a:p>
                <a:r>
                  <a:rPr lang="en-US" sz="2800" dirty="0">
                    <a:solidFill>
                      <a:srgbClr val="0070C0"/>
                    </a:solidFill>
                    <a:latin typeface="Times New Roman" panose="02020603050405020304" pitchFamily="18" charset="0"/>
                    <a:cs typeface="Times New Roman" panose="02020603050405020304" pitchFamily="18" charset="0"/>
                  </a:rPr>
                  <a:t>sapply(1:</a:t>
                </a:r>
                <a14:m>
                  <m:oMath xmlns:m="http://schemas.openxmlformats.org/officeDocument/2006/math">
                    <m:r>
                      <a:rPr lang="en-US" sz="2800" i="1" dirty="0">
                        <a:solidFill>
                          <a:srgbClr val="C00000"/>
                        </a:solidFill>
                        <a:latin typeface="Cambria Math" panose="02040503050406030204" pitchFamily="18" charset="0"/>
                        <a:cs typeface="Times New Roman" panose="02020603050405020304" pitchFamily="18" charset="0"/>
                      </a:rPr>
                      <m:t>𝑥</m:t>
                    </m:r>
                  </m:oMath>
                </a14:m>
                <a:r>
                  <a:rPr lang="en-US" sz="2800" dirty="0">
                    <a:solidFill>
                      <a:srgbClr val="0070C0"/>
                    </a:solidFill>
                    <a:latin typeface="Times New Roman" panose="02020603050405020304" pitchFamily="18" charset="0"/>
                    <a:cs typeface="Times New Roman" panose="02020603050405020304" pitchFamily="18" charset="0"/>
                  </a:rPr>
                  <a:t>, function(f) </a:t>
                </a:r>
                <a:r>
                  <a:rPr lang="en-US" sz="2800" dirty="0" err="1">
                    <a:solidFill>
                      <a:srgbClr val="0070C0"/>
                    </a:solidFill>
                    <a:latin typeface="Times New Roman" panose="02020603050405020304" pitchFamily="18" charset="0"/>
                    <a:cs typeface="Times New Roman" panose="02020603050405020304" pitchFamily="18" charset="0"/>
                  </a:rPr>
                  <a:t>factanal</a:t>
                </a:r>
                <a:r>
                  <a:rPr lang="en-US" sz="2800" dirty="0">
                    <a:solidFill>
                      <a:srgbClr val="0070C0"/>
                    </a:solidFill>
                    <a:latin typeface="Times New Roman" panose="02020603050405020304" pitchFamily="18" charset="0"/>
                    <a:cs typeface="Times New Roman" panose="02020603050405020304" pitchFamily="18" charset="0"/>
                  </a:rPr>
                  <a:t>(stock, factors = f, method ="</a:t>
                </a:r>
                <a:r>
                  <a:rPr lang="en-US" sz="2800" dirty="0" err="1">
                    <a:solidFill>
                      <a:srgbClr val="0070C0"/>
                    </a:solidFill>
                    <a:latin typeface="Times New Roman" panose="02020603050405020304" pitchFamily="18" charset="0"/>
                    <a:cs typeface="Times New Roman" panose="02020603050405020304" pitchFamily="18" charset="0"/>
                  </a:rPr>
                  <a:t>mle</a:t>
                </a:r>
                <a:r>
                  <a:rPr lang="en-US" sz="2800" dirty="0">
                    <a:solidFill>
                      <a:srgbClr val="0070C0"/>
                    </a:solidFill>
                    <a:latin typeface="Times New Roman" panose="02020603050405020304" pitchFamily="18" charset="0"/>
                    <a:cs typeface="Times New Roman" panose="02020603050405020304" pitchFamily="18" charset="0"/>
                  </a:rPr>
                  <a:t>”, rotation</a:t>
                </a:r>
                <a:r>
                  <a:rPr lang="en-US" sz="2800" dirty="0" smtClean="0">
                    <a:solidFill>
                      <a:srgbClr val="0070C0"/>
                    </a:solidFill>
                    <a:latin typeface="Times New Roman" panose="02020603050405020304" pitchFamily="18" charset="0"/>
                    <a:cs typeface="Times New Roman" panose="02020603050405020304" pitchFamily="18" charset="0"/>
                  </a:rPr>
                  <a:t>=“none”)$</a:t>
                </a:r>
                <a:r>
                  <a:rPr lang="en-US" sz="2800" dirty="0">
                    <a:solidFill>
                      <a:srgbClr val="0070C0"/>
                    </a:solidFill>
                    <a:latin typeface="Times New Roman" panose="02020603050405020304" pitchFamily="18" charset="0"/>
                    <a:cs typeface="Times New Roman" panose="02020603050405020304" pitchFamily="18" charset="0"/>
                  </a:rPr>
                  <a:t>PVAL) </a:t>
                </a:r>
              </a:p>
              <a:p>
                <a:endParaRPr lang="en-US" sz="28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170121"/>
                <a:ext cx="12128205" cy="6124754"/>
              </a:xfrm>
              <a:prstGeom prst="rect">
                <a:avLst/>
              </a:prstGeom>
              <a:blipFill rotWithShape="0">
                <a:blip r:embed="rId2"/>
                <a:stretch>
                  <a:fillRect l="-1005" t="-1095"/>
                </a:stretch>
              </a:blipFill>
            </p:spPr>
            <p:txBody>
              <a:bodyPr/>
              <a:lstStyle/>
              <a:p>
                <a:r>
                  <a:rPr lang="en-US">
                    <a:noFill/>
                  </a:rPr>
                  <a:t> </a:t>
                </a:r>
              </a:p>
            </p:txBody>
          </p:sp>
        </mc:Fallback>
      </mc:AlternateContent>
    </p:spTree>
    <p:extLst>
      <p:ext uri="{BB962C8B-B14F-4D97-AF65-F5344CB8AC3E}">
        <p14:creationId xmlns:p14="http://schemas.microsoft.com/office/powerpoint/2010/main" val="1765629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528540506"/>
                  </p:ext>
                </p:extLst>
              </p:nvPr>
            </p:nvGraphicFramePr>
            <p:xfrm>
              <a:off x="148070" y="0"/>
              <a:ext cx="7219086" cy="2757810"/>
            </p:xfrm>
            <a:graphic>
              <a:graphicData uri="http://schemas.openxmlformats.org/drawingml/2006/table">
                <a:tbl>
                  <a:tblPr firstRow="1" firstCol="1" bandRow="1"/>
                  <a:tblGrid>
                    <a:gridCol w="2172302"/>
                    <a:gridCol w="1377624"/>
                    <a:gridCol w="1939124"/>
                    <a:gridCol w="1730036"/>
                  </a:tblGrid>
                  <a:tr h="0">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ctr">
                            <a:lnSpc>
                              <a:spcPct val="107000"/>
                            </a:lnSpc>
                            <a:spcBef>
                              <a:spcPts val="0"/>
                            </a:spcBef>
                            <a:spcAft>
                              <a:spcPts val="0"/>
                            </a:spcAft>
                          </a:pPr>
                          <a:r>
                            <a:rPr lang="en-US" sz="32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PFA</a:t>
                          </a:r>
                          <a:endParaRPr lang="en-US" sz="32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667854">
                    <a:tc vMerge="1">
                      <a:txBody>
                        <a:bodyPr/>
                        <a:lstStyle/>
                        <a:p>
                          <a:endParaRPr lang="en-US"/>
                        </a:p>
                      </a:txBody>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 </a:t>
                          </a:r>
                          <a14:m>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sub>
                              </m:sSub>
                            </m:oMath>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i="1" dirty="0" smtClean="0">
                            <a:effectLst/>
                            <a:latin typeface="Cambria Math" panose="02040503050406030204" pitchFamily="18" charset="0"/>
                            <a:ea typeface="SimSun" panose="02010600030101010101" pitchFamily="2" charset="-122"/>
                            <a:cs typeface="Times New Roman" panose="02020603050405020304" pitchFamily="18" charset="0"/>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ad>
                                  <m:radPr>
                                    <m:degHide m:val="on"/>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radPr>
                                  <m:deg/>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e>
                                </m:rad>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b="1" i="1">
                                            <a:effectLst/>
                                            <a:latin typeface="Cambria Math" panose="02040503050406030204" pitchFamily="18" charset="0"/>
                                            <a:ea typeface="SimSun" panose="02010600030101010101" pitchFamily="2" charset="-122"/>
                                            <a:cs typeface="Times New Roman" panose="02020603050405020304" pitchFamily="18" charset="0"/>
                                          </a:rPr>
                                          <m:t>𝒆</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b>
                                </m:sSub>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528540506"/>
                  </p:ext>
                </p:extLst>
              </p:nvPr>
            </p:nvGraphicFramePr>
            <p:xfrm>
              <a:off x="148070" y="0"/>
              <a:ext cx="7219086" cy="2757810"/>
            </p:xfrm>
            <a:graphic>
              <a:graphicData uri="http://schemas.openxmlformats.org/drawingml/2006/table">
                <a:tbl>
                  <a:tblPr firstRow="1" firstCol="1" bandRow="1"/>
                  <a:tblGrid>
                    <a:gridCol w="2172302"/>
                    <a:gridCol w="1377624"/>
                    <a:gridCol w="1939124"/>
                    <a:gridCol w="1730036"/>
                  </a:tblGrid>
                  <a:tr h="260922">
                    <a:tc rowSpan="2">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p>
                          <a:pPr marL="0" marR="0" algn="ctr">
                            <a:lnSpc>
                              <a:spcPct val="107000"/>
                            </a:lnSpc>
                            <a:spcBef>
                              <a:spcPts val="0"/>
                            </a:spcBef>
                            <a:spcAft>
                              <a:spcPts val="0"/>
                            </a:spcAft>
                          </a:pPr>
                          <a:r>
                            <a:rPr lang="en-US" sz="32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PFA</a:t>
                          </a:r>
                          <a:endParaRPr lang="en-US" sz="32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nSpc>
                              <a:spcPct val="107000"/>
                            </a:lnSpc>
                            <a:spcBef>
                              <a:spcPts val="0"/>
                            </a:spcBef>
                            <a:spcAft>
                              <a:spcPts val="0"/>
                            </a:spcAft>
                          </a:pP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791909">
                    <a:tc vMerge="1">
                      <a:txBody>
                        <a:bodyPr/>
                        <a:lstStyle/>
                        <a:p>
                          <a:endParaRPr lang="en-US"/>
                        </a:p>
                      </a:txBody>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58407" t="-34615" r="-267257" b="-217692"/>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83648" t="-34615" r="-89937" b="-217692"/>
                          </a:stretch>
                        </a:blipFill>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17606" t="-34615" r="-704" b="-217692"/>
                          </a:stretch>
                        </a:blipFill>
                      </a:tcPr>
                    </a:tc>
                  </a:tr>
                  <a:tr h="260922">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-.437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.831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0.230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gn="ctr">
                            <a:lnSpc>
                              <a:spcPct val="107000"/>
                            </a:lnSpc>
                            <a:spcBef>
                              <a:spcPts val="0"/>
                            </a:spcBef>
                            <a:spcAft>
                              <a:spcPts val="0"/>
                            </a:spcAft>
                          </a:pPr>
                          <a:r>
                            <a:rPr lang="en-US" sz="160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.726</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0.333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0922">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.605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.694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0.153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.563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0.166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a:effectLst/>
                              <a:latin typeface="Calibri" panose="020F0502020204030204" pitchFamily="34" charset="0"/>
                              <a:ea typeface="SimSun" panose="02010600030101010101" pitchFamily="2" charset="-122"/>
                              <a:cs typeface="Times New Roman" panose="02020603050405020304" pitchFamily="18" charset="0"/>
                            </a:rPr>
                            <a:t>0.487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.769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7614283" y="399399"/>
                <a:ext cx="4587731" cy="843308"/>
              </a:xfrm>
              <a:prstGeom prst="rect">
                <a:avLst/>
              </a:prstGeom>
            </p:spPr>
            <p:txBody>
              <a:bodyPr wrap="none">
                <a:spAutoFit/>
              </a:bodyPr>
              <a:lstStyle/>
              <a:p>
                <a:r>
                  <a:rPr lang="en-US" sz="24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The residual matrix =</a:t>
                </a:r>
                <a14:m>
                  <m:oMath xmlns:m="http://schemas.openxmlformats.org/officeDocument/2006/math">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𝑅</m:t>
                    </m:r>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oMath>
                </a14:m>
                <a:r>
                  <a:rPr lang="el-GR" sz="2400" dirty="0">
                    <a:solidFill>
                      <a:srgbClr val="C00000"/>
                    </a:solidFill>
                    <a:cs typeface="Times New Roman" panose="02020603050405020304" pitchFamily="18" charset="0"/>
                  </a:rPr>
                  <a:t> </a:t>
                </a:r>
                <a14:m>
                  <m:oMath xmlns:m="http://schemas.openxmlformats.org/officeDocument/2006/math">
                    <m:sSup>
                      <m:sSupPr>
                        <m:ctrlPr>
                          <a:rPr lang="en-US" sz="2400" i="1" dirty="0">
                            <a:solidFill>
                              <a:srgbClr val="C00000"/>
                            </a:solidFill>
                            <a:latin typeface="Cambria Math" panose="02040503050406030204" pitchFamily="18" charset="0"/>
                            <a:cs typeface="Times New Roman" panose="02020603050405020304" pitchFamily="18" charset="0"/>
                          </a:rPr>
                        </m:ctrlPr>
                      </m:sSupPr>
                      <m:e>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e>
                      <m:sup>
                        <m:r>
                          <m:rPr>
                            <m:sty m:val="p"/>
                          </m:rPr>
                          <a:rPr lang="en-US" sz="2400" dirty="0">
                            <a:solidFill>
                              <a:srgbClr val="C00000"/>
                            </a:solidFill>
                            <a:latin typeface="Cambria Math" panose="02040503050406030204" pitchFamily="18" charset="0"/>
                            <a:cs typeface="Times New Roman" panose="02020603050405020304" pitchFamily="18" charset="0"/>
                          </a:rPr>
                          <m:t>T</m:t>
                        </m:r>
                      </m:sup>
                    </m:sSup>
                    <m:r>
                      <a:rPr lang="en-US" sz="2400" i="1" dirty="0" smtClean="0">
                        <a:solidFill>
                          <a:srgbClr val="C00000"/>
                        </a:solidFill>
                        <a:latin typeface="Cambria Math" panose="02040503050406030204" pitchFamily="18" charset="0"/>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a:rPr lang="az-Cyrl-AZ" sz="2400" i="1" dirty="0" smtClean="0">
                            <a:solidFill>
                              <a:srgbClr val="C00000"/>
                            </a:solidFill>
                            <a:latin typeface="Cambria Math" panose="02040503050406030204" pitchFamily="18" charset="0"/>
                            <a:cs typeface="Times New Roman" panose="02020603050405020304" pitchFamily="18" charset="0"/>
                          </a:rPr>
                          <m:t>ѱ</m:t>
                        </m:r>
                      </m:e>
                    </m:acc>
                  </m:oMath>
                </a14:m>
                <a:endParaRPr lang="en-US" sz="2400" dirty="0">
                  <a:solidFill>
                    <a:prstClr val="black"/>
                  </a:solidFill>
                </a:endParaRPr>
              </a:p>
              <a:p>
                <a:endParaRPr lang="en-US" sz="24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614283" y="399399"/>
                <a:ext cx="4587731" cy="843308"/>
              </a:xfrm>
              <a:prstGeom prst="rect">
                <a:avLst/>
              </a:prstGeom>
              <a:blipFill rotWithShape="0">
                <a:blip r:embed="rId3"/>
                <a:stretch>
                  <a:fillRect l="-1992" t="-5072" r="-95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824404" y="1184102"/>
                <a:ext cx="4167488" cy="12601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prstClr val="black"/>
                              </a:solidFill>
                              <a:latin typeface="Cambria Math" panose="02040503050406030204" pitchFamily="18" charset="0"/>
                            </a:rPr>
                          </m:ctrlPr>
                        </m:dPr>
                        <m:e>
                          <m:m>
                            <m:mPr>
                              <m:mcs>
                                <m:mc>
                                  <m:mcPr>
                                    <m:count m:val="2"/>
                                    <m:mcJc m:val="center"/>
                                  </m:mcPr>
                                </m:mc>
                              </m:mcs>
                              <m:ctrlPr>
                                <a:rPr lang="en-US" i="1" smtClean="0">
                                  <a:solidFill>
                                    <a:prstClr val="black"/>
                                  </a:solidFill>
                                  <a:latin typeface="Cambria Math" panose="02040503050406030204" pitchFamily="18" charset="0"/>
                                </a:rPr>
                              </m:ctrlPr>
                            </m:mPr>
                            <m:mr>
                              <m:e>
                                <m:m>
                                  <m:mPr>
                                    <m:mcs>
                                      <m:mc>
                                        <m:mcPr>
                                          <m:count m:val="2"/>
                                          <m:mcJc m:val="center"/>
                                        </m:mcPr>
                                      </m:mc>
                                    </m:mcs>
                                    <m:ctrlPr>
                                      <a:rPr lang="en-US" i="1" smtClean="0">
                                        <a:solidFill>
                                          <a:prstClr val="black"/>
                                        </a:solidFill>
                                        <a:latin typeface="Cambria Math" panose="02040503050406030204" pitchFamily="18" charset="0"/>
                                      </a:rPr>
                                    </m:ctrlPr>
                                  </m:mPr>
                                  <m:mr>
                                    <m:e>
                                      <m:r>
                                        <m:rPr>
                                          <m:brk m:alnAt="7"/>
                                        </m:rPr>
                                        <a:rPr lang="en-US" i="1" smtClean="0">
                                          <a:solidFill>
                                            <a:prstClr val="black"/>
                                          </a:solidFill>
                                          <a:latin typeface="Cambria Math" panose="02040503050406030204" pitchFamily="18" charset="0"/>
                                        </a:rPr>
                                        <m:t>0</m:t>
                                      </m:r>
                                    </m:e>
                                    <m:e>
                                      <m:r>
                                        <a:rPr lang="en-US" i="1" smtClean="0">
                                          <a:solidFill>
                                            <a:prstClr val="black"/>
                                          </a:solidFill>
                                          <a:latin typeface="Cambria Math" panose="02040503050406030204" pitchFamily="18" charset="0"/>
                                        </a:rPr>
                                        <m:t>−.099</m:t>
                                      </m:r>
                                    </m:e>
                                  </m:mr>
                                  <m:mr>
                                    <m:e>
                                      <m:r>
                                        <a:rPr lang="en-US" i="1">
                                          <a:solidFill>
                                            <a:prstClr val="black"/>
                                          </a:solidFill>
                                          <a:latin typeface="Cambria Math" panose="02040503050406030204" pitchFamily="18" charset="0"/>
                                        </a:rPr>
                                        <m:t>−.099</m:t>
                                      </m:r>
                                    </m:e>
                                    <m:e>
                                      <m:r>
                                        <a:rPr lang="en-US" i="1" smtClean="0">
                                          <a:solidFill>
                                            <a:prstClr val="black"/>
                                          </a:solidFill>
                                          <a:latin typeface="Cambria Math" panose="02040503050406030204" pitchFamily="18" charset="0"/>
                                        </a:rPr>
                                        <m:t>0</m:t>
                                      </m:r>
                                    </m:e>
                                  </m:mr>
                                  <m:mr>
                                    <m:e>
                                      <m:r>
                                        <m:rPr>
                                          <m:brk m:alnAt="7"/>
                                        </m:rP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.185</m:t>
                                      </m:r>
                                    </m:e>
                                    <m:e>
                                      <m:r>
                                        <a:rPr lang="en-US" i="1" smtClean="0">
                                          <a:solidFill>
                                            <a:prstClr val="black"/>
                                          </a:solidFill>
                                          <a:latin typeface="Cambria Math" panose="02040503050406030204" pitchFamily="18" charset="0"/>
                                        </a:rPr>
                                        <m:t>−.134</m:t>
                                      </m:r>
                                    </m:e>
                                  </m:mr>
                                </m:m>
                              </m:e>
                              <m:e>
                                <m:m>
                                  <m:mPr>
                                    <m:mcs>
                                      <m:mc>
                                        <m:mcPr>
                                          <m:count m:val="3"/>
                                          <m:mcJc m:val="center"/>
                                        </m:mcPr>
                                      </m:mc>
                                    </m:mcs>
                                    <m:ctrlPr>
                                      <a:rPr lang="en-US" i="1" smtClean="0">
                                        <a:solidFill>
                                          <a:prstClr val="black"/>
                                        </a:solidFill>
                                        <a:latin typeface="Cambria Math" panose="02040503050406030204" pitchFamily="18" charset="0"/>
                                      </a:rPr>
                                    </m:ctrlPr>
                                  </m:mPr>
                                  <m:mr>
                                    <m:e>
                                      <m:r>
                                        <m:rPr>
                                          <m:brk m:alnAt="7"/>
                                        </m:rP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.185</m:t>
                                      </m:r>
                                    </m:e>
                                    <m:e>
                                      <m:r>
                                        <a:rPr lang="en-US" i="1" smtClean="0">
                                          <a:solidFill>
                                            <a:prstClr val="black"/>
                                          </a:solidFill>
                                          <a:latin typeface="Cambria Math" panose="02040503050406030204" pitchFamily="18" charset="0"/>
                                        </a:rPr>
                                        <m:t>−.025</m:t>
                                      </m:r>
                                    </m:e>
                                    <m:e>
                                      <m:r>
                                        <a:rPr lang="en-US" i="1" smtClean="0">
                                          <a:solidFill>
                                            <a:prstClr val="black"/>
                                          </a:solidFill>
                                          <a:latin typeface="Cambria Math" panose="02040503050406030204" pitchFamily="18" charset="0"/>
                                        </a:rPr>
                                        <m:t>.056</m:t>
                                      </m:r>
                                    </m:e>
                                  </m:mr>
                                  <m:mr>
                                    <m:e>
                                      <m:r>
                                        <a:rPr lang="en-US" i="1">
                                          <a:solidFill>
                                            <a:prstClr val="black"/>
                                          </a:solidFill>
                                          <a:latin typeface="Cambria Math" panose="02040503050406030204" pitchFamily="18" charset="0"/>
                                        </a:rPr>
                                        <m:t>−.134</m:t>
                                      </m:r>
                                    </m:e>
                                    <m:e>
                                      <m:r>
                                        <a:rPr lang="en-US" i="1">
                                          <a:solidFill>
                                            <a:prstClr val="black"/>
                                          </a:solidFill>
                                          <a:latin typeface="Cambria Math" panose="02040503050406030204" pitchFamily="18" charset="0"/>
                                        </a:rPr>
                                        <m:t>.014</m:t>
                                      </m:r>
                                    </m:e>
                                    <m:e>
                                      <m:r>
                                        <a:rPr lang="en-US" i="1">
                                          <a:solidFill>
                                            <a:prstClr val="black"/>
                                          </a:solidFill>
                                          <a:latin typeface="Cambria Math" panose="02040503050406030204" pitchFamily="18" charset="0"/>
                                        </a:rPr>
                                        <m:t>−.054</m:t>
                                      </m:r>
                                    </m:e>
                                  </m:mr>
                                  <m:mr>
                                    <m:e>
                                      <m:r>
                                        <a:rPr lang="en-US" i="1" smtClean="0">
                                          <a:solidFill>
                                            <a:prstClr val="black"/>
                                          </a:solidFill>
                                          <a:latin typeface="Cambria Math" panose="02040503050406030204" pitchFamily="18" charset="0"/>
                                        </a:rPr>
                                        <m:t>0</m:t>
                                      </m:r>
                                    </m:e>
                                    <m:e>
                                      <m:r>
                                        <a:rPr lang="en-US" i="1" smtClean="0">
                                          <a:solidFill>
                                            <a:prstClr val="black"/>
                                          </a:solidFill>
                                          <a:latin typeface="Cambria Math" panose="02040503050406030204" pitchFamily="18" charset="0"/>
                                        </a:rPr>
                                        <m:t>.003</m:t>
                                      </m:r>
                                    </m:e>
                                    <m:e>
                                      <m:r>
                                        <a:rPr lang="en-US" i="1" smtClean="0">
                                          <a:solidFill>
                                            <a:prstClr val="black"/>
                                          </a:solidFill>
                                          <a:latin typeface="Cambria Math" panose="02040503050406030204" pitchFamily="18" charset="0"/>
                                        </a:rPr>
                                        <m:t>.006</m:t>
                                      </m:r>
                                    </m:e>
                                  </m:mr>
                                </m:m>
                              </m:e>
                            </m:mr>
                            <m:mr>
                              <m:e>
                                <m:m>
                                  <m:mPr>
                                    <m:mcs>
                                      <m:mc>
                                        <m:mcPr>
                                          <m:count m:val="2"/>
                                          <m:mcJc m:val="center"/>
                                        </m:mcPr>
                                      </m:mc>
                                    </m:mcs>
                                    <m:ctrlPr>
                                      <a:rPr lang="en-US" i="1" smtClean="0">
                                        <a:solidFill>
                                          <a:prstClr val="black"/>
                                        </a:solidFill>
                                        <a:latin typeface="Cambria Math" panose="02040503050406030204" pitchFamily="18" charset="0"/>
                                      </a:rPr>
                                    </m:ctrlPr>
                                  </m:mPr>
                                  <m:mr>
                                    <m:e>
                                      <m:r>
                                        <a:rPr lang="en-US" i="1">
                                          <a:solidFill>
                                            <a:prstClr val="black"/>
                                          </a:solidFill>
                                          <a:latin typeface="Cambria Math" panose="02040503050406030204" pitchFamily="18" charset="0"/>
                                        </a:rPr>
                                        <m:t>−.025</m:t>
                                      </m:r>
                                    </m:e>
                                    <m:e>
                                      <m:r>
                                        <a:rPr lang="en-US" i="1" smtClean="0">
                                          <a:solidFill>
                                            <a:prstClr val="black"/>
                                          </a:solidFill>
                                          <a:latin typeface="Cambria Math" panose="02040503050406030204" pitchFamily="18" charset="0"/>
                                        </a:rPr>
                                        <m:t>.014</m:t>
                                      </m:r>
                                    </m:e>
                                  </m:mr>
                                  <m:mr>
                                    <m:e>
                                      <m:r>
                                        <a:rPr lang="en-US" i="1">
                                          <a:solidFill>
                                            <a:prstClr val="black"/>
                                          </a:solidFill>
                                          <a:latin typeface="Cambria Math" panose="02040503050406030204" pitchFamily="18" charset="0"/>
                                        </a:rPr>
                                        <m:t>.056</m:t>
                                      </m:r>
                                    </m:e>
                                    <m:e>
                                      <m:r>
                                        <a:rPr lang="en-US" i="1" smtClean="0">
                                          <a:solidFill>
                                            <a:prstClr val="black"/>
                                          </a:solidFill>
                                          <a:latin typeface="Cambria Math" panose="02040503050406030204" pitchFamily="18" charset="0"/>
                                        </a:rPr>
                                        <m:t>−.054</m:t>
                                      </m:r>
                                    </m:e>
                                  </m:mr>
                                </m:m>
                              </m:e>
                              <m:e>
                                <m:m>
                                  <m:mPr>
                                    <m:mcs>
                                      <m:mc>
                                        <m:mcPr>
                                          <m:count m:val="3"/>
                                          <m:mcJc m:val="center"/>
                                        </m:mcPr>
                                      </m:mc>
                                    </m:mcs>
                                    <m:ctrlPr>
                                      <a:rPr lang="en-US" i="1" smtClean="0">
                                        <a:solidFill>
                                          <a:prstClr val="black"/>
                                        </a:solidFill>
                                        <a:latin typeface="Cambria Math" panose="02040503050406030204" pitchFamily="18" charset="0"/>
                                      </a:rPr>
                                    </m:ctrlPr>
                                  </m:mPr>
                                  <m:mr>
                                    <m:e>
                                      <m:r>
                                        <a:rPr lang="en-US" i="1">
                                          <a:solidFill>
                                            <a:prstClr val="black"/>
                                          </a:solidFill>
                                          <a:latin typeface="Cambria Math" panose="02040503050406030204" pitchFamily="18" charset="0"/>
                                        </a:rPr>
                                        <m:t>.003</m:t>
                                      </m:r>
                                    </m:e>
                                    <m:e>
                                      <m:r>
                                        <a:rPr lang="en-US" i="1" smtClean="0">
                                          <a:solidFill>
                                            <a:prstClr val="black"/>
                                          </a:solidFill>
                                          <a:latin typeface="Cambria Math" panose="02040503050406030204" pitchFamily="18" charset="0"/>
                                        </a:rPr>
                                        <m:t>0</m:t>
                                      </m:r>
                                    </m:e>
                                    <m:e>
                                      <m:r>
                                        <a:rPr lang="en-US" i="1" smtClean="0">
                                          <a:solidFill>
                                            <a:prstClr val="black"/>
                                          </a:solidFill>
                                          <a:latin typeface="Cambria Math" panose="02040503050406030204" pitchFamily="18" charset="0"/>
                                        </a:rPr>
                                        <m:t>−.156</m:t>
                                      </m:r>
                                    </m:e>
                                  </m:mr>
                                  <m:mr>
                                    <m:e>
                                      <m:r>
                                        <a:rPr lang="en-US" i="1">
                                          <a:solidFill>
                                            <a:prstClr val="black"/>
                                          </a:solidFill>
                                          <a:latin typeface="Cambria Math" panose="02040503050406030204" pitchFamily="18" charset="0"/>
                                        </a:rPr>
                                        <m:t>.006</m:t>
                                      </m:r>
                                    </m:e>
                                    <m:e>
                                      <m:r>
                                        <a:rPr lang="en-US" i="1" smtClean="0">
                                          <a:solidFill>
                                            <a:prstClr val="black"/>
                                          </a:solidFill>
                                          <a:latin typeface="Cambria Math" panose="02040503050406030204" pitchFamily="18" charset="0"/>
                                        </a:rPr>
                                        <m:t>−.156</m:t>
                                      </m:r>
                                    </m:e>
                                    <m:e>
                                      <m:r>
                                        <a:rPr lang="en-US" i="1" smtClean="0">
                                          <a:solidFill>
                                            <a:prstClr val="black"/>
                                          </a:solidFill>
                                          <a:latin typeface="Cambria Math" panose="02040503050406030204" pitchFamily="18" charset="0"/>
                                        </a:rPr>
                                        <m:t>0</m:t>
                                      </m:r>
                                    </m:e>
                                  </m:mr>
                                </m:m>
                              </m:e>
                            </m:mr>
                          </m:m>
                        </m:e>
                      </m:d>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24404" y="1184102"/>
                <a:ext cx="4167488" cy="126015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159751228"/>
                  </p:ext>
                </p:extLst>
              </p:nvPr>
            </p:nvGraphicFramePr>
            <p:xfrm>
              <a:off x="148070" y="2954104"/>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r>
                            <a:rPr lang="en-US" sz="16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6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(rotation)</a:t>
                          </a:r>
                          <a:endParaRPr lang="en-US" sz="16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763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.232</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.113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.991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0.345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159751228"/>
                  </p:ext>
                </p:extLst>
              </p:nvPr>
            </p:nvGraphicFramePr>
            <p:xfrm>
              <a:off x="148070" y="2954104"/>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r>
                            <a:rPr lang="en-US" sz="16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6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(rotation)</a:t>
                          </a:r>
                          <a:endParaRPr lang="en-US" sz="16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5"/>
                          <a:stretch>
                            <a:fillRect l="-308904" t="-8182" r="-685" b="-262727"/>
                          </a:stretch>
                        </a:blipFill>
                      </a:tcPr>
                    </a:tc>
                  </a:tr>
                  <a:tr h="270447">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763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.232</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.113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.991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0.345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pic>
        <p:nvPicPr>
          <p:cNvPr id="2" name="Picture 1"/>
          <p:cNvPicPr>
            <a:picLocks noChangeAspect="1"/>
          </p:cNvPicPr>
          <p:nvPr/>
        </p:nvPicPr>
        <p:blipFill>
          <a:blip r:embed="rId6"/>
          <a:stretch>
            <a:fillRect/>
          </a:stretch>
        </p:blipFill>
        <p:spPr>
          <a:xfrm>
            <a:off x="7824404" y="3792682"/>
            <a:ext cx="4167488" cy="1517073"/>
          </a:xfrm>
          <a:prstGeom prst="rect">
            <a:avLst/>
          </a:prstGeom>
        </p:spPr>
      </p:pic>
      <p:sp>
        <p:nvSpPr>
          <p:cNvPr id="3" name="Rectangle 2"/>
          <p:cNvSpPr/>
          <p:nvPr/>
        </p:nvSpPr>
        <p:spPr>
          <a:xfrm>
            <a:off x="148070" y="5561331"/>
            <a:ext cx="12053944" cy="882678"/>
          </a:xfrm>
          <a:prstGeom prst="rect">
            <a:avLst/>
          </a:prstGeom>
        </p:spPr>
        <p:txBody>
          <a:bodyPr wrap="square">
            <a:spAutoFit/>
          </a:bodyPr>
          <a:lstStyle/>
          <a:p>
            <a:pPr>
              <a:lnSpc>
                <a:spcPct val="107000"/>
              </a:lnSpc>
            </a:pPr>
            <a:r>
              <a:rPr lang="en-US" sz="2400" dirty="0" smtClean="0">
                <a:solidFill>
                  <a:srgbClr val="7030A0"/>
                </a:solidFill>
                <a:latin typeface="Calibri" panose="020F0502020204030204" pitchFamily="34" charset="0"/>
                <a:ea typeface="SimSun" panose="02010600030101010101" pitchFamily="2" charset="-122"/>
                <a:cs typeface="Times New Roman" panose="02020603050405020304" pitchFamily="18" charset="0"/>
              </a:rPr>
              <a:t>ML approach has more clear interpretation for factor 1 and factor 2, and smaller values for residuals</a:t>
            </a:r>
            <a:endParaRPr lang="en-US" sz="2400" dirty="0">
              <a:solidFill>
                <a:srgbClr val="7030A0"/>
              </a:solidFill>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39276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13365813"/>
                  </p:ext>
                </p:extLst>
              </p:nvPr>
            </p:nvGraphicFramePr>
            <p:xfrm>
              <a:off x="148070" y="0"/>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(None rotation)</a:t>
                          </a:r>
                          <a:endParaRPr lang="en-US" sz="14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0.121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0.754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0.328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0.786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0.188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0.65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0.997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0.685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0.324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13365813"/>
                  </p:ext>
                </p:extLst>
              </p:nvPr>
            </p:nvGraphicFramePr>
            <p:xfrm>
              <a:off x="148070" y="0"/>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(None rotation)</a:t>
                          </a:r>
                          <a:endParaRPr lang="en-US" sz="14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308904" t="-8182" r="-685" b="-262727"/>
                          </a:stretch>
                        </a:blipFill>
                      </a:tcPr>
                    </a:tc>
                  </a:tr>
                  <a:tr h="270447">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0.121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0.754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0.328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0.786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0.188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0.65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0.997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0.685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0.324</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6" name="Rectangle 5"/>
              <p:cNvSpPr/>
              <p:nvPr/>
            </p:nvSpPr>
            <p:spPr>
              <a:xfrm>
                <a:off x="7614283" y="399399"/>
                <a:ext cx="4587731" cy="843308"/>
              </a:xfrm>
              <a:prstGeom prst="rect">
                <a:avLst/>
              </a:prstGeom>
            </p:spPr>
            <p:txBody>
              <a:bodyPr wrap="none">
                <a:spAutoFit/>
              </a:bodyPr>
              <a:lstStyle/>
              <a:p>
                <a:r>
                  <a:rPr lang="en-US" sz="2400" dirty="0" smtClean="0">
                    <a:solidFill>
                      <a:srgbClr val="0070C0"/>
                    </a:solidFill>
                    <a:latin typeface="Times New Roman" panose="02020603050405020304" pitchFamily="18" charset="0"/>
                    <a:ea typeface="SimSun" panose="02010600030101010101" pitchFamily="2" charset="-122"/>
                    <a:cs typeface="Times New Roman" panose="02020603050405020304" pitchFamily="18" charset="0"/>
                  </a:rPr>
                  <a:t>The residual matrix =</a:t>
                </a:r>
                <a14:m>
                  <m:oMath xmlns:m="http://schemas.openxmlformats.org/officeDocument/2006/math">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𝑅</m:t>
                    </m:r>
                    <m:r>
                      <a:rPr lang="en-US" sz="2400" i="1" dirty="0" smtClean="0">
                        <a:solidFill>
                          <a:srgbClr val="C00000"/>
                        </a:solidFill>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oMath>
                </a14:m>
                <a:r>
                  <a:rPr lang="el-GR" sz="2400" dirty="0">
                    <a:solidFill>
                      <a:srgbClr val="C00000"/>
                    </a:solidFill>
                    <a:cs typeface="Times New Roman" panose="02020603050405020304" pitchFamily="18" charset="0"/>
                  </a:rPr>
                  <a:t> </a:t>
                </a:r>
                <a14:m>
                  <m:oMath xmlns:m="http://schemas.openxmlformats.org/officeDocument/2006/math">
                    <m:sSup>
                      <m:sSupPr>
                        <m:ctrlPr>
                          <a:rPr lang="en-US" sz="2400" i="1" dirty="0">
                            <a:solidFill>
                              <a:srgbClr val="C00000"/>
                            </a:solidFill>
                            <a:latin typeface="Cambria Math" panose="02040503050406030204" pitchFamily="18" charset="0"/>
                            <a:cs typeface="Times New Roman" panose="02020603050405020304" pitchFamily="18" charset="0"/>
                          </a:rPr>
                        </m:ctrlPr>
                      </m:sSupPr>
                      <m:e>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m:rPr>
                                <m:sty m:val="p"/>
                              </m:rPr>
                              <a:rPr lang="el-GR" sz="2400" dirty="0">
                                <a:solidFill>
                                  <a:srgbClr val="C00000"/>
                                </a:solidFill>
                                <a:latin typeface="Cambria Math" panose="02040503050406030204" pitchFamily="18" charset="0"/>
                                <a:cs typeface="Times New Roman" panose="02020603050405020304" pitchFamily="18" charset="0"/>
                              </a:rPr>
                              <m:t>Λ</m:t>
                            </m:r>
                          </m:e>
                        </m:acc>
                      </m:e>
                      <m:sup>
                        <m:r>
                          <m:rPr>
                            <m:sty m:val="p"/>
                          </m:rPr>
                          <a:rPr lang="en-US" sz="2400" dirty="0">
                            <a:solidFill>
                              <a:srgbClr val="C00000"/>
                            </a:solidFill>
                            <a:latin typeface="Cambria Math" panose="02040503050406030204" pitchFamily="18" charset="0"/>
                            <a:cs typeface="Times New Roman" panose="02020603050405020304" pitchFamily="18" charset="0"/>
                          </a:rPr>
                          <m:t>T</m:t>
                        </m:r>
                      </m:sup>
                    </m:sSup>
                    <m:r>
                      <a:rPr lang="en-US" sz="2400" i="1" dirty="0" smtClean="0">
                        <a:solidFill>
                          <a:srgbClr val="C00000"/>
                        </a:solidFill>
                        <a:latin typeface="Cambria Math" panose="02040503050406030204" pitchFamily="18" charset="0"/>
                        <a:cs typeface="Times New Roman" panose="02020603050405020304" pitchFamily="18" charset="0"/>
                      </a:rPr>
                      <m:t>−</m:t>
                    </m:r>
                    <m:acc>
                      <m:accPr>
                        <m:chr m:val="̂"/>
                        <m:ctrlPr>
                          <a:rPr lang="en-US" sz="2400" i="1" dirty="0">
                            <a:solidFill>
                              <a:srgbClr val="C00000"/>
                            </a:solidFill>
                            <a:latin typeface="Cambria Math" panose="02040503050406030204" pitchFamily="18" charset="0"/>
                            <a:cs typeface="Times New Roman" panose="02020603050405020304" pitchFamily="18" charset="0"/>
                          </a:rPr>
                        </m:ctrlPr>
                      </m:accPr>
                      <m:e>
                        <m:r>
                          <a:rPr lang="az-Cyrl-AZ" sz="2400" i="1" dirty="0" smtClean="0">
                            <a:solidFill>
                              <a:srgbClr val="C00000"/>
                            </a:solidFill>
                            <a:latin typeface="Cambria Math" panose="02040503050406030204" pitchFamily="18" charset="0"/>
                            <a:cs typeface="Times New Roman" panose="02020603050405020304" pitchFamily="18" charset="0"/>
                          </a:rPr>
                          <m:t>ѱ</m:t>
                        </m:r>
                      </m:e>
                    </m:acc>
                  </m:oMath>
                </a14:m>
                <a:endParaRPr lang="en-US" sz="2400" dirty="0">
                  <a:solidFill>
                    <a:prstClr val="black"/>
                  </a:solidFill>
                </a:endParaRPr>
              </a:p>
              <a:p>
                <a:endParaRPr lang="en-US" sz="24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614283" y="399399"/>
                <a:ext cx="4587731" cy="843308"/>
              </a:xfrm>
              <a:prstGeom prst="rect">
                <a:avLst/>
              </a:prstGeom>
              <a:blipFill rotWithShape="0">
                <a:blip r:embed="rId3"/>
                <a:stretch>
                  <a:fillRect l="-1992" t="-5072" r="-95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486058999"/>
                  </p:ext>
                </p:extLst>
              </p:nvPr>
            </p:nvGraphicFramePr>
            <p:xfrm>
              <a:off x="148070" y="2522990"/>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(rotation)</a:t>
                          </a:r>
                          <a:endParaRPr lang="en-US" sz="14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Specific variances</a:t>
                          </a: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SupPr>
                                  <m:e>
                                    <m:sSub>
                                      <m:sSubPr>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l-GR" sz="1600" i="1">
                                                <a:effectLst/>
                                                <a:latin typeface="Cambria Math" panose="02040503050406030204" pitchFamily="18" charset="0"/>
                                                <a:ea typeface="SimSun" panose="02010600030101010101" pitchFamily="2" charset="-122"/>
                                                <a:cs typeface="Times New Roman" panose="02020603050405020304" pitchFamily="18" charset="0"/>
                                              </a:rPr>
                                              <m:t>𝛹</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600" i="1">
                                        <a:effectLst/>
                                        <a:latin typeface="Cambria Math" panose="02040503050406030204" pitchFamily="18" charset="0"/>
                                        <a:ea typeface="SimSun" panose="02010600030101010101" pitchFamily="2" charset="-122"/>
                                        <a:cs typeface="Times New Roman" panose="02020603050405020304" pitchFamily="18" charset="0"/>
                                      </a:rPr>
                                      <m:t>=1−</m:t>
                                    </m:r>
                                    <m:acc>
                                      <m:accPr>
                                        <m:chr m:val="̂"/>
                                        <m:ctrlPr>
                                          <a:rPr lang="en-US" sz="16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600" i="1">
                                            <a:effectLst/>
                                            <a:latin typeface="Cambria Math" panose="02040503050406030204" pitchFamily="18" charset="0"/>
                                            <a:ea typeface="SimSun" panose="02010600030101010101" pitchFamily="2" charset="-122"/>
                                            <a:cs typeface="Times New Roman" panose="02020603050405020304" pitchFamily="18" charset="0"/>
                                          </a:rPr>
                                          <m:t>h</m:t>
                                        </m:r>
                                      </m:e>
                                    </m:acc>
                                  </m:e>
                                  <m:sub>
                                    <m:r>
                                      <a:rPr lang="en-US" sz="16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600" i="1">
                                        <a:effectLst/>
                                        <a:latin typeface="Cambria Math" panose="02040503050406030204" pitchFamily="18" charset="0"/>
                                        <a:ea typeface="SimSun" panose="02010600030101010101" pitchFamily="2" charset="-122"/>
                                        <a:cs typeface="Times New Roman" panose="02020603050405020304" pitchFamily="18" charset="0"/>
                                      </a:rPr>
                                      <m:t>2</m:t>
                                    </m:r>
                                  </m:sup>
                                </m:sSubSup>
                              </m:oMath>
                            </m:oMathPara>
                          </a14:m>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763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.232</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996">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.113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.991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0.345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486058999"/>
                  </p:ext>
                </p:extLst>
              </p:nvPr>
            </p:nvGraphicFramePr>
            <p:xfrm>
              <a:off x="148070" y="2522990"/>
              <a:ext cx="7265291" cy="2410933"/>
            </p:xfrm>
            <a:graphic>
              <a:graphicData uri="http://schemas.openxmlformats.org/drawingml/2006/table">
                <a:tbl>
                  <a:tblPr firstRow="1" firstCol="1" bandRow="1"/>
                  <a:tblGrid>
                    <a:gridCol w="2172302"/>
                    <a:gridCol w="1377624"/>
                    <a:gridCol w="1939124"/>
                    <a:gridCol w="1776241"/>
                  </a:tblGrid>
                  <a:tr h="667854">
                    <a:tc>
                      <a:txBody>
                        <a:bodyPr/>
                        <a:lstStyle/>
                        <a:p>
                          <a:pPr marL="0" marR="0" algn="ctr">
                            <a:lnSpc>
                              <a:spcPct val="107000"/>
                            </a:lnSpc>
                            <a:spcBef>
                              <a:spcPts val="0"/>
                            </a:spcBef>
                            <a:spcAft>
                              <a:spcPts val="0"/>
                            </a:spcAft>
                          </a:pPr>
                          <a:r>
                            <a:rPr lang="en-US" sz="1400" dirty="0">
                              <a:effectLst/>
                              <a:latin typeface="Calibri" panose="020F0502020204030204" pitchFamily="34" charset="0"/>
                              <a:ea typeface="SimSun" panose="02010600030101010101" pitchFamily="2" charset="-122"/>
                              <a:cs typeface="Times New Roman" panose="02020603050405020304" pitchFamily="18" charset="0"/>
                            </a:rPr>
                            <a:t>  </a:t>
                          </a: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ML</a:t>
                          </a:r>
                        </a:p>
                        <a:p>
                          <a:pPr marL="0" marR="0" algn="ctr">
                            <a:lnSpc>
                              <a:spcPct val="107000"/>
                            </a:lnSpc>
                            <a:spcBef>
                              <a:spcPts val="0"/>
                            </a:spcBef>
                            <a:spcAft>
                              <a:spcPts val="0"/>
                            </a:spcAft>
                          </a:pPr>
                          <a:r>
                            <a:rPr lang="en-US" sz="1400" dirty="0" smtClean="0">
                              <a:solidFill>
                                <a:srgbClr val="0070C0"/>
                              </a:solidFill>
                              <a:effectLst/>
                              <a:latin typeface="Calibri" panose="020F0502020204030204" pitchFamily="34" charset="0"/>
                              <a:ea typeface="SimSun" panose="02010600030101010101" pitchFamily="2" charset="-122"/>
                              <a:cs typeface="Times New Roman" panose="02020603050405020304" pitchFamily="18" charset="0"/>
                            </a:rPr>
                            <a:t>(rotation)</a:t>
                          </a:r>
                          <a:endParaRPr lang="en-US" sz="1400" dirty="0">
                            <a:solidFill>
                              <a:srgbClr val="0070C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f</a:t>
                          </a:r>
                          <a:r>
                            <a:rPr lang="en-US" sz="1600" dirty="0">
                              <a:effectLst/>
                              <a:latin typeface="Calibri" panose="020F0502020204030204" pitchFamily="34" charset="0"/>
                              <a:ea typeface="SimSun" panose="02010600030101010101" pitchFamily="2" charset="-122"/>
                              <a:cs typeface="Times New Roman" panose="02020603050405020304" pitchFamily="18" charset="0"/>
                            </a:rPr>
                            <a:t>_ </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loadings </a:t>
                          </a:r>
                          <a:r>
                            <a:rPr lang="en-US" sz="1600" dirty="0">
                              <a:effectLst/>
                              <a:latin typeface="Calibri" panose="020F0502020204030204" pitchFamily="34" charset="0"/>
                              <a:ea typeface="SimSun" panose="02010600030101010101" pitchFamily="2" charset="-122"/>
                              <a:cs typeface="Times New Roman" panose="02020603050405020304" pitchFamily="18" charset="0"/>
                            </a:rPr>
                            <a:t>F1</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err="1" smtClean="0">
                              <a:effectLst/>
                              <a:latin typeface="Calibri" panose="020F0502020204030204" pitchFamily="34" charset="0"/>
                              <a:ea typeface="SimSun" panose="02010600030101010101" pitchFamily="2" charset="-122"/>
                              <a:cs typeface="Times New Roman" panose="02020603050405020304" pitchFamily="18" charset="0"/>
                            </a:rPr>
                            <a:t>f_loadings</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 </a:t>
                          </a:r>
                          <a:r>
                            <a:rPr lang="en-US" sz="1600" dirty="0">
                              <a:effectLst/>
                              <a:latin typeface="Calibri" panose="020F0502020204030204" pitchFamily="34" charset="0"/>
                              <a:ea typeface="SimSun" panose="02010600030101010101" pitchFamily="2" charset="-122"/>
                              <a:cs typeface="Times New Roman" panose="02020603050405020304" pitchFamily="18" charset="0"/>
                            </a:rPr>
                            <a:t>F2</a:t>
                          </a: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4"/>
                          <a:stretch>
                            <a:fillRect l="-308904" t="-8182" r="-685" b="-263636"/>
                          </a:stretch>
                        </a:blipFill>
                      </a:tcPr>
                    </a:tc>
                  </a:tr>
                  <a:tr h="270447">
                    <a:tc rowSpan="5">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JP Morgan </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Citibank</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Wells Fargo</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Royal Dutch Shell</a:t>
                          </a:r>
                        </a:p>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ExxonMobil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763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0.417831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a:t>
                          </a: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819</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.232</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0.275415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0.542112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44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.113</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.991</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0.00515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6927">
                    <a:tc vMerge="1">
                      <a:txBody>
                        <a:bodyPr/>
                        <a:lstStyle/>
                        <a:p>
                          <a:endParaRPr lang="en-US"/>
                        </a:p>
                      </a:txBody>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.108</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solidFill>
                                <a:srgbClr val="FF0000"/>
                              </a:solidFill>
                              <a:effectLst/>
                              <a:latin typeface="Calibri" panose="020F0502020204030204" pitchFamily="34" charset="0"/>
                              <a:ea typeface="SimSun" panose="02010600030101010101" pitchFamily="2" charset="-122"/>
                              <a:cs typeface="Times New Roman" panose="02020603050405020304" pitchFamily="18" charset="0"/>
                            </a:rPr>
                            <a:t>.667</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kern="1200" dirty="0">
                              <a:solidFill>
                                <a:srgbClr val="00B050"/>
                              </a:solidFill>
                              <a:effectLst/>
                              <a:latin typeface="Calibri" panose="020F0502020204030204" pitchFamily="34" charset="0"/>
                              <a:ea typeface="SimSun" panose="02010600030101010101" pitchFamily="2" charset="-122"/>
                              <a:cs typeface="Times New Roman" panose="02020603050405020304" pitchFamily="18" charset="0"/>
                            </a:rPr>
                            <a:t>0.543447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4364">
                    <a:tc>
                      <a:txBody>
                        <a:bodyPr/>
                        <a:lstStyle/>
                        <a:p>
                          <a:pPr marL="0" marR="0">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Cumulative proportion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0.345</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smtClean="0">
                              <a:effectLst/>
                              <a:latin typeface="Calibri" panose="020F0502020204030204" pitchFamily="34" charset="0"/>
                              <a:ea typeface="SimSun" panose="02010600030101010101" pitchFamily="2" charset="-122"/>
                              <a:cs typeface="Times New Roman" panose="02020603050405020304" pitchFamily="18" charset="0"/>
                            </a:rPr>
                            <a:t>.646</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effectLst/>
                              <a:latin typeface="Calibri" panose="020F0502020204030204" pitchFamily="34" charset="0"/>
                              <a:ea typeface="SimSu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mc:Fallback>
      </mc:AlternateContent>
      <p:pic>
        <p:nvPicPr>
          <p:cNvPr id="2" name="Picture 1"/>
          <p:cNvPicPr>
            <a:picLocks noChangeAspect="1"/>
          </p:cNvPicPr>
          <p:nvPr/>
        </p:nvPicPr>
        <p:blipFill>
          <a:blip r:embed="rId5"/>
          <a:stretch>
            <a:fillRect/>
          </a:stretch>
        </p:blipFill>
        <p:spPr>
          <a:xfrm>
            <a:off x="7776482" y="2819045"/>
            <a:ext cx="4167488" cy="1517073"/>
          </a:xfrm>
          <a:prstGeom prst="rect">
            <a:avLst/>
          </a:prstGeom>
        </p:spPr>
      </p:pic>
      <p:pic>
        <p:nvPicPr>
          <p:cNvPr id="3" name="Picture 2"/>
          <p:cNvPicPr>
            <a:picLocks noChangeAspect="1"/>
          </p:cNvPicPr>
          <p:nvPr/>
        </p:nvPicPr>
        <p:blipFill>
          <a:blip r:embed="rId6"/>
          <a:stretch>
            <a:fillRect/>
          </a:stretch>
        </p:blipFill>
        <p:spPr>
          <a:xfrm>
            <a:off x="7452083" y="1205466"/>
            <a:ext cx="4491887" cy="908472"/>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148070" y="5197691"/>
                <a:ext cx="12053944" cy="882678"/>
              </a:xfrm>
              <a:prstGeom prst="rect">
                <a:avLst/>
              </a:prstGeom>
            </p:spPr>
            <p:txBody>
              <a:bodyPr wrap="square">
                <a:spAutoFit/>
              </a:bodyPr>
              <a:lstStyle/>
              <a:p>
                <a:pPr>
                  <a:lnSpc>
                    <a:spcPct val="107000"/>
                  </a:lnSpc>
                </a:pPr>
                <a:r>
                  <a:rPr lang="en-US" sz="2400" dirty="0" smtClean="0">
                    <a:solidFill>
                      <a:srgbClr val="7030A0"/>
                    </a:solidFill>
                    <a:latin typeface="Calibri" panose="020F0502020204030204" pitchFamily="34" charset="0"/>
                    <a:ea typeface="SimSun" panose="02010600030101010101" pitchFamily="2" charset="-122"/>
                    <a:cs typeface="Times New Roman" panose="02020603050405020304" pitchFamily="18" charset="0"/>
                  </a:rPr>
                  <a:t>ML approach with/without rotation have the similar interpretation for two factor 2 and the same  values for residuals because </a:t>
                </a:r>
                <a14:m>
                  <m:oMath xmlns:m="http://schemas.openxmlformats.org/officeDocument/2006/math">
                    <m:r>
                      <a:rPr lang="en-US" sz="2400" i="1" dirty="0" smtClean="0">
                        <a:solidFill>
                          <a:srgbClr val="7030A0"/>
                        </a:solidFill>
                        <a:latin typeface="Cambria Math" panose="02040503050406030204" pitchFamily="18" charset="0"/>
                        <a:ea typeface="SimSun" panose="02010600030101010101" pitchFamily="2" charset="-122"/>
                        <a:cs typeface="Times New Roman" panose="02020603050405020304" pitchFamily="18" charset="0"/>
                      </a:rPr>
                      <m:t>𝑞</m:t>
                    </m:r>
                    <m:r>
                      <a:rPr lang="en-US" sz="2400" i="1" dirty="0" smtClean="0">
                        <a:solidFill>
                          <a:srgbClr val="7030A0"/>
                        </a:solidFill>
                        <a:latin typeface="Cambria Math" panose="02040503050406030204" pitchFamily="18" charset="0"/>
                        <a:ea typeface="SimSun" panose="02010600030101010101" pitchFamily="2" charset="-122"/>
                        <a:cs typeface="Times New Roman" panose="02020603050405020304" pitchFamily="18" charset="0"/>
                      </a:rPr>
                      <m:t>=5</m:t>
                    </m:r>
                  </m:oMath>
                </a14:m>
                <a:r>
                  <a:rPr lang="en-US" sz="2400" dirty="0" smtClean="0">
                    <a:solidFill>
                      <a:srgbClr val="7030A0"/>
                    </a:solidFill>
                    <a:latin typeface="Calibri" panose="020F0502020204030204" pitchFamily="34" charset="0"/>
                    <a:ea typeface="SimSun" panose="02010600030101010101" pitchFamily="2" charset="-122"/>
                    <a:cs typeface="Times New Roman" panose="02020603050405020304" pitchFamily="18" charset="0"/>
                  </a:rPr>
                  <a:t> is small.</a:t>
                </a:r>
                <a:endParaRPr lang="en-US" sz="2400" dirty="0">
                  <a:solidFill>
                    <a:srgbClr val="7030A0"/>
                  </a:solidFill>
                  <a:latin typeface="Calibri" panose="020F0502020204030204" pitchFamily="34" charset="0"/>
                  <a:ea typeface="SimSun" panose="02010600030101010101" pitchFamily="2" charset="-122"/>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8070" y="5197691"/>
                <a:ext cx="12053944" cy="882678"/>
              </a:xfrm>
              <a:prstGeom prst="rect">
                <a:avLst/>
              </a:prstGeom>
              <a:blipFill rotWithShape="0">
                <a:blip r:embed="rId7"/>
                <a:stretch>
                  <a:fillRect l="-758" t="-4861" b="-13194"/>
                </a:stretch>
              </a:blipFill>
            </p:spPr>
            <p:txBody>
              <a:bodyPr/>
              <a:lstStyle/>
              <a:p>
                <a:r>
                  <a:rPr lang="en-US">
                    <a:noFill/>
                  </a:rPr>
                  <a:t> </a:t>
                </a:r>
              </a:p>
            </p:txBody>
          </p:sp>
        </mc:Fallback>
      </mc:AlternateContent>
    </p:spTree>
    <p:extLst>
      <p:ext uri="{BB962C8B-B14F-4D97-AF65-F5344CB8AC3E}">
        <p14:creationId xmlns:p14="http://schemas.microsoft.com/office/powerpoint/2010/main" val="52281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9536" y="5683"/>
                <a:ext cx="12082464" cy="2190343"/>
              </a:xfrm>
              <a:prstGeom prst="rect">
                <a:avLst/>
              </a:prstGeom>
            </p:spPr>
            <p:txBody>
              <a:bodyPr wrap="square">
                <a:spAutoFit/>
              </a:bodyPr>
              <a:lstStyle/>
              <a:p>
                <a:r>
                  <a:rPr lang="en-US" sz="2600" dirty="0" smtClean="0">
                    <a:solidFill>
                      <a:srgbClr val="000000"/>
                    </a:solidFill>
                    <a:latin typeface="Times New Roman" panose="02020603050405020304" pitchFamily="18" charset="0"/>
                    <a:cs typeface="Times New Roman" panose="02020603050405020304" pitchFamily="18" charset="0"/>
                  </a:rPr>
                  <a:t>Ex 3: The data in Table </a:t>
                </a:r>
                <a:r>
                  <a:rPr lang="en-US" sz="2600" dirty="0">
                    <a:solidFill>
                      <a:srgbClr val="0000FF"/>
                    </a:solidFill>
                    <a:latin typeface="Times New Roman" panose="02020603050405020304" pitchFamily="18" charset="0"/>
                    <a:cs typeface="Times New Roman" panose="02020603050405020304" pitchFamily="18" charset="0"/>
                  </a:rPr>
                  <a:t>5.1 </a:t>
                </a:r>
                <a:r>
                  <a:rPr lang="en-US" sz="2600" dirty="0">
                    <a:solidFill>
                      <a:srgbClr val="000000"/>
                    </a:solidFill>
                    <a:latin typeface="Times New Roman" panose="02020603050405020304" pitchFamily="18" charset="0"/>
                    <a:cs typeface="Times New Roman" panose="02020603050405020304" pitchFamily="18" charset="0"/>
                  </a:rPr>
                  <a:t>show life expectancy in years by country, age, and sex</a:t>
                </a:r>
                <a:r>
                  <a:rPr lang="en-US" sz="2600" dirty="0" smtClean="0">
                    <a:solidFill>
                      <a:srgbClr val="000000"/>
                    </a:solidFill>
                    <a:latin typeface="Times New Roman" panose="02020603050405020304" pitchFamily="18" charset="0"/>
                    <a:cs typeface="Times New Roman" panose="02020603050405020304" pitchFamily="18" charset="0"/>
                  </a:rPr>
                  <a:t>. The </a:t>
                </a:r>
                <a:r>
                  <a:rPr lang="en-US" sz="2600" dirty="0">
                    <a:solidFill>
                      <a:srgbClr val="000000"/>
                    </a:solidFill>
                    <a:latin typeface="Times New Roman" panose="02020603050405020304" pitchFamily="18" charset="0"/>
                    <a:cs typeface="Times New Roman" panose="02020603050405020304" pitchFamily="18" charset="0"/>
                  </a:rPr>
                  <a:t>data come from </a:t>
                </a:r>
                <a:r>
                  <a:rPr lang="en-US" sz="2600" dirty="0" err="1">
                    <a:solidFill>
                      <a:srgbClr val="0000FF"/>
                    </a:solidFill>
                    <a:latin typeface="Times New Roman" panose="02020603050405020304" pitchFamily="18" charset="0"/>
                    <a:cs typeface="Times New Roman" panose="02020603050405020304" pitchFamily="18" charset="0"/>
                  </a:rPr>
                  <a:t>Keytz</a:t>
                </a:r>
                <a:r>
                  <a:rPr lang="en-US" sz="2600" dirty="0">
                    <a:solidFill>
                      <a:srgbClr val="0000FF"/>
                    </a:solidFill>
                    <a:latin typeface="Times New Roman" panose="02020603050405020304" pitchFamily="18" charset="0"/>
                    <a:cs typeface="Times New Roman" panose="02020603050405020304" pitchFamily="18" charset="0"/>
                  </a:rPr>
                  <a:t> and </a:t>
                </a:r>
                <a:r>
                  <a:rPr lang="en-US" sz="2600" dirty="0" err="1">
                    <a:solidFill>
                      <a:srgbClr val="0000FF"/>
                    </a:solidFill>
                    <a:latin typeface="Times New Roman" panose="02020603050405020304" pitchFamily="18" charset="0"/>
                    <a:cs typeface="Times New Roman" panose="02020603050405020304" pitchFamily="18" charset="0"/>
                  </a:rPr>
                  <a:t>Flieger</a:t>
                </a:r>
                <a:r>
                  <a:rPr lang="en-US" sz="2600" dirty="0">
                    <a:solidFill>
                      <a:srgbClr val="0000FF"/>
                    </a:solidFill>
                    <a:latin typeface="Times New Roman" panose="02020603050405020304" pitchFamily="18" charset="0"/>
                    <a:cs typeface="Times New Roman" panose="02020603050405020304" pitchFamily="18" charset="0"/>
                  </a:rPr>
                  <a:t> </a:t>
                </a:r>
                <a:r>
                  <a:rPr lang="en-US" sz="2600" dirty="0">
                    <a:solidFill>
                      <a:srgbClr val="000000"/>
                    </a:solidFill>
                    <a:latin typeface="Times New Roman" panose="02020603050405020304" pitchFamily="18" charset="0"/>
                    <a:cs typeface="Times New Roman" panose="02020603050405020304" pitchFamily="18" charset="0"/>
                  </a:rPr>
                  <a:t>(</a:t>
                </a:r>
                <a:r>
                  <a:rPr lang="en-US" sz="2600" dirty="0">
                    <a:solidFill>
                      <a:srgbClr val="0000FF"/>
                    </a:solidFill>
                    <a:latin typeface="Times New Roman" panose="02020603050405020304" pitchFamily="18" charset="0"/>
                    <a:cs typeface="Times New Roman" panose="02020603050405020304" pitchFamily="18" charset="0"/>
                  </a:rPr>
                  <a:t>1971) </a:t>
                </a:r>
                <a:r>
                  <a:rPr lang="en-US" sz="2600" dirty="0">
                    <a:solidFill>
                      <a:srgbClr val="000000"/>
                    </a:solidFill>
                    <a:latin typeface="Times New Roman" panose="02020603050405020304" pitchFamily="18" charset="0"/>
                    <a:cs typeface="Times New Roman" panose="02020603050405020304" pitchFamily="18" charset="0"/>
                  </a:rPr>
                  <a:t>and relate to life </a:t>
                </a:r>
                <a:r>
                  <a:rPr lang="en-US" sz="2600" dirty="0" smtClean="0">
                    <a:solidFill>
                      <a:srgbClr val="000000"/>
                    </a:solidFill>
                    <a:latin typeface="Times New Roman" panose="02020603050405020304" pitchFamily="18" charset="0"/>
                    <a:cs typeface="Times New Roman" panose="02020603050405020304" pitchFamily="18" charset="0"/>
                  </a:rPr>
                  <a:t>expectancies in </a:t>
                </a:r>
                <a:r>
                  <a:rPr lang="en-US" sz="2600" dirty="0">
                    <a:solidFill>
                      <a:srgbClr val="000000"/>
                    </a:solidFill>
                    <a:latin typeface="Times New Roman" panose="02020603050405020304" pitchFamily="18" charset="0"/>
                    <a:cs typeface="Times New Roman" panose="02020603050405020304" pitchFamily="18" charset="0"/>
                  </a:rPr>
                  <a:t>the 1960s</a:t>
                </a:r>
                <a:r>
                  <a:rPr lang="en-US" sz="2600" dirty="0" smtClean="0">
                    <a:solidFill>
                      <a:srgbClr val="000000"/>
                    </a:solidFill>
                    <a:latin typeface="Times New Roman" panose="02020603050405020304" pitchFamily="18" charset="0"/>
                    <a:cs typeface="Times New Roman" panose="02020603050405020304" pitchFamily="18" charset="0"/>
                  </a:rPr>
                  <a:t>.</a:t>
                </a:r>
              </a:p>
              <a:p>
                <a:endParaRPr lang="en-US" sz="2600" dirty="0" smtClean="0">
                  <a:solidFill>
                    <a:srgbClr val="000000"/>
                  </a:solidFill>
                  <a:latin typeface="Times New Roman" panose="02020603050405020304" pitchFamily="18" charset="0"/>
                  <a:cs typeface="Times New Roman" panose="02020603050405020304" pitchFamily="18" charset="0"/>
                </a:endParaRPr>
              </a:p>
              <a:p>
                <a:pPr marL="1428750" lvl="2" indent="-514350">
                  <a:lnSpc>
                    <a:spcPts val="3500"/>
                  </a:lnSpc>
                  <a:buAutoNum type="arabicParenR"/>
                </a:pPr>
                <a14:m>
                  <m:oMath xmlns:m="http://schemas.openxmlformats.org/officeDocument/2006/math">
                    <m:sSub>
                      <m:sSubPr>
                        <m:ctrlPr>
                          <a:rPr lang="en-US" sz="2600" b="0" i="1" dirty="0" smtClean="0">
                            <a:latin typeface="Cambria Math" panose="02040503050406030204" pitchFamily="18" charset="0"/>
                            <a:cs typeface="Times New Roman" panose="02020603050405020304" pitchFamily="18" charset="0"/>
                          </a:rPr>
                        </m:ctrlPr>
                      </m:sSubPr>
                      <m:e>
                        <m:r>
                          <m:rPr>
                            <m:sty m:val="p"/>
                          </m:rPr>
                          <a:rPr lang="en-US" sz="2600" b="0" i="0" dirty="0" smtClean="0">
                            <a:latin typeface="Cambria Math" panose="02040503050406030204" pitchFamily="18" charset="0"/>
                            <a:cs typeface="Times New Roman" panose="02020603050405020304" pitchFamily="18" charset="0"/>
                          </a:rPr>
                          <m:t>H</m:t>
                        </m:r>
                      </m:e>
                      <m:sub>
                        <m:r>
                          <a:rPr lang="en-US" sz="2600" b="0" i="0" dirty="0" smtClean="0">
                            <a:latin typeface="Cambria Math" panose="02040503050406030204" pitchFamily="18" charset="0"/>
                            <a:cs typeface="Times New Roman" panose="02020603050405020304" pitchFamily="18" charset="0"/>
                          </a:rPr>
                          <m:t>0</m:t>
                        </m:r>
                      </m:sub>
                    </m:sSub>
                  </m:oMath>
                </a14:m>
                <a:r>
                  <a:rPr lang="en-US" sz="26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600" i="0" dirty="0" smtClean="0">
                        <a:latin typeface="Cambria Math" panose="02040503050406030204" pitchFamily="18" charset="0"/>
                        <a:cs typeface="Times New Roman" panose="02020603050405020304" pitchFamily="18" charset="0"/>
                      </a:rPr>
                      <m:t>k</m:t>
                    </m:r>
                  </m:oMath>
                </a14:m>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factors is </a:t>
                </a:r>
                <a:r>
                  <a:rPr lang="en-US" sz="2600" dirty="0" smtClean="0">
                    <a:latin typeface="Times New Roman" panose="02020603050405020304" pitchFamily="18" charset="0"/>
                    <a:cs typeface="Times New Roman" panose="02020603050405020304" pitchFamily="18" charset="0"/>
                  </a:rPr>
                  <a:t>sufficient to describe the data, </a:t>
                </a:r>
                <a:r>
                  <a:rPr lang="en-US" sz="2600" dirty="0" err="1" smtClean="0">
                    <a:latin typeface="Times New Roman" panose="02020603050405020304" pitchFamily="18" charset="0"/>
                    <a:cs typeface="Times New Roman" panose="02020603050405020304" pitchFamily="18" charset="0"/>
                  </a:rPr>
                  <a:t>v.s</a:t>
                </a:r>
                <a:r>
                  <a:rPr lang="en-US" sz="2600" dirty="0" smtClean="0">
                    <a:latin typeface="Times New Roman" panose="02020603050405020304" pitchFamily="18" charset="0"/>
                    <a:cs typeface="Times New Roman" panose="02020603050405020304" pitchFamily="18" charset="0"/>
                  </a:rPr>
                  <a:t>.</a:t>
                </a:r>
              </a:p>
              <a:p>
                <a:pPr lvl="2">
                  <a:lnSpc>
                    <a:spcPts val="3500"/>
                  </a:lnSpc>
                </a:pPr>
                <a:r>
                  <a:rPr lang="en-US" sz="26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600" b="0" i="1" smtClean="0">
                            <a:latin typeface="Cambria Math" panose="02040503050406030204" pitchFamily="18" charset="0"/>
                            <a:cs typeface="Times New Roman" panose="02020603050405020304" pitchFamily="18" charset="0"/>
                          </a:rPr>
                        </m:ctrlPr>
                      </m:sSubPr>
                      <m:e>
                        <m:r>
                          <m:rPr>
                            <m:sty m:val="p"/>
                          </m:rPr>
                          <a:rPr lang="en-US" sz="2600" b="0" i="0" smtClean="0">
                            <a:latin typeface="Cambria Math" panose="02040503050406030204" pitchFamily="18" charset="0"/>
                            <a:cs typeface="Times New Roman" panose="02020603050405020304" pitchFamily="18" charset="0"/>
                          </a:rPr>
                          <m:t>H</m:t>
                        </m:r>
                      </m:e>
                      <m:sub>
                        <m:r>
                          <m:rPr>
                            <m:sty m:val="p"/>
                          </m:rPr>
                          <a:rPr lang="en-US" sz="2600" b="0" i="0" smtClean="0">
                            <a:latin typeface="Cambria Math" panose="02040503050406030204" pitchFamily="18" charset="0"/>
                            <a:cs typeface="Times New Roman" panose="02020603050405020304" pitchFamily="18" charset="0"/>
                          </a:rPr>
                          <m:t>a</m:t>
                        </m:r>
                      </m:sub>
                    </m:sSub>
                    <m:r>
                      <a:rPr lang="en-US" sz="2600" b="0" i="0" smtClean="0">
                        <a:latin typeface="Cambria Math" panose="02040503050406030204" pitchFamily="18" charset="0"/>
                        <a:cs typeface="Times New Roman" panose="02020603050405020304" pitchFamily="18" charset="0"/>
                      </a:rPr>
                      <m:t>: </m:t>
                    </m:r>
                    <m:r>
                      <a:rPr lang="en-US" sz="2600" i="1" dirty="0" smtClean="0">
                        <a:latin typeface="Cambria Math" panose="02040503050406030204" pitchFamily="18" charset="0"/>
                        <a:cs typeface="Times New Roman" panose="02020603050405020304" pitchFamily="18" charset="0"/>
                      </a:rPr>
                      <m:t>𝑘</m:t>
                    </m:r>
                  </m:oMath>
                </a14:m>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factors is not </a:t>
                </a:r>
                <a:r>
                  <a:rPr lang="en-US" sz="2600" dirty="0" smtClean="0">
                    <a:latin typeface="Times New Roman" panose="02020603050405020304" pitchFamily="18" charset="0"/>
                    <a:cs typeface="Times New Roman" panose="02020603050405020304" pitchFamily="18" charset="0"/>
                  </a:rPr>
                  <a:t>sufficient to describe the data</a:t>
                </a:r>
                <a:endParaRPr lang="en-US" sz="26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9536" y="5683"/>
                <a:ext cx="12082464" cy="2190343"/>
              </a:xfrm>
              <a:prstGeom prst="rect">
                <a:avLst/>
              </a:prstGeom>
              <a:blipFill rotWithShape="0">
                <a:blip r:embed="rId2"/>
                <a:stretch>
                  <a:fillRect l="-908" t="-2507" b="-4735"/>
                </a:stretch>
              </a:blipFill>
            </p:spPr>
            <p:txBody>
              <a:bodyPr/>
              <a:lstStyle/>
              <a:p>
                <a:r>
                  <a:rPr lang="en-US">
                    <a:noFill/>
                  </a:rPr>
                  <a:t> </a:t>
                </a:r>
              </a:p>
            </p:txBody>
          </p:sp>
        </mc:Fallback>
      </mc:AlternateContent>
      <p:sp>
        <p:nvSpPr>
          <p:cNvPr id="5" name="Rectangle 1"/>
          <p:cNvSpPr>
            <a:spLocks noChangeArrowheads="1"/>
          </p:cNvSpPr>
          <p:nvPr/>
        </p:nvSpPr>
        <p:spPr bwMode="auto">
          <a:xfrm>
            <a:off x="375806" y="2196026"/>
            <a:ext cx="11982449" cy="2893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library("MVA")</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0000FF"/>
                </a:solidFill>
                <a:effectLst/>
                <a:latin typeface="Lucida Console" panose="020B0609040504020204" pitchFamily="49" charset="0"/>
              </a:rPr>
              <a:t>life&lt;-read.csv("D:/STAT 4400/Data/life.csv", </a:t>
            </a:r>
            <a:r>
              <a:rPr kumimoji="0" lang="en-US" altLang="en-US" b="0" i="0" u="none" strike="noStrike" cap="none" normalizeH="0" baseline="0" dirty="0" err="1" smtClean="0">
                <a:ln>
                  <a:noFill/>
                </a:ln>
                <a:solidFill>
                  <a:srgbClr val="0000FF"/>
                </a:solidFill>
                <a:effectLst/>
                <a:latin typeface="Lucida Console" panose="020B0609040504020204" pitchFamily="49" charset="0"/>
              </a:rPr>
              <a:t>row.names</a:t>
            </a:r>
            <a:r>
              <a:rPr kumimoji="0" lang="en-US" altLang="en-US" b="0" i="0" u="none" strike="noStrike" cap="none" normalizeH="0" baseline="0" dirty="0" smtClean="0">
                <a:ln>
                  <a:noFill/>
                </a:ln>
                <a:solidFill>
                  <a:srgbClr val="0000FF"/>
                </a:solidFill>
                <a:effectLst/>
                <a:latin typeface="Lucida Console" panose="020B0609040504020204" pitchFamily="49" charset="0"/>
              </a:rPr>
              <a:t> = 1, header=TRUE)</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sng" strike="noStrike" cap="none" normalizeH="0" baseline="0" dirty="0" err="1" smtClean="0">
                <a:ln>
                  <a:noFill/>
                </a:ln>
                <a:solidFill>
                  <a:srgbClr val="0000FF"/>
                </a:solidFill>
                <a:effectLst/>
                <a:latin typeface="Lucida Console" panose="020B0609040504020204" pitchFamily="49" charset="0"/>
              </a:rPr>
              <a:t>sapply</a:t>
            </a:r>
            <a:r>
              <a:rPr kumimoji="0" lang="en-US" altLang="en-US" b="0" i="0" u="sng" strike="noStrike" cap="none" normalizeH="0" baseline="0" dirty="0" smtClean="0">
                <a:ln>
                  <a:noFill/>
                </a:ln>
                <a:solidFill>
                  <a:srgbClr val="0000FF"/>
                </a:solidFill>
                <a:effectLst/>
                <a:latin typeface="Lucida Console" panose="020B0609040504020204" pitchFamily="49" charset="0"/>
              </a:rPr>
              <a:t>(1 </a:t>
            </a:r>
            <a:r>
              <a:rPr kumimoji="0" lang="en-US" altLang="en-US" b="0" i="0" u="sng" strike="noStrike" cap="none" normalizeH="0" baseline="0" dirty="0" smtClean="0">
                <a:ln>
                  <a:noFill/>
                </a:ln>
                <a:solidFill>
                  <a:srgbClr val="C00000"/>
                </a:solidFill>
                <a:effectLst/>
                <a:latin typeface="Lucida Console" panose="020B0609040504020204" pitchFamily="49" charset="0"/>
              </a:rPr>
              <a:t>(or</a:t>
            </a:r>
            <a:r>
              <a:rPr kumimoji="0" lang="en-US" altLang="en-US" b="0" i="0" u="sng" strike="noStrike" cap="none" normalizeH="0" dirty="0" smtClean="0">
                <a:ln>
                  <a:noFill/>
                </a:ln>
                <a:solidFill>
                  <a:srgbClr val="C00000"/>
                </a:solidFill>
                <a:effectLst/>
                <a:latin typeface="Lucida Console" panose="020B0609040504020204" pitchFamily="49" charset="0"/>
              </a:rPr>
              <a:t> 2 or 3)</a:t>
            </a:r>
            <a:r>
              <a:rPr kumimoji="0" lang="en-US" altLang="en-US" b="0" i="0" u="sng" strike="noStrike" cap="none" normalizeH="0" baseline="0" dirty="0" smtClean="0">
                <a:ln>
                  <a:noFill/>
                </a:ln>
                <a:solidFill>
                  <a:srgbClr val="C00000"/>
                </a:solidFill>
                <a:effectLst/>
                <a:latin typeface="Lucida Console" panose="020B0609040504020204" pitchFamily="49" charset="0"/>
              </a:rPr>
              <a:t>, </a:t>
            </a:r>
            <a:r>
              <a:rPr kumimoji="0" lang="en-US" altLang="en-US" b="0" i="0" u="sng" strike="noStrike" cap="none" normalizeH="0" baseline="0" dirty="0" smtClean="0">
                <a:ln>
                  <a:noFill/>
                </a:ln>
                <a:solidFill>
                  <a:srgbClr val="0000FF"/>
                </a:solidFill>
                <a:effectLst/>
                <a:latin typeface="Lucida Console" panose="020B0609040504020204" pitchFamily="49" charset="0"/>
              </a:rPr>
              <a:t>function(f) </a:t>
            </a:r>
            <a:r>
              <a:rPr kumimoji="0" lang="en-US" altLang="en-US" b="0" i="0" u="sng" strike="noStrike" cap="none" normalizeH="0" baseline="0" dirty="0" err="1" smtClean="0">
                <a:ln>
                  <a:noFill/>
                </a:ln>
                <a:solidFill>
                  <a:srgbClr val="0000FF"/>
                </a:solidFill>
                <a:effectLst/>
                <a:latin typeface="Lucida Console" panose="020B0609040504020204" pitchFamily="49" charset="0"/>
              </a:rPr>
              <a:t>factanal</a:t>
            </a:r>
            <a:r>
              <a:rPr kumimoji="0" lang="en-US" altLang="en-US" b="0" i="0" u="sng" strike="noStrike" cap="none" normalizeH="0" baseline="0" dirty="0" smtClean="0">
                <a:ln>
                  <a:noFill/>
                </a:ln>
                <a:solidFill>
                  <a:srgbClr val="0000FF"/>
                </a:solidFill>
                <a:effectLst/>
                <a:latin typeface="Lucida Console" panose="020B0609040504020204" pitchFamily="49" charset="0"/>
              </a:rPr>
              <a:t>(life, factors = f, method ="</a:t>
            </a:r>
            <a:r>
              <a:rPr kumimoji="0" lang="en-US" altLang="en-US" b="0" i="0" u="sng" strike="noStrike" cap="none" normalizeH="0" baseline="0" dirty="0" err="1" smtClean="0">
                <a:ln>
                  <a:noFill/>
                </a:ln>
                <a:solidFill>
                  <a:srgbClr val="0000FF"/>
                </a:solidFill>
                <a:effectLst/>
                <a:latin typeface="Lucida Console" panose="020B0609040504020204" pitchFamily="49" charset="0"/>
              </a:rPr>
              <a:t>mle</a:t>
            </a:r>
            <a:r>
              <a:rPr kumimoji="0" lang="en-US" altLang="en-US" b="0" i="0" u="sng" strike="noStrike" cap="none" normalizeH="0" baseline="0" dirty="0" smtClean="0">
                <a:ln>
                  <a:noFill/>
                </a:ln>
                <a:solidFill>
                  <a:srgbClr val="0000FF"/>
                </a:solidFill>
                <a:effectLst/>
                <a:latin typeface="Lucida Console" panose="020B0609040504020204" pitchFamily="49" charset="0"/>
              </a:rPr>
              <a:t>")$PVAL)</a:t>
            </a:r>
          </a:p>
          <a:p>
            <a:pPr marL="342900" indent="-342900" eaLnBrk="0" fontAlgn="base" hangingPunct="0">
              <a:lnSpc>
                <a:spcPct val="150000"/>
              </a:lnSpc>
              <a:spcBef>
                <a:spcPct val="0"/>
              </a:spcBef>
              <a:spcAft>
                <a:spcPct val="0"/>
              </a:spcAft>
              <a:buFont typeface="Wingdings" panose="05000000000000000000" pitchFamily="2" charset="2"/>
              <a:buChar char="Ø"/>
            </a:pPr>
            <a:r>
              <a:rPr lang="en-US" altLang="en-US" dirty="0" err="1" smtClean="0">
                <a:solidFill>
                  <a:srgbClr val="0000FF"/>
                </a:solidFill>
                <a:latin typeface="Lucida Console" panose="020B0609040504020204" pitchFamily="49" charset="0"/>
              </a:rPr>
              <a:t>sapply</a:t>
            </a:r>
            <a:r>
              <a:rPr lang="en-US" altLang="en-US" dirty="0" smtClean="0">
                <a:solidFill>
                  <a:srgbClr val="0000FF"/>
                </a:solidFill>
                <a:latin typeface="Lucida Console" panose="020B0609040504020204" pitchFamily="49" charset="0"/>
              </a:rPr>
              <a:t>(1:3, function(f</a:t>
            </a:r>
            <a:r>
              <a:rPr lang="en-US" altLang="en-US" dirty="0">
                <a:solidFill>
                  <a:srgbClr val="0000FF"/>
                </a:solidFill>
                <a:latin typeface="Lucida Console" panose="020B0609040504020204" pitchFamily="49" charset="0"/>
              </a:rPr>
              <a:t>) </a:t>
            </a:r>
            <a:r>
              <a:rPr lang="en-US" altLang="en-US" dirty="0" err="1">
                <a:solidFill>
                  <a:srgbClr val="0000FF"/>
                </a:solidFill>
                <a:latin typeface="Lucida Console" panose="020B0609040504020204" pitchFamily="49" charset="0"/>
              </a:rPr>
              <a:t>factanal</a:t>
            </a:r>
            <a:r>
              <a:rPr lang="en-US" altLang="en-US" dirty="0">
                <a:solidFill>
                  <a:srgbClr val="0000FF"/>
                </a:solidFill>
                <a:latin typeface="Lucida Console" panose="020B0609040504020204" pitchFamily="49" charset="0"/>
              </a:rPr>
              <a:t>(life, factors = f, method ="</a:t>
            </a:r>
            <a:r>
              <a:rPr lang="en-US" altLang="en-US" dirty="0" err="1">
                <a:solidFill>
                  <a:srgbClr val="0000FF"/>
                </a:solidFill>
                <a:latin typeface="Lucida Console" panose="020B0609040504020204" pitchFamily="49" charset="0"/>
              </a:rPr>
              <a:t>mle</a:t>
            </a:r>
            <a:r>
              <a:rPr lang="en-US" altLang="en-US" dirty="0">
                <a:solidFill>
                  <a:srgbClr val="0000FF"/>
                </a:solidFill>
                <a:latin typeface="Lucida Console" panose="020B0609040504020204" pitchFamily="49" charset="0"/>
              </a:rPr>
              <a:t>")$PVAL</a:t>
            </a:r>
            <a:r>
              <a:rPr lang="en-US" altLang="en-US" dirty="0" smtClean="0">
                <a:solidFill>
                  <a:srgbClr val="0000FF"/>
                </a:solidFill>
                <a:latin typeface="Lucida Console" panose="020B0609040504020204" pitchFamily="49" charset="0"/>
              </a:rPr>
              <a:t>)</a:t>
            </a:r>
            <a:r>
              <a:rPr kumimoji="0" lang="en-US" altLang="en-US" b="0" i="0"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2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objective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R="0" lvl="0" algn="l" defTabSz="914400" rtl="0" eaLnBrk="0" fontAlgn="base" latinLnBrk="0" hangingPunct="0">
              <a:lnSpc>
                <a:spcPct val="2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1.879555e-24 1.911514e-05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4.578204e-01</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375805" y="5089126"/>
                <a:ext cx="11982449" cy="1292662"/>
              </a:xfrm>
              <a:prstGeom prst="rect">
                <a:avLst/>
              </a:prstGeom>
            </p:spPr>
            <p:txBody>
              <a:bodyPr wrap="square">
                <a:spAutoFit/>
              </a:bodyPr>
              <a:lstStyle/>
              <a:p>
                <a:pPr>
                  <a:lnSpc>
                    <a:spcPct val="150000"/>
                  </a:lnSpc>
                </a:pPr>
                <a14:m>
                  <m:oMath xmlns:m="http://schemas.openxmlformats.org/officeDocument/2006/math">
                    <m:r>
                      <a:rPr lang="en-US" sz="2600" b="0" i="1" dirty="0" smtClean="0">
                        <a:solidFill>
                          <a:prstClr val="black"/>
                        </a:solidFill>
                        <a:latin typeface="Cambria Math" panose="02040503050406030204" pitchFamily="18" charset="0"/>
                        <a:cs typeface="Times New Roman" panose="02020603050405020304" pitchFamily="18" charset="0"/>
                      </a:rPr>
                      <m:t>𝑘</m:t>
                    </m:r>
                    <m:r>
                      <a:rPr lang="en-US" sz="2600" i="1" dirty="0" smtClean="0">
                        <a:solidFill>
                          <a:prstClr val="black"/>
                        </a:solidFill>
                        <a:latin typeface="Cambria Math" panose="02040503050406030204" pitchFamily="18" charset="0"/>
                        <a:cs typeface="Times New Roman" panose="02020603050405020304" pitchFamily="18" charset="0"/>
                      </a:rPr>
                      <m:t>=3</m:t>
                    </m:r>
                  </m:oMath>
                </a14:m>
                <a:r>
                  <a:rPr lang="en-US" sz="2600" dirty="0" smtClean="0">
                    <a:solidFill>
                      <a:prstClr val="black"/>
                    </a:solidFill>
                    <a:latin typeface="Times New Roman" panose="02020603050405020304" pitchFamily="18" charset="0"/>
                    <a:cs typeface="Times New Roman" panose="02020603050405020304" pitchFamily="18" charset="0"/>
                  </a:rPr>
                  <a:t>, p-value </a:t>
                </a:r>
                <a14:m>
                  <m:oMath xmlns:m="http://schemas.openxmlformats.org/officeDocument/2006/math">
                    <m:r>
                      <a:rPr lang="en-US" sz="2600" i="1" dirty="0" smtClean="0">
                        <a:solidFill>
                          <a:srgbClr val="C00000"/>
                        </a:solidFill>
                        <a:latin typeface="Cambria Math" panose="02040503050406030204" pitchFamily="18" charset="0"/>
                        <a:cs typeface="Times New Roman" panose="02020603050405020304" pitchFamily="18" charset="0"/>
                      </a:rPr>
                      <m:t>=0.457&gt;0.05</m:t>
                    </m:r>
                  </m:oMath>
                </a14:m>
                <a:r>
                  <a:rPr lang="en-US" sz="2600" dirty="0" smtClean="0">
                    <a:solidFill>
                      <a:prstClr val="black"/>
                    </a:solidFill>
                    <a:latin typeface="Times New Roman" panose="02020603050405020304" pitchFamily="18" charset="0"/>
                    <a:cs typeface="Times New Roman" panose="02020603050405020304" pitchFamily="18" charset="0"/>
                  </a:rPr>
                  <a:t>, fail to reject </a:t>
                </a:r>
                <a14:m>
                  <m:oMath xmlns:m="http://schemas.openxmlformats.org/officeDocument/2006/math">
                    <m:sSub>
                      <m:sSubPr>
                        <m:ctrlPr>
                          <a:rPr lang="en-US" sz="2600" b="0" i="1" dirty="0" smtClean="0">
                            <a:solidFill>
                              <a:prstClr val="black"/>
                            </a:solidFill>
                            <a:latin typeface="Cambria Math" panose="02040503050406030204" pitchFamily="18" charset="0"/>
                            <a:cs typeface="Times New Roman" panose="02020603050405020304" pitchFamily="18" charset="0"/>
                          </a:rPr>
                        </m:ctrlPr>
                      </m:sSubPr>
                      <m:e>
                        <m:r>
                          <a:rPr lang="en-US" sz="2600" i="1" dirty="0" smtClean="0">
                            <a:solidFill>
                              <a:prstClr val="black"/>
                            </a:solidFill>
                            <a:latin typeface="Cambria Math" panose="02040503050406030204" pitchFamily="18" charset="0"/>
                            <a:cs typeface="Times New Roman" panose="02020603050405020304" pitchFamily="18" charset="0"/>
                          </a:rPr>
                          <m:t>𝐻</m:t>
                        </m:r>
                      </m:e>
                      <m:sub>
                        <m:r>
                          <a:rPr lang="en-US" sz="2600" i="1" dirty="0" smtClean="0">
                            <a:solidFill>
                              <a:prstClr val="black"/>
                            </a:solidFill>
                            <a:latin typeface="Cambria Math" panose="02040503050406030204" pitchFamily="18" charset="0"/>
                            <a:cs typeface="Times New Roman" panose="02020603050405020304" pitchFamily="18" charset="0"/>
                          </a:rPr>
                          <m:t>0</m:t>
                        </m:r>
                      </m:sub>
                    </m:sSub>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smtClean="0">
                    <a:solidFill>
                      <a:srgbClr val="C00000"/>
                    </a:solidFill>
                    <a:latin typeface="Times New Roman" panose="02020603050405020304" pitchFamily="18" charset="0"/>
                    <a:cs typeface="Times New Roman" panose="02020603050405020304" pitchFamily="18" charset="0"/>
                  </a:rPr>
                  <a:t>Three factor </a:t>
                </a:r>
                <a:r>
                  <a:rPr lang="en-US" sz="2600" dirty="0" smtClean="0">
                    <a:solidFill>
                      <a:prstClr val="black"/>
                    </a:solidFill>
                    <a:latin typeface="Times New Roman" panose="02020603050405020304" pitchFamily="18" charset="0"/>
                    <a:cs typeface="Times New Roman" panose="02020603050405020304" pitchFamily="18" charset="0"/>
                  </a:rPr>
                  <a:t>solution might be adequate to account for the observed covariance in the data.</a:t>
                </a:r>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75805" y="5089126"/>
                <a:ext cx="11982449" cy="1292662"/>
              </a:xfrm>
              <a:prstGeom prst="rect">
                <a:avLst/>
              </a:prstGeom>
              <a:blipFill rotWithShape="0">
                <a:blip r:embed="rId3"/>
                <a:stretch>
                  <a:fillRect l="-916" b="-5660"/>
                </a:stretch>
              </a:blipFill>
            </p:spPr>
            <p:txBody>
              <a:bodyPr/>
              <a:lstStyle/>
              <a:p>
                <a:r>
                  <a:rPr lang="en-US">
                    <a:noFill/>
                  </a:rPr>
                  <a:t> </a:t>
                </a:r>
              </a:p>
            </p:txBody>
          </p:sp>
        </mc:Fallback>
      </mc:AlternateContent>
    </p:spTree>
    <p:extLst>
      <p:ext uri="{BB962C8B-B14F-4D97-AF65-F5344CB8AC3E}">
        <p14:creationId xmlns:p14="http://schemas.microsoft.com/office/powerpoint/2010/main" val="2561517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8562" y="-46288"/>
            <a:ext cx="12039601" cy="514821"/>
          </a:xfrm>
          <a:prstGeom prst="rect">
            <a:avLst/>
          </a:prstGeom>
        </p:spPr>
        <p:txBody>
          <a:bodyPr wrap="square">
            <a:spAutoFit/>
          </a:bodyPr>
          <a:lstStyle/>
          <a:p>
            <a:pPr lvl="2">
              <a:lnSpc>
                <a:spcPts val="3500"/>
              </a:lnSpc>
            </a:pPr>
            <a:r>
              <a:rPr lang="en-US" sz="2600" b="0" dirty="0" smtClean="0">
                <a:latin typeface="Times New Roman" panose="02020603050405020304" pitchFamily="18" charset="0"/>
                <a:cs typeface="Times New Roman" panose="02020603050405020304" pitchFamily="18" charset="0"/>
              </a:rPr>
              <a:t>2) Estimate parameters</a:t>
            </a:r>
            <a:endParaRPr lang="en-US" sz="2400"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179404" y="630197"/>
            <a:ext cx="8309967" cy="52322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factanal</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(life, factors = 3, method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mle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smtClean="0">
              <a:ln>
                <a:noFill/>
              </a:ln>
              <a:solidFill>
                <a:srgbClr val="0000FF"/>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lang="en-US" altLang="en-US" sz="2000" dirty="0">
                <a:solidFill>
                  <a:srgbClr val="0000FF"/>
                </a:solidFill>
                <a:latin typeface="Lucida Console" panose="020B0609040504020204" pitchFamily="49" charset="0"/>
              </a:rPr>
              <a:t> </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Call: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factanal</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(x = life, factors = 3, method =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mle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Uniquenesses</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m0 m25 m50 m75 w0 w25 w50 w75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B050"/>
                </a:solidFill>
                <a:effectLst/>
                <a:latin typeface="Lucida Console" panose="020B0609040504020204" pitchFamily="49" charset="0"/>
              </a:rPr>
              <a:t>0.005 0.362 0.066 0.288 0.005 0.011 0.020 0.146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smtClean="0">
              <a:ln>
                <a:noFill/>
              </a:ln>
              <a:solidFill>
                <a:srgbClr val="00B05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Loadings: Factor1 Factor2 Factor3</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m0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 0.964 </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0.122 0.226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m25 		 0.646 0.169 0.438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M50		 0.430 0.354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0.790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m75 	</a:t>
            </a:r>
            <a:r>
              <a:rPr kumimoji="0" lang="en-US" altLang="en-US" sz="2000" b="0" i="0" u="none" strike="noStrike" cap="none" normalizeH="0" dirty="0" smtClean="0">
                <a:ln>
                  <a:noFill/>
                </a:ln>
                <a:solidFill>
                  <a:srgbClr val="0070C0"/>
                </a:solidFill>
                <a:effectLst/>
                <a:latin typeface="Lucida Console" panose="020B0609040504020204" pitchFamily="49" charset="0"/>
              </a:rPr>
              <a:t> 	       </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0.525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0.656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w0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 0.970 </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0.217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W25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0.764</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 0.556 0.310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W50		 0.536 0.</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729</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 0.401</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70C0"/>
                </a:solidFill>
                <a:effectLst/>
                <a:latin typeface="Lucida Console" panose="020B0609040504020204" pitchFamily="49" charset="0"/>
              </a:rPr>
              <a:t>W75		 0.156 </a:t>
            </a:r>
            <a:r>
              <a:rPr kumimoji="0" lang="en-US" altLang="en-US" sz="2000" b="0" i="0" u="none" strike="noStrike" cap="none" normalizeH="0" baseline="0" dirty="0" smtClean="0">
                <a:ln>
                  <a:noFill/>
                </a:ln>
                <a:solidFill>
                  <a:srgbClr val="C00000"/>
                </a:solidFill>
                <a:effectLst/>
                <a:latin typeface="Lucida Console" panose="020B0609040504020204" pitchFamily="49" charset="0"/>
              </a:rPr>
              <a:t>0.867</a:t>
            </a:r>
            <a:r>
              <a:rPr kumimoji="0" lang="en-US" altLang="en-US" sz="2000" b="0" i="0" u="none" strike="noStrike" cap="none" normalizeH="0" baseline="0" dirty="0" smtClean="0">
                <a:ln>
                  <a:noFill/>
                </a:ln>
                <a:solidFill>
                  <a:srgbClr val="0070C0"/>
                </a:solidFill>
                <a:effectLst/>
                <a:latin typeface="Lucida Console" panose="020B0609040504020204" pitchFamily="49" charset="0"/>
              </a:rPr>
              <a:t> 0.280</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smtClean="0">
              <a:ln>
                <a:noFill/>
              </a:ln>
              <a:solidFill>
                <a:srgbClr val="C00000"/>
              </a:solidFill>
              <a:effectLst/>
              <a:latin typeface="Arial" panose="020B0604020202020204" pitchFamily="34" charset="0"/>
            </a:endParaRPr>
          </a:p>
        </p:txBody>
      </p:sp>
      <p:pic>
        <p:nvPicPr>
          <p:cNvPr id="3" name="Picture 2"/>
          <p:cNvPicPr>
            <a:picLocks noChangeAspect="1"/>
          </p:cNvPicPr>
          <p:nvPr/>
        </p:nvPicPr>
        <p:blipFill>
          <a:blip r:embed="rId2"/>
          <a:stretch>
            <a:fillRect/>
          </a:stretch>
        </p:blipFill>
        <p:spPr>
          <a:xfrm>
            <a:off x="5766953" y="2708130"/>
            <a:ext cx="6317673" cy="3429931"/>
          </a:xfrm>
          <a:prstGeom prst="rect">
            <a:avLst/>
          </a:prstGeom>
        </p:spPr>
      </p:pic>
    </p:spTree>
    <p:extLst>
      <p:ext uri="{BB962C8B-B14F-4D97-AF65-F5344CB8AC3E}">
        <p14:creationId xmlns:p14="http://schemas.microsoft.com/office/powerpoint/2010/main" val="589101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08562" y="-46288"/>
            <a:ext cx="12039601" cy="514821"/>
          </a:xfrm>
          <a:prstGeom prst="rect">
            <a:avLst/>
          </a:prstGeom>
        </p:spPr>
        <p:txBody>
          <a:bodyPr wrap="square">
            <a:spAutoFit/>
          </a:bodyPr>
          <a:lstStyle/>
          <a:p>
            <a:pPr lvl="2">
              <a:lnSpc>
                <a:spcPts val="3500"/>
              </a:lnSpc>
            </a:pPr>
            <a:r>
              <a:rPr lang="en-US" sz="2600" b="0" dirty="0" smtClean="0">
                <a:latin typeface="Times New Roman" panose="02020603050405020304" pitchFamily="18" charset="0"/>
                <a:cs typeface="Times New Roman" panose="02020603050405020304" pitchFamily="18" charset="0"/>
              </a:rPr>
              <a:t>2) Estimate parameters</a:t>
            </a:r>
            <a:endParaRPr lang="en-US" sz="2400"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482311" y="732645"/>
            <a:ext cx="9129102"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factanal</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(life, factors = 3, method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mle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rgbClr val="0000FF"/>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Factor1 Factor2 Factor3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7030A0"/>
                </a:solidFill>
                <a:effectLst/>
                <a:latin typeface="Lucida Console" panose="020B0609040504020204" pitchFamily="49" charset="0"/>
              </a:rPr>
              <a:t>SS loadings 3.375 2.082 1.640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7030A0"/>
                </a:solidFill>
                <a:effectLst/>
                <a:latin typeface="Lucida Console" panose="020B0609040504020204" pitchFamily="49" charset="0"/>
              </a:rPr>
              <a:t>Proportion </a:t>
            </a:r>
            <a:r>
              <a:rPr kumimoji="0" lang="en-US" altLang="en-US" sz="2000" b="0" i="0" u="none" strike="noStrike" cap="none" normalizeH="0" baseline="0" dirty="0" err="1" smtClean="0">
                <a:ln>
                  <a:noFill/>
                </a:ln>
                <a:solidFill>
                  <a:srgbClr val="7030A0"/>
                </a:solidFill>
                <a:effectLst/>
                <a:latin typeface="Lucida Console" panose="020B0609040504020204" pitchFamily="49" charset="0"/>
              </a:rPr>
              <a:t>Var</a:t>
            </a:r>
            <a:r>
              <a:rPr kumimoji="0" lang="en-US" altLang="en-US" sz="2000" b="0" i="0" u="none" strike="noStrike" cap="none" normalizeH="0" baseline="0" dirty="0" smtClean="0">
                <a:ln>
                  <a:noFill/>
                </a:ln>
                <a:solidFill>
                  <a:srgbClr val="7030A0"/>
                </a:solidFill>
                <a:effectLst/>
                <a:latin typeface="Lucida Console" panose="020B0609040504020204" pitchFamily="49" charset="0"/>
              </a:rPr>
              <a:t> 0.422 0.260 0.205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7030A0"/>
                </a:solidFill>
                <a:effectLst/>
                <a:latin typeface="Lucida Console" panose="020B0609040504020204" pitchFamily="49" charset="0"/>
              </a:rPr>
              <a:t>Cumulative </a:t>
            </a:r>
            <a:r>
              <a:rPr kumimoji="0" lang="en-US" altLang="en-US" sz="2000" b="0" i="0" u="none" strike="noStrike" cap="none" normalizeH="0" baseline="0" dirty="0" err="1" smtClean="0">
                <a:ln>
                  <a:noFill/>
                </a:ln>
                <a:solidFill>
                  <a:srgbClr val="7030A0"/>
                </a:solidFill>
                <a:effectLst/>
                <a:latin typeface="Lucida Console" panose="020B0609040504020204" pitchFamily="49" charset="0"/>
              </a:rPr>
              <a:t>Var</a:t>
            </a:r>
            <a:r>
              <a:rPr kumimoji="0" lang="en-US" altLang="en-US" sz="2000" b="0" i="0" u="none" strike="noStrike" cap="none" normalizeH="0" baseline="0" dirty="0" smtClean="0">
                <a:ln>
                  <a:noFill/>
                </a:ln>
                <a:solidFill>
                  <a:srgbClr val="7030A0"/>
                </a:solidFill>
                <a:effectLst/>
                <a:latin typeface="Lucida Console" panose="020B0609040504020204" pitchFamily="49" charset="0"/>
              </a:rPr>
              <a:t> 0.422 0.682 0.887</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7030A0"/>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Test of the hypothesis that 3 factors are sufficient. </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C00000"/>
                </a:solidFill>
                <a:effectLst/>
                <a:latin typeface="Lucida Console" panose="020B0609040504020204" pitchFamily="49" charset="0"/>
              </a:rPr>
              <a:t>The chi square statistic is 6.73 on 7 degrees of freedom.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smtClean="0">
                <a:ln>
                  <a:noFill/>
                </a:ln>
                <a:solidFill>
                  <a:srgbClr val="C00000"/>
                </a:solidFill>
                <a:effectLst/>
                <a:latin typeface="Lucida Console" panose="020B0609040504020204" pitchFamily="49" charset="0"/>
              </a:rPr>
              <a:t>The p-value is 0.458 </a:t>
            </a:r>
            <a:endParaRPr kumimoji="0" lang="en-US" altLang="en-US" sz="2000" b="0" i="0" u="none" strike="noStrike" cap="none" normalizeH="0" baseline="0" dirty="0" smtClean="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3176400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14604" y="26469"/>
                <a:ext cx="12192000" cy="1103507"/>
              </a:xfrm>
              <a:prstGeom prst="rect">
                <a:avLst/>
              </a:prstGeom>
            </p:spPr>
            <p:txBody>
              <a:bodyPr wrap="square">
                <a:spAutoFit/>
              </a:bodyPr>
              <a:lstStyle/>
              <a:p>
                <a:pPr algn="ctr"/>
                <a14:m>
                  <m:oMath xmlns:m="http://schemas.openxmlformats.org/officeDocument/2006/math">
                    <m:r>
                      <m:rPr>
                        <m:sty m:val="p"/>
                      </m:rPr>
                      <a:rPr lang="en-US" sz="2800" i="0" dirty="0" smtClean="0">
                        <a:latin typeface="Cambria Math" panose="02040503050406030204" pitchFamily="18" charset="0"/>
                      </a:rPr>
                      <m:t>x</m:t>
                    </m:r>
                    <m:r>
                      <a:rPr lang="en-US" sz="2800" i="0" dirty="0" smtClean="0">
                        <a:latin typeface="Cambria Math" panose="02040503050406030204" pitchFamily="18" charset="0"/>
                      </a:rPr>
                      <m:t> = </m:t>
                    </m:r>
                    <m:r>
                      <m:rPr>
                        <m:sty m:val="p"/>
                      </m:rPr>
                      <a:rPr lang="en-US" sz="2800" i="0" dirty="0" err="1" smtClean="0">
                        <a:latin typeface="Cambria Math" panose="02040503050406030204" pitchFamily="18" charset="0"/>
                      </a:rPr>
                      <m:t>Λf</m:t>
                    </m:r>
                    <m:r>
                      <a:rPr lang="en-US" sz="2800" i="0" dirty="0" smtClean="0">
                        <a:latin typeface="Cambria Math" panose="02040503050406030204" pitchFamily="18" charset="0"/>
                      </a:rPr>
                      <m:t> + </m:t>
                    </m:r>
                    <m:r>
                      <m:rPr>
                        <m:sty m:val="p"/>
                      </m:rPr>
                      <a:rPr lang="en-US" sz="2800" i="0" dirty="0" smtClean="0">
                        <a:latin typeface="Cambria Math" panose="02040503050406030204" pitchFamily="18" charset="0"/>
                      </a:rPr>
                      <m:t>u</m:t>
                    </m:r>
                  </m:oMath>
                </a14:m>
                <a:r>
                  <a:rPr lang="en-US" sz="2800" dirty="0" smtClean="0"/>
                  <a:t>,                                 , </a:t>
                </a:r>
                <a14:m>
                  <m:oMath xmlns:m="http://schemas.openxmlformats.org/officeDocument/2006/math">
                    <m:r>
                      <a:rPr lang="en-US" sz="2800" b="1" i="1" dirty="0" smtClean="0">
                        <a:latin typeface="Cambria Math" panose="02040503050406030204" pitchFamily="18" charset="0"/>
                      </a:rPr>
                      <m:t>𝒇</m:t>
                    </m:r>
                    <m:r>
                      <a:rPr lang="en-US" sz="280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e>
                        </m:d>
                      </m:e>
                      <m:sup>
                        <m:r>
                          <a:rPr lang="en-US" sz="2800" b="0" i="1" dirty="0" smtClean="0">
                            <a:latin typeface="Cambria Math" panose="02040503050406030204" pitchFamily="18" charset="0"/>
                          </a:rPr>
                          <m:t>𝑇</m:t>
                        </m:r>
                      </m:sup>
                    </m:sSup>
                    <m:r>
                      <a:rPr lang="en-US" sz="2800" i="1" dirty="0" smtClean="0">
                        <a:latin typeface="Cambria Math" panose="02040503050406030204" pitchFamily="18" charset="0"/>
                      </a:rPr>
                      <m:t>, </m:t>
                    </m:r>
                    <m:r>
                      <a:rPr lang="en-US" sz="2800" b="1" i="1" dirty="0" smtClean="0">
                        <a:latin typeface="Cambria Math" panose="02040503050406030204" pitchFamily="18" charset="0"/>
                      </a:rPr>
                      <m:t>𝒖</m:t>
                    </m:r>
                    <m:r>
                      <a:rPr lang="en-US" sz="2800" i="1" dirty="0" smtClean="0">
                        <a:latin typeface="Cambria Math" panose="02040503050406030204" pitchFamily="18" charset="0"/>
                      </a:rPr>
                      <m:t> =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𝑢</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𝑢</m:t>
                                </m:r>
                              </m:e>
                              <m:sub>
                                <m:r>
                                  <a:rPr lang="en-US" sz="2800" i="1" dirty="0" err="1" smtClean="0">
                                    <a:latin typeface="Cambria Math" panose="02040503050406030204" pitchFamily="18" charset="0"/>
                                  </a:rPr>
                                  <m:t>𝑞</m:t>
                                </m:r>
                              </m:sub>
                            </m:sSub>
                          </m:e>
                        </m:d>
                      </m:e>
                      <m:sup>
                        <m:r>
                          <a:rPr lang="en-US" sz="2800" b="0" i="1" dirty="0" smtClean="0">
                            <a:latin typeface="Cambria Math" panose="02040503050406030204" pitchFamily="18" charset="0"/>
                          </a:rPr>
                          <m:t>𝑇</m:t>
                        </m:r>
                      </m:sup>
                    </m:sSup>
                    <m:r>
                      <a:rPr lang="en-US" sz="2800" b="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14604" y="26469"/>
                <a:ext cx="12192000" cy="1103507"/>
              </a:xfrm>
              <a:prstGeom prst="rect">
                <a:avLst/>
              </a:prstGeom>
              <a:blipFill rotWithShape="0">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3372890" y="-86884"/>
            <a:ext cx="2036212" cy="1216860"/>
          </a:xfrm>
          <a:prstGeom prst="rect">
            <a:avLst/>
          </a:prstGeom>
        </p:spPr>
      </p:pic>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314132" y="1129976"/>
                <a:ext cx="12092472" cy="156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smtClean="0">
                    <a:solidFill>
                      <a:srgbClr val="000000"/>
                    </a:solidFill>
                    <a:latin typeface="Times New Roman" panose="02020603050405020304" pitchFamily="18" charset="0"/>
                    <a:cs typeface="Times New Roman" panose="02020603050405020304" pitchFamily="18" charset="0"/>
                  </a:rPr>
                  <a:t>Mean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specific factors or random errors: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𝑢</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)=0, </m:t>
                    </m:r>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𝑞</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oMath>
                </a14:m>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smtClean="0">
                    <a:solidFill>
                      <a:srgbClr val="000000"/>
                    </a:solidFill>
                    <a:latin typeface="Times New Roman" panose="02020603050405020304" pitchFamily="18" charset="0"/>
                    <a:cs typeface="Times New Roman" panose="02020603050405020304" pitchFamily="18" charset="0"/>
                  </a:rPr>
                  <a:t>b.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factors:</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d>
                      <m:d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dPr>
                      <m:e>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e>
                    </m:d>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=0</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𝑘</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oMath>
                </a14:m>
                <a:endPar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Tx/>
                  <a:buAutoNum type="alphaLcPeriod" startAt="3"/>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 consequence of these assumptions is that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𝐸</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𝑥</m:t>
                        </m:r>
                      </m:e>
                      <m: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𝜇</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oMath>
                </a14:m>
                <a:r>
                  <a:rPr kumimoji="0" lang="en-US" altLang="en-US" sz="2400" b="0" i="0" u="none" strike="noStrike" cap="none" normalizeH="0" baseline="0" dirty="0" smtClean="0">
                    <a:ln>
                      <a:noFill/>
                    </a:ln>
                    <a:solidFill>
                      <a:schemeClr val="tx1"/>
                    </a:solidFill>
                    <a:effectLst/>
                  </a:rPr>
                  <a:t>.</a:t>
                </a:r>
              </a:p>
            </p:txBody>
          </p:sp>
        </mc:Choice>
        <mc:Fallback xmlns="">
          <p:sp>
            <p:nvSpPr>
              <p:cNvPr id="5" name="Rectangle 1"/>
              <p:cNvSpPr>
                <a:spLocks noRot="1" noChangeAspect="1" noMove="1" noResize="1" noEditPoints="1" noAdjustHandles="1" noChangeArrowheads="1" noChangeShapeType="1" noTextEdit="1"/>
              </p:cNvSpPr>
              <p:nvPr/>
            </p:nvSpPr>
            <p:spPr bwMode="auto">
              <a:xfrm>
                <a:off x="314132" y="1129976"/>
                <a:ext cx="12092472" cy="1567480"/>
              </a:xfrm>
              <a:prstGeom prst="rect">
                <a:avLst/>
              </a:prstGeom>
              <a:blipFill rotWithShape="0">
                <a:blip r:embed="rId4"/>
                <a:stretch>
                  <a:fillRect l="-1563" t="-2724" b="-85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390203" y="2766224"/>
                <a:ext cx="12092472" cy="152240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smtClean="0">
                    <a:solidFill>
                      <a:srgbClr val="000000"/>
                    </a:solidFill>
                    <a:latin typeface="Times New Roman" panose="02020603050405020304" pitchFamily="18" charset="0"/>
                    <a:cs typeface="Times New Roman" panose="02020603050405020304" pitchFamily="18" charset="0"/>
                  </a:rPr>
                  <a:t>Variance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factors have variance one: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𝑣𝑎𝑟</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)=1</m:t>
                    </m:r>
                  </m:oMath>
                </a14:m>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 1, 2, ... , </a:t>
                </a:r>
                <a:r>
                  <a:rPr lang="en-US" altLang="en-US" sz="2400" i="1" dirty="0">
                    <a:solidFill>
                      <a:srgbClr val="000000"/>
                    </a:solidFill>
                    <a:latin typeface="Times New Roman" panose="02020603050405020304" pitchFamily="18" charset="0"/>
                    <a:cs typeface="Times New Roman" panose="02020603050405020304" pitchFamily="18" charset="0"/>
                  </a:rPr>
                  <a:t>k</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b. The variance of specific factor </a:t>
                </a:r>
                <a:r>
                  <a:rPr kumimoji="0" lang="en-US" altLang="en-US" sz="2400" b="0" i="1"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a:t>
                </a:r>
                <a:r>
                  <a:rPr kumimoji="0" lang="en-US" alt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ψ</a:t>
                </a:r>
                <a:r>
                  <a:rPr kumimoji="0" lang="en-US" altLang="en-US" sz="2400" b="0" i="1"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𝑣𝑎𝑟</m:t>
                    </m:r>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𝑢</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in"/>
                        <a:cs typeface="Times New Roman" panose="02020603050405020304" pitchFamily="18" charset="0"/>
                      </a:rPr>
                      <m:t>)=</m:t>
                    </m:r>
                    <m:sSub>
                      <m:sSubPr>
                        <m:ctrlPr>
                          <a:rPr kumimoji="0" lang="en-US" altLang="en-US" sz="2400" b="0" i="1" u="none" strike="noStrike" cap="none" normalizeH="0" baseline="0" dirty="0" smtClean="0">
                            <a:ln>
                              <a:noFill/>
                            </a:ln>
                            <a:solidFill>
                              <a:srgbClr val="00000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𝜓</m:t>
                        </m:r>
                      </m:e>
                      <m:sub>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sub>
                    </m:sSub>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m:t>
                    </m:r>
                    <m:r>
                      <a:rPr kumimoji="0" lang="en-US" altLang="en-US" sz="2400" b="0" i="1" u="none" strike="noStrike" cap="none" normalizeH="0" baseline="0" dirty="0" err="1" smtClean="0">
                        <a:ln>
                          <a:noFill/>
                        </a:ln>
                        <a:solidFill>
                          <a:srgbClr val="00000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0000"/>
                        </a:solidFill>
                        <a:effectLst/>
                        <a:latin typeface="Cambria Math" panose="02040503050406030204" pitchFamily="18" charset="0"/>
                        <a:cs typeface="Times New Roman" panose="02020603050405020304" pitchFamily="18" charset="0"/>
                      </a:rPr>
                      <m:t>𝑞</m:t>
                    </m:r>
                  </m:oMath>
                </a14:m>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Here, </a:t>
                </a:r>
                <a:r>
                  <a:rPr kumimoji="0" lang="en-US" altLang="en-US" sz="2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ψ</a:t>
                </a:r>
                <a:r>
                  <a:rPr kumimoji="0" lang="en-US" altLang="en-US" sz="2400" b="0" i="1" u="none" strike="noStrike" cap="none" normalizeH="0" baseline="-30000" dirty="0" err="1" smtClean="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is called the </a:t>
                </a:r>
                <a:r>
                  <a:rPr kumimoji="0" lang="en-US" altLang="en-US" sz="2400" b="0" i="1"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specific variance</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p:txBody>
          </p:sp>
        </mc:Choice>
        <mc:Fallback xmlns="">
          <p:sp>
            <p:nvSpPr>
              <p:cNvPr id="6" name="Rectangle 2"/>
              <p:cNvSpPr>
                <a:spLocks noRot="1" noChangeAspect="1" noMove="1" noResize="1" noEditPoints="1" noAdjustHandles="1" noChangeArrowheads="1" noChangeShapeType="1" noTextEdit="1"/>
              </p:cNvSpPr>
              <p:nvPr/>
            </p:nvSpPr>
            <p:spPr bwMode="auto">
              <a:xfrm>
                <a:off x="390203" y="2766224"/>
                <a:ext cx="12092472" cy="1522404"/>
              </a:xfrm>
              <a:prstGeom prst="rect">
                <a:avLst/>
              </a:prstGeom>
              <a:blipFill rotWithShape="0">
                <a:blip r:embed="rId5"/>
                <a:stretch>
                  <a:fillRect l="-1512" t="-4400" b="-1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2"/>
              <p:cNvSpPr>
                <a:spLocks noChangeArrowheads="1"/>
              </p:cNvSpPr>
              <p:nvPr/>
            </p:nvSpPr>
            <p:spPr bwMode="auto">
              <a:xfrm>
                <a:off x="214604" y="4333704"/>
                <a:ext cx="12092472" cy="203857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smtClean="0">
                    <a:solidFill>
                      <a:srgbClr val="0070C0"/>
                    </a:solidFill>
                    <a:latin typeface="Times New Roman" panose="02020603050405020304" pitchFamily="18" charset="0"/>
                    <a:cs typeface="Times New Roman" panose="02020603050405020304" pitchFamily="18" charset="0"/>
                  </a:rPr>
                  <a:t>Covariance</a:t>
                </a:r>
              </a:p>
              <a:p>
                <a:pPr marL="457200" marR="0" lvl="0" indent="-457200" algn="l" defTabSz="914400" rtl="0" eaLnBrk="0" fontAlgn="base" latinLnBrk="0" hangingPunct="0">
                  <a:lnSpc>
                    <a:spcPct val="100000"/>
                  </a:lnSpc>
                  <a:spcBef>
                    <a:spcPct val="0"/>
                  </a:spcBef>
                  <a:spcAft>
                    <a:spcPct val="0"/>
                  </a:spcAft>
                  <a:buClrTx/>
                  <a:buSzTx/>
                  <a:buFontTx/>
                  <a:buAutoNum type="alphaLcPeriod"/>
                  <a:tabLst/>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factors are independent: </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𝑐𝑜𝑣</m:t>
                    </m:r>
                    <m:d>
                      <m:d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dPr>
                      <m:e>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 </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𝑓</m:t>
                            </m:r>
                          </m:e>
                          <m: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𝑗</m:t>
                            </m:r>
                          </m:sub>
                        </m:sSub>
                      </m:e>
                    </m:d>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=0 </m:t>
                    </m:r>
                  </m:oMath>
                </a14:m>
                <a:r>
                  <a:rPr kumimoji="0" lang="en-US" altLang="en-US" sz="2400" b="0" i="0" u="none" strike="noStrike" cap="none" normalizeH="0" baseline="0" dirty="0" smtClean="0">
                    <a:ln>
                      <a:noFill/>
                    </a:ln>
                    <a:solidFill>
                      <a:srgbClr val="0070C0"/>
                    </a:solidFill>
                    <a:effectLst/>
                    <a:latin typeface="Times New Roman" panose="02020603050405020304" pitchFamily="18" charset="0"/>
                    <a:ea typeface="MathJax_Main"/>
                    <a:cs typeface="Times New Roman" panose="02020603050405020304" pitchFamily="18" charset="0"/>
                  </a:rPr>
                  <a:t>for</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 </m:t>
                    </m:r>
                  </m:oMath>
                </a14:m>
                <a:r>
                  <a:rPr kumimoji="0" lang="en-US" altLang="en-US" sz="2400" b="0" i="1"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err="1" smtClean="0">
                    <a:ln>
                      <a:noFill/>
                    </a:ln>
                    <a:solidFill>
                      <a:srgbClr val="0070C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 </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0" i="1" u="none" strike="noStrike" cap="none" normalizeH="0" baseline="0" dirty="0" smtClean="0">
                        <a:ln>
                          <a:noFill/>
                        </a:ln>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m:t>𝑗</m:t>
                    </m:r>
                  </m:oMath>
                </a14:m>
                <a:endPar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endParaRPr>
              </a:p>
              <a:p>
                <a:pPr marL="457200" lvl="0" indent="-457200">
                  <a:buFontTx/>
                  <a:buAutoNum type="alphaLcPeriod"/>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specific factors are independent:</a:t>
                </a:r>
                <a:r>
                  <a:rPr kumimoji="0" lang="en-US" altLang="en-US" sz="2400" b="0" i="0" u="none" strike="noStrike" cap="none" normalizeH="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a:t>c</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𝑜𝑣</m:t>
                    </m:r>
                    <m:d>
                      <m:d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dPr>
                      <m:e>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𝑢</m:t>
                            </m:r>
                          </m:e>
                          <m:sub>
                            <m:r>
                              <a:rPr kumimoji="0" lang="en-US" altLang="en-US" sz="2400" b="0" i="1" u="none" strike="noStrike" cap="none" normalizeH="0" baseline="0" dirty="0" err="1" smtClean="0">
                                <a:ln>
                                  <a:noFill/>
                                </a:ln>
                                <a:solidFill>
                                  <a:srgbClr val="0070C0"/>
                                </a:solidFill>
                                <a:effectLst/>
                                <a:latin typeface="Cambria Math" panose="02040503050406030204" pitchFamily="18" charset="0"/>
                                <a:ea typeface="MathJax_Math-italic"/>
                                <a:cs typeface="Times New Roman" panose="02020603050405020304" pitchFamily="18" charset="0"/>
                              </a:rPr>
                              <m:t>𝑖</m:t>
                            </m:r>
                          </m:sub>
                        </m:s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 </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𝑢</m:t>
                            </m:r>
                          </m:e>
                          <m:sub>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th-italic"/>
                                <a:cs typeface="Times New Roman" panose="02020603050405020304" pitchFamily="18" charset="0"/>
                              </a:rPr>
                              <m:t>𝑗</m:t>
                            </m:r>
                          </m:sub>
                        </m:sSub>
                      </m:e>
                    </m:d>
                    <m: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=0</m:t>
                    </m:r>
                    <m:r>
                      <m:rPr>
                        <m:nor/>
                      </m:rPr>
                      <a:rPr kumimoji="0" lang="en-US" altLang="en-US" sz="2400" b="0" i="1" u="none" strike="noStrike" cap="none" normalizeH="0" baseline="0" dirty="0" smtClean="0">
                        <a:ln>
                          <a:noFill/>
                        </a:ln>
                        <a:solidFill>
                          <a:srgbClr val="0070C0"/>
                        </a:solidFill>
                        <a:effectLst/>
                        <a:latin typeface="Cambria Math" panose="02040503050406030204" pitchFamily="18" charset="0"/>
                        <a:ea typeface="MathJax_Main"/>
                        <a:cs typeface="Times New Roman" panose="02020603050405020304" pitchFamily="18" charset="0"/>
                      </a:rPr>
                      <m:t>,</m:t>
                    </m:r>
                    <m:r>
                      <m:rPr>
                        <m:nor/>
                      </m:rPr>
                      <a:rPr kumimoji="0" lang="en-US" altLang="en-US" sz="2400" b="0" i="1"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m:t> </m:t>
                    </m:r>
                    <m:r>
                      <m:rPr>
                        <m:nor/>
                      </m:rPr>
                      <a:rPr kumimoji="0" lang="en-US" altLang="en-US" sz="2400" b="0" i="1" u="none" strike="noStrike" cap="none" normalizeH="0" baseline="0" dirty="0" err="1" smtClean="0">
                        <a:ln>
                          <a:noFill/>
                        </a:ln>
                        <a:solidFill>
                          <a:srgbClr val="0070C0"/>
                        </a:solidFill>
                        <a:effectLst/>
                        <a:latin typeface="Times New Roman" panose="02020603050405020304" pitchFamily="18" charset="0"/>
                        <a:cs typeface="Times New Roman" panose="02020603050405020304" pitchFamily="18" charset="0"/>
                      </a:rPr>
                      <m:t>i</m:t>
                    </m:r>
                    <m:r>
                      <m:rPr>
                        <m:nor/>
                      </m:rPr>
                      <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rPr>
                      <m:t> </m:t>
                    </m:r>
                    <m:r>
                      <a:rPr kumimoji="0" lang="en-US" altLang="en-US" sz="2400" b="0" i="1" u="none" strike="noStrike" cap="none" normalizeH="0" baseline="0" dirty="0" smtClean="0">
                        <a:ln>
                          <a:noFill/>
                        </a:ln>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0" i="1" u="none" strike="noStrike" cap="none" normalizeH="0" baseline="0" dirty="0" smtClean="0">
                        <a:ln>
                          <a:noFill/>
                        </a:ln>
                        <a:solidFill>
                          <a:srgbClr val="0070C0"/>
                        </a:solidFill>
                        <a:effectLst/>
                        <a:latin typeface="Cambria Math" panose="02040503050406030204" pitchFamily="18" charset="0"/>
                        <a:ea typeface="Cambria Math" panose="02040503050406030204" pitchFamily="18" charset="0"/>
                        <a:cs typeface="Times New Roman" panose="02020603050405020304" pitchFamily="18" charset="0"/>
                      </a:rPr>
                      <m:t>𝑗</m:t>
                    </m:r>
                  </m:oMath>
                </a14:m>
                <a:endParaRPr kumimoji="0" lang="en-US" altLang="en-US" sz="2400" b="0" i="1" u="none" strike="noStrike" cap="none" normalizeH="0" baseline="0" dirty="0" smtClean="0">
                  <a:ln>
                    <a:noFill/>
                  </a:ln>
                  <a:solidFill>
                    <a:srgbClr val="0070C0"/>
                  </a:solidFill>
                  <a:effectLst/>
                  <a:latin typeface="Times New Roman" panose="02020603050405020304" pitchFamily="18" charset="0"/>
                  <a:ea typeface="Cambria Math" panose="02040503050406030204" pitchFamily="18" charset="0"/>
                  <a:cs typeface="Times New Roman" panose="02020603050405020304" pitchFamily="18" charset="0"/>
                </a:endParaRPr>
              </a:p>
              <a:p>
                <a:pPr marL="457200" lvl="0" indent="-457200">
                  <a:buFontTx/>
                  <a:buAutoNum type="alphaLcPeriod"/>
                </a:pPr>
                <a:r>
                  <a:rPr kumimoji="0" lang="en-US" altLang="en-US" sz="2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specific factors are uncorrelated with the factors: </a:t>
                </a:r>
                <a14:m>
                  <m:oMath xmlns:m="http://schemas.openxmlformats.org/officeDocument/2006/math">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𝑐𝑜𝑣</m:t>
                    </m:r>
                    <m:d>
                      <m:dPr>
                        <m:ctrlP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ctrlPr>
                      </m:dPr>
                      <m:e>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ctrlPr>
                          </m:sSubPr>
                          <m:e>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𝑢</m:t>
                            </m:r>
                          </m:e>
                          <m:sub>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𝑖</m:t>
                            </m:r>
                          </m:sub>
                        </m:sSub>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m:t>
                        </m:r>
                        <m:sSub>
                          <m:sSubPr>
                            <m:ctrlP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ctrlPr>
                          </m:sSubPr>
                          <m:e>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𝑓</m:t>
                            </m:r>
                          </m:e>
                          <m:sub>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𝑗</m:t>
                            </m:r>
                          </m:sub>
                        </m:sSub>
                      </m:e>
                    </m:d>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=0,</m:t>
                    </m:r>
                    <m:r>
                      <a:rPr kumimoji="0" lang="en-US" altLang="en-US" sz="2400" b="0" i="1" u="none" strike="noStrike" cap="none" normalizeH="0" baseline="0" dirty="0" err="1" smtClean="0">
                        <a:ln>
                          <a:noFill/>
                        </a:ln>
                        <a:solidFill>
                          <a:srgbClr val="0070C0"/>
                        </a:solidFill>
                        <a:effectLst/>
                        <a:latin typeface="Cambria Math" panose="02040503050406030204" pitchFamily="18" charset="0"/>
                        <a:cs typeface="Times New Roman" panose="02020603050405020304" pitchFamily="18" charset="0"/>
                      </a:rPr>
                      <m:t>𝑖</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𝑞</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𝑗</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 1, 2, … , </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𝑘</m:t>
                    </m:r>
                    <m:r>
                      <a:rPr kumimoji="0" lang="en-US" altLang="en-US" sz="2400" b="0" i="1" u="none" strike="noStrike" cap="none" normalizeH="0" baseline="0" dirty="0" smtClean="0">
                        <a:ln>
                          <a:noFill/>
                        </a:ln>
                        <a:solidFill>
                          <a:srgbClr val="0070C0"/>
                        </a:solidFill>
                        <a:effectLst/>
                        <a:latin typeface="Cambria Math" panose="02040503050406030204" pitchFamily="18" charset="0"/>
                        <a:cs typeface="Times New Roman" panose="02020603050405020304" pitchFamily="18" charset="0"/>
                      </a:rPr>
                      <m:t> </m:t>
                    </m:r>
                  </m:oMath>
                </a14:m>
                <a:endParaRPr kumimoji="0" lang="en-US" altLang="en-US" sz="2400" b="0" i="0" u="none" strike="noStrike" cap="none" normalizeH="0" baseline="0" dirty="0" smtClean="0">
                  <a:ln>
                    <a:noFill/>
                  </a:ln>
                  <a:solidFill>
                    <a:srgbClr val="0070C0"/>
                  </a:solidFill>
                  <a:effectLst/>
                  <a:latin typeface="Times New Roman" panose="02020603050405020304" pitchFamily="18" charset="0"/>
                  <a:cs typeface="Times New Roman" panose="02020603050405020304" pitchFamily="18" charset="0"/>
                </a:endParaRPr>
              </a:p>
            </p:txBody>
          </p:sp>
        </mc:Choice>
        <mc:Fallback xmlns="">
          <p:sp>
            <p:nvSpPr>
              <p:cNvPr id="7" name="Rectangle 2"/>
              <p:cNvSpPr>
                <a:spLocks noRot="1" noChangeAspect="1" noMove="1" noResize="1" noEditPoints="1" noAdjustHandles="1" noChangeArrowheads="1" noChangeShapeType="1" noTextEdit="1"/>
              </p:cNvSpPr>
              <p:nvPr/>
            </p:nvSpPr>
            <p:spPr bwMode="auto">
              <a:xfrm>
                <a:off x="214604" y="4333704"/>
                <a:ext cx="12092472" cy="2038571"/>
              </a:xfrm>
              <a:prstGeom prst="rect">
                <a:avLst/>
              </a:prstGeom>
              <a:blipFill rotWithShape="0">
                <a:blip r:embed="rId6"/>
                <a:stretch>
                  <a:fillRect l="-1411" t="-3593" b="-89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465295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8854" y="654003"/>
            <a:ext cx="6166886" cy="56630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factanal</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(life, factors = 3, method ="</a:t>
            </a:r>
            <a:r>
              <a:rPr kumimoji="0" lang="en-US" altLang="en-US" sz="1600" b="0" i="0" u="none" strike="noStrike" cap="none" normalizeH="0" baseline="0" dirty="0" err="1" smtClean="0">
                <a:ln>
                  <a:noFill/>
                </a:ln>
                <a:solidFill>
                  <a:srgbClr val="0000FF"/>
                </a:solidFill>
                <a:effectLst/>
                <a:latin typeface="Lucida Console" panose="020B0609040504020204" pitchFamily="49" charset="0"/>
              </a:rPr>
              <a:t>mle</a:t>
            </a:r>
            <a:r>
              <a:rPr kumimoji="0" lang="en-US" altLang="en-US" sz="1600" b="0" i="0" u="none" strike="noStrike" cap="none" normalizeH="0" baseline="0" dirty="0" smtClean="0">
                <a:ln>
                  <a:noFill/>
                </a:ln>
                <a:solidFill>
                  <a:srgbClr val="0000FF"/>
                </a:solidFill>
                <a:effectLst/>
                <a:latin typeface="Lucida Console" panose="020B0609040504020204" pitchFamily="49" charset="0"/>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smtClean="0">
              <a:ln>
                <a:noFill/>
              </a:ln>
              <a:solidFill>
                <a:srgbClr val="0000FF"/>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Call: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factanal</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(x = life, factors = 3, method =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mle</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Uniquenesses</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m0 m25 m50 m75 w0 w25 w50 w75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0.005 0.362 0.066 0.288 0.005 0.011 0.020 0.146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Loadings: Factor1 Factor2 Factor3</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m0 0.964 0.122 0.226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m25 0.646 0.169 0.438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m50 0.430 0.354 0.790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m75 	    0.525 0.656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w0  0.970 0.217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w25 0.764 0.556 0.310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w50 0.536 0.729 0.401</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w75 0.156 0.867 0.280</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smtClean="0">
              <a:ln>
                <a:noFill/>
              </a:ln>
              <a:solidFill>
                <a:srgbClr val="000000"/>
              </a:solidFill>
              <a:effectLst/>
              <a:latin typeface="Lucida Console" panose="020B0609040504020204" pitchFamily="49"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 Factor1 Factor2 Factor3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SS loadings 3.375 2.082 1.640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Proportion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Var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0.422 0.260 0.205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smtClean="0">
                <a:ln>
                  <a:noFill/>
                </a:ln>
                <a:solidFill>
                  <a:srgbClr val="000000"/>
                </a:solidFill>
                <a:effectLst/>
                <a:latin typeface="Lucida Console" panose="020B0609040504020204" pitchFamily="49" charset="0"/>
              </a:rPr>
              <a:t>Cumulative </a:t>
            </a:r>
            <a:r>
              <a:rPr kumimoji="0" lang="en-US" altLang="en-US" sz="1600" b="0" i="0" u="none" strike="noStrike" cap="none" normalizeH="0" baseline="0" dirty="0" err="1" smtClean="0">
                <a:ln>
                  <a:noFill/>
                </a:ln>
                <a:solidFill>
                  <a:srgbClr val="000000"/>
                </a:solidFill>
                <a:effectLst/>
                <a:latin typeface="Lucida Console" panose="020B0609040504020204" pitchFamily="49" charset="0"/>
              </a:rPr>
              <a:t>Var</a:t>
            </a:r>
            <a:r>
              <a:rPr kumimoji="0" lang="en-US" altLang="en-US" sz="1600" b="0" i="0" u="none" strike="noStrike" cap="none" normalizeH="0" baseline="0" dirty="0" smtClean="0">
                <a:ln>
                  <a:noFill/>
                </a:ln>
                <a:solidFill>
                  <a:srgbClr val="000000"/>
                </a:solidFill>
                <a:effectLst/>
                <a:latin typeface="Lucida Console" panose="020B0609040504020204" pitchFamily="49" charset="0"/>
              </a:rPr>
              <a:t> 0.422 0.682 0.887 </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84795121"/>
                  </p:ext>
                </p:extLst>
              </p:nvPr>
            </p:nvGraphicFramePr>
            <p:xfrm>
              <a:off x="6216858" y="473868"/>
              <a:ext cx="5892814" cy="5028195"/>
            </p:xfrm>
            <a:graphic>
              <a:graphicData uri="http://schemas.openxmlformats.org/drawingml/2006/table">
                <a:tbl>
                  <a:tblPr firstRow="1" firstCol="1" bandRow="1">
                    <a:tableStyleId>{5C22544A-7EE6-4342-B048-85BDC9FD1C3A}</a:tableStyleId>
                  </a:tblPr>
                  <a:tblGrid>
                    <a:gridCol w="1003663"/>
                    <a:gridCol w="809460"/>
                    <a:gridCol w="686980"/>
                    <a:gridCol w="93980"/>
                    <a:gridCol w="722347"/>
                    <a:gridCol w="208280"/>
                    <a:gridCol w="992348"/>
                    <a:gridCol w="1375756"/>
                  </a:tblGrid>
                  <a:tr h="292255">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a:effectLst/>
                            </a:rPr>
                            <a:t>Two factor solution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899355">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2000" dirty="0">
                              <a:effectLst/>
                            </a:rPr>
                            <a:t>Communalities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Specific variances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l-GR" sz="2000">
                                                <a:effectLst/>
                                                <a:latin typeface="Cambria Math" panose="02040503050406030204" pitchFamily="18" charset="0"/>
                                              </a:rPr>
                                              <m:t>𝛹</m:t>
                                            </m:r>
                                          </m:e>
                                        </m:acc>
                                      </m:e>
                                      <m:sub>
                                        <m:r>
                                          <a:rPr lang="en-US" sz="2000">
                                            <a:effectLst/>
                                            <a:latin typeface="Cambria Math" panose="02040503050406030204" pitchFamily="18" charset="0"/>
                                          </a:rPr>
                                          <m:t>𝑖</m:t>
                                        </m:r>
                                      </m:sub>
                                    </m:sSub>
                                    <m:r>
                                      <a:rPr lang="en-US" sz="2000">
                                        <a:effectLst/>
                                        <a:latin typeface="Cambria Math" panose="02040503050406030204" pitchFamily="18" charset="0"/>
                                      </a:rPr>
                                      <m:t>=1−</m:t>
                                    </m:r>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73135">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273135">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effectLst/>
                              <a:latin typeface="Calibri" panose="020F0502020204030204" pitchFamily="34" charset="0"/>
                            </a:rPr>
                            <a:t>0.656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547014">
                    <a:tc>
                      <a:txBody>
                        <a:bodyPr/>
                        <a:lstStyle/>
                        <a:p>
                          <a:pPr marL="0" marR="0">
                            <a:lnSpc>
                              <a:spcPct val="107000"/>
                            </a:lnSpc>
                            <a:spcBef>
                              <a:spcPts val="0"/>
                            </a:spcBef>
                            <a:spcAft>
                              <a:spcPts val="0"/>
                            </a:spcAft>
                          </a:pPr>
                          <a:r>
                            <a:rPr lang="en-US" sz="1800" dirty="0">
                              <a:effectLst/>
                            </a:rPr>
                            <a:t>Cumulative proportion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84795121"/>
                  </p:ext>
                </p:extLst>
              </p:nvPr>
            </p:nvGraphicFramePr>
            <p:xfrm>
              <a:off x="6216858" y="473868"/>
              <a:ext cx="5892814" cy="5028195"/>
            </p:xfrm>
            <a:graphic>
              <a:graphicData uri="http://schemas.openxmlformats.org/drawingml/2006/table">
                <a:tbl>
                  <a:tblPr firstRow="1" firstCol="1" bandRow="1">
                    <a:tableStyleId>{5C22544A-7EE6-4342-B048-85BDC9FD1C3A}</a:tableStyleId>
                  </a:tblPr>
                  <a:tblGrid>
                    <a:gridCol w="1003663"/>
                    <a:gridCol w="809460"/>
                    <a:gridCol w="686980"/>
                    <a:gridCol w="93980"/>
                    <a:gridCol w="722347"/>
                    <a:gridCol w="208280"/>
                    <a:gridCol w="992348"/>
                    <a:gridCol w="1375756"/>
                  </a:tblGrid>
                  <a:tr h="326136">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a:effectLst/>
                            </a:rPr>
                            <a:t>Two factor solution</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1003618">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endParaRPr lang="en-US"/>
                        </a:p>
                      </a:txBody>
                      <a:tcPr marL="68580" marR="68580" marT="0" marB="0">
                        <a:blipFill rotWithShape="0">
                          <a:blip r:embed="rId2"/>
                          <a:stretch>
                            <a:fillRect l="-355828" t="-39634" r="-141104" b="-383537"/>
                          </a:stretch>
                        </a:blipFill>
                      </a:tcPr>
                    </a:tc>
                    <a:tc>
                      <a:txBody>
                        <a:bodyPr/>
                        <a:lstStyle/>
                        <a:p>
                          <a:endParaRPr lang="en-US"/>
                        </a:p>
                      </a:txBody>
                      <a:tcPr marL="68580" marR="68580" marT="0" marB="0">
                        <a:blipFill rotWithShape="0">
                          <a:blip r:embed="rId2"/>
                          <a:stretch>
                            <a:fillRect l="-328761" t="-39634" r="-1770" b="-383537"/>
                          </a:stretch>
                        </a:blipFill>
                      </a:tcPr>
                    </a:tc>
                  </a:tr>
                  <a:tr h="304800">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304800">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effectLst/>
                              <a:latin typeface="Calibri" panose="020F0502020204030204" pitchFamily="34" charset="0"/>
                            </a:rPr>
                            <a:t>0.656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1173988">
                    <a:tc>
                      <a:txBody>
                        <a:bodyPr/>
                        <a:lstStyle/>
                        <a:p>
                          <a:pPr marL="0" marR="0">
                            <a:lnSpc>
                              <a:spcPct val="107000"/>
                            </a:lnSpc>
                            <a:spcBef>
                              <a:spcPts val="0"/>
                            </a:spcBef>
                            <a:spcAft>
                              <a:spcPts val="0"/>
                            </a:spcAft>
                          </a:pPr>
                          <a:r>
                            <a:rPr lang="en-US" sz="1800" dirty="0">
                              <a:effectLst/>
                            </a:rPr>
                            <a:t>Cumulative proportion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Fallback>
      </mc:AlternateContent>
    </p:spTree>
    <p:extLst>
      <p:ext uri="{BB962C8B-B14F-4D97-AF65-F5344CB8AC3E}">
        <p14:creationId xmlns:p14="http://schemas.microsoft.com/office/powerpoint/2010/main" val="2710352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108971" y="805859"/>
            <a:ext cx="5700408"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indent="-285750">
              <a:lnSpc>
                <a:spcPct val="150000"/>
              </a:lnSpc>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 The first </a:t>
            </a:r>
            <a:r>
              <a:rPr lang="en-US" sz="2800" dirty="0">
                <a:latin typeface="Times New Roman" panose="02020603050405020304" pitchFamily="18" charset="0"/>
                <a:cs typeface="Times New Roman" panose="02020603050405020304" pitchFamily="18" charset="0"/>
              </a:rPr>
              <a:t>factor is dominated by life expectancy at birth </a:t>
            </a:r>
            <a:r>
              <a:rPr lang="en-US" sz="2800" dirty="0" smtClean="0">
                <a:latin typeface="Times New Roman" panose="02020603050405020304" pitchFamily="18" charset="0"/>
                <a:cs typeface="Times New Roman" panose="02020603050405020304" pitchFamily="18" charset="0"/>
              </a:rPr>
              <a:t>for both </a:t>
            </a:r>
            <a:r>
              <a:rPr lang="en-US" sz="2800" dirty="0">
                <a:latin typeface="Times New Roman" panose="02020603050405020304" pitchFamily="18" charset="0"/>
                <a:cs typeface="Times New Roman" panose="02020603050405020304" pitchFamily="18" charset="0"/>
              </a:rPr>
              <a:t>males and females; perhaps this factor could be labelled </a:t>
            </a:r>
            <a:r>
              <a:rPr lang="en-US" sz="2800" dirty="0" smtClean="0">
                <a:latin typeface="Times New Roman" panose="02020603050405020304" pitchFamily="18" charset="0"/>
                <a:cs typeface="Times New Roman" panose="02020603050405020304" pitchFamily="18" charset="0"/>
              </a:rPr>
              <a:t>“</a:t>
            </a:r>
            <a:r>
              <a:rPr lang="en-US" sz="2800" dirty="0" smtClean="0">
                <a:solidFill>
                  <a:srgbClr val="C00000"/>
                </a:solidFill>
                <a:latin typeface="Times New Roman" panose="02020603050405020304" pitchFamily="18" charset="0"/>
                <a:cs typeface="Times New Roman" panose="02020603050405020304" pitchFamily="18" charset="0"/>
              </a:rPr>
              <a:t>life </a:t>
            </a:r>
            <a:r>
              <a:rPr lang="en-US" sz="2800" dirty="0">
                <a:solidFill>
                  <a:srgbClr val="C00000"/>
                </a:solidFill>
                <a:latin typeface="Times New Roman" panose="02020603050405020304" pitchFamily="18" charset="0"/>
                <a:cs typeface="Times New Roman" panose="02020603050405020304" pitchFamily="18" charset="0"/>
              </a:rPr>
              <a:t>force </a:t>
            </a:r>
            <a:r>
              <a:rPr lang="en-US" sz="2800" dirty="0" smtClean="0">
                <a:solidFill>
                  <a:srgbClr val="C00000"/>
                </a:solidFill>
                <a:latin typeface="Times New Roman" panose="02020603050405020304" pitchFamily="18" charset="0"/>
                <a:cs typeface="Times New Roman" panose="02020603050405020304" pitchFamily="18" charset="0"/>
              </a:rPr>
              <a:t>at birth</a:t>
            </a:r>
            <a:r>
              <a:rPr lang="en-US" sz="2800" dirty="0" smtClean="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978727148"/>
                  </p:ext>
                </p:extLst>
              </p:nvPr>
            </p:nvGraphicFramePr>
            <p:xfrm>
              <a:off x="0" y="123672"/>
              <a:ext cx="5892814" cy="4401221"/>
            </p:xfrm>
            <a:graphic>
              <a:graphicData uri="http://schemas.openxmlformats.org/drawingml/2006/table">
                <a:tbl>
                  <a:tblPr firstRow="1" firstCol="1" bandRow="1">
                    <a:tableStyleId>{5C22544A-7EE6-4342-B048-85BDC9FD1C3A}</a:tableStyleId>
                  </a:tblPr>
                  <a:tblGrid>
                    <a:gridCol w="1128409"/>
                    <a:gridCol w="684714"/>
                    <a:gridCol w="686980"/>
                    <a:gridCol w="93980"/>
                    <a:gridCol w="722347"/>
                    <a:gridCol w="208280"/>
                    <a:gridCol w="992348"/>
                    <a:gridCol w="1375756"/>
                  </a:tblGrid>
                  <a:tr h="292255">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dirty="0">
                              <a:effectLst/>
                            </a:rPr>
                            <a:t>Two factor solution</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899355">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2000" dirty="0">
                              <a:effectLst/>
                            </a:rPr>
                            <a:t>Communalities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Specific variances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l-GR" sz="2000">
                                                <a:effectLst/>
                                                <a:latin typeface="Cambria Math" panose="02040503050406030204" pitchFamily="18" charset="0"/>
                                              </a:rPr>
                                              <m:t>𝛹</m:t>
                                            </m:r>
                                          </m:e>
                                        </m:acc>
                                      </m:e>
                                      <m:sub>
                                        <m:r>
                                          <a:rPr lang="en-US" sz="2000">
                                            <a:effectLst/>
                                            <a:latin typeface="Cambria Math" panose="02040503050406030204" pitchFamily="18" charset="0"/>
                                          </a:rPr>
                                          <m:t>𝑖</m:t>
                                        </m:r>
                                      </m:sub>
                                    </m:sSub>
                                    <m:r>
                                      <a:rPr lang="en-US" sz="2000">
                                        <a:effectLst/>
                                        <a:latin typeface="Cambria Math" panose="02040503050406030204" pitchFamily="18" charset="0"/>
                                      </a:rPr>
                                      <m:t>=1−</m:t>
                                    </m:r>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73135">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1" i="0" u="none" strike="noStrike" dirty="0">
                              <a:solidFill>
                                <a:srgbClr val="C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273135">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effectLst/>
                              <a:latin typeface="Calibri" panose="020F0502020204030204" pitchFamily="34" charset="0"/>
                            </a:rPr>
                            <a:t>0.656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273135">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273135">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547014">
                    <a:tc>
                      <a:txBody>
                        <a:bodyPr/>
                        <a:lstStyle/>
                        <a:p>
                          <a:pPr marL="0" marR="0">
                            <a:lnSpc>
                              <a:spcPct val="107000"/>
                            </a:lnSpc>
                            <a:spcBef>
                              <a:spcPts val="0"/>
                            </a:spcBef>
                            <a:spcAft>
                              <a:spcPts val="0"/>
                            </a:spcAft>
                          </a:pPr>
                          <a:r>
                            <a:rPr lang="en-US" sz="1400" dirty="0">
                              <a:effectLst/>
                            </a:rPr>
                            <a:t>Cumulative proportion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978727148"/>
                  </p:ext>
                </p:extLst>
              </p:nvPr>
            </p:nvGraphicFramePr>
            <p:xfrm>
              <a:off x="0" y="123672"/>
              <a:ext cx="5892814" cy="4401221"/>
            </p:xfrm>
            <a:graphic>
              <a:graphicData uri="http://schemas.openxmlformats.org/drawingml/2006/table">
                <a:tbl>
                  <a:tblPr firstRow="1" firstCol="1" bandRow="1">
                    <a:tableStyleId>{5C22544A-7EE6-4342-B048-85BDC9FD1C3A}</a:tableStyleId>
                  </a:tblPr>
                  <a:tblGrid>
                    <a:gridCol w="1128409"/>
                    <a:gridCol w="684714"/>
                    <a:gridCol w="686980"/>
                    <a:gridCol w="93980"/>
                    <a:gridCol w="722347"/>
                    <a:gridCol w="208280"/>
                    <a:gridCol w="992348"/>
                    <a:gridCol w="1375756"/>
                  </a:tblGrid>
                  <a:tr h="326136">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dirty="0">
                              <a:effectLst/>
                            </a:rPr>
                            <a:t>Two factor solution</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1003618">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endParaRPr lang="en-US"/>
                        </a:p>
                      </a:txBody>
                      <a:tcPr marL="68580" marR="68580" marT="0" marB="0">
                        <a:blipFill rotWithShape="0">
                          <a:blip r:embed="rId2"/>
                          <a:stretch>
                            <a:fillRect l="-355828" t="-40244" r="-141104" b="-309146"/>
                          </a:stretch>
                        </a:blipFill>
                      </a:tcPr>
                    </a:tc>
                    <a:tc>
                      <a:txBody>
                        <a:bodyPr/>
                        <a:lstStyle/>
                        <a:p>
                          <a:endParaRPr lang="en-US"/>
                        </a:p>
                      </a:txBody>
                      <a:tcPr marL="68580" marR="68580" marT="0" marB="0">
                        <a:blipFill rotWithShape="0">
                          <a:blip r:embed="rId2"/>
                          <a:stretch>
                            <a:fillRect l="-328761" t="-40244" r="-1770" b="-309146"/>
                          </a:stretch>
                        </a:blipFill>
                      </a:tcPr>
                    </a:tc>
                  </a:tr>
                  <a:tr h="304800">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1" i="0" u="none" strike="noStrike" dirty="0">
                              <a:solidFill>
                                <a:srgbClr val="C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304800">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dirty="0" smtClean="0">
                              <a:solidFill>
                                <a:srgbClr val="000000"/>
                              </a:solidFill>
                              <a:effectLst/>
                              <a:latin typeface="Calibri" panose="020F0502020204030204" pitchFamily="34" charset="0"/>
                            </a:rPr>
                            <a:t>0.656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304800">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304800">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547014">
                    <a:tc>
                      <a:txBody>
                        <a:bodyPr/>
                        <a:lstStyle/>
                        <a:p>
                          <a:pPr marL="0" marR="0">
                            <a:lnSpc>
                              <a:spcPct val="107000"/>
                            </a:lnSpc>
                            <a:spcBef>
                              <a:spcPts val="0"/>
                            </a:spcBef>
                            <a:spcAft>
                              <a:spcPts val="0"/>
                            </a:spcAft>
                          </a:pPr>
                          <a:r>
                            <a:rPr lang="en-US" sz="1400" dirty="0">
                              <a:effectLst/>
                            </a:rPr>
                            <a:t>Cumulative proportion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Fallback>
      </mc:AlternateContent>
    </p:spTree>
    <p:extLst>
      <p:ext uri="{BB962C8B-B14F-4D97-AF65-F5344CB8AC3E}">
        <p14:creationId xmlns:p14="http://schemas.microsoft.com/office/powerpoint/2010/main" val="3143598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7004" y="437765"/>
            <a:ext cx="5719864" cy="43088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second reflects life expectancies at older </a:t>
            </a:r>
            <a:r>
              <a:rPr lang="en-US" sz="2800" dirty="0" smtClean="0">
                <a:latin typeface="Times New Roman" panose="02020603050405020304" pitchFamily="18" charset="0"/>
                <a:cs typeface="Times New Roman" panose="02020603050405020304" pitchFamily="18" charset="0"/>
              </a:rPr>
              <a:t>age of women, </a:t>
            </a:r>
            <a:r>
              <a:rPr lang="en-US" sz="2800" dirty="0" smtClean="0">
                <a:latin typeface="Times New Roman" panose="02020603050405020304" pitchFamily="18" charset="0"/>
                <a:cs typeface="Times New Roman" panose="02020603050405020304" pitchFamily="18" charset="0"/>
              </a:rPr>
              <a:t>and we might label it “</a:t>
            </a:r>
            <a:r>
              <a:rPr lang="en-US" sz="2800" b="1" dirty="0" smtClean="0">
                <a:solidFill>
                  <a:srgbClr val="C00000"/>
                </a:solidFill>
                <a:latin typeface="Times New Roman" panose="02020603050405020304" pitchFamily="18" charset="0"/>
                <a:cs typeface="Times New Roman" panose="02020603050405020304" pitchFamily="18" charset="0"/>
              </a:rPr>
              <a:t>life </a:t>
            </a:r>
            <a:r>
              <a:rPr lang="en-US" sz="2800" b="1" dirty="0">
                <a:solidFill>
                  <a:srgbClr val="C00000"/>
                </a:solidFill>
                <a:latin typeface="Times New Roman" panose="02020603050405020304" pitchFamily="18" charset="0"/>
                <a:cs typeface="Times New Roman" panose="02020603050405020304" pitchFamily="18" charset="0"/>
              </a:rPr>
              <a:t>force </a:t>
            </a:r>
            <a:r>
              <a:rPr lang="en-US" sz="2800" b="1" dirty="0" smtClean="0">
                <a:solidFill>
                  <a:srgbClr val="C00000"/>
                </a:solidFill>
                <a:latin typeface="Times New Roman" panose="02020603050405020304" pitchFamily="18" charset="0"/>
                <a:cs typeface="Times New Roman" panose="02020603050405020304" pitchFamily="18" charset="0"/>
              </a:rPr>
              <a:t>for elderly women</a:t>
            </a:r>
            <a:r>
              <a:rPr lang="en-US" sz="2800" dirty="0" smtClean="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third factor from the </a:t>
            </a:r>
            <a:r>
              <a:rPr lang="en-US" sz="2800" dirty="0" err="1">
                <a:latin typeface="Times New Roman" panose="02020603050405020304" pitchFamily="18" charset="0"/>
                <a:cs typeface="Times New Roman" panose="02020603050405020304" pitchFamily="18" charset="0"/>
              </a:rPr>
              <a:t>varimax</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rotation has </a:t>
            </a:r>
            <a:r>
              <a:rPr lang="en-US" sz="2800" dirty="0">
                <a:latin typeface="Times New Roman" panose="02020603050405020304" pitchFamily="18" charset="0"/>
                <a:cs typeface="Times New Roman" panose="02020603050405020304" pitchFamily="18" charset="0"/>
              </a:rPr>
              <a:t>its highest loadings for the </a:t>
            </a:r>
            <a:r>
              <a:rPr lang="en-US" sz="2800" dirty="0">
                <a:solidFill>
                  <a:srgbClr val="C00000"/>
                </a:solidFill>
                <a:latin typeface="Times New Roman" panose="02020603050405020304" pitchFamily="18" charset="0"/>
                <a:cs typeface="Times New Roman" panose="02020603050405020304" pitchFamily="18" charset="0"/>
              </a:rPr>
              <a:t>life expectancies of men aged 50 and 75</a:t>
            </a:r>
            <a:r>
              <a:rPr lang="en-US" sz="2800" dirty="0">
                <a:latin typeface="Times New Roman" panose="02020603050405020304" pitchFamily="18" charset="0"/>
                <a:cs typeface="Times New Roman" panose="02020603050405020304" pitchFamily="18" charset="0"/>
              </a:rPr>
              <a:t> and </a:t>
            </a:r>
            <a:r>
              <a:rPr lang="en-US" sz="2800" dirty="0" smtClean="0">
                <a:latin typeface="Times New Roman" panose="02020603050405020304" pitchFamily="18" charset="0"/>
                <a:cs typeface="Times New Roman" panose="02020603050405020304" pitchFamily="18" charset="0"/>
              </a:rPr>
              <a:t>in the </a:t>
            </a:r>
            <a:r>
              <a:rPr lang="en-US" sz="2800" dirty="0">
                <a:latin typeface="Times New Roman" panose="02020603050405020304" pitchFamily="18" charset="0"/>
                <a:cs typeface="Times New Roman" panose="02020603050405020304" pitchFamily="18" charset="0"/>
              </a:rPr>
              <a:t>same vein might be labelled </a:t>
            </a:r>
            <a:r>
              <a:rPr lang="en-US" sz="2800" dirty="0" smtClean="0">
                <a:latin typeface="Times New Roman" panose="02020603050405020304" pitchFamily="18" charset="0"/>
                <a:cs typeface="Times New Roman" panose="02020603050405020304" pitchFamily="18" charset="0"/>
              </a:rPr>
              <a:t>“</a:t>
            </a:r>
            <a:r>
              <a:rPr lang="en-US" sz="2800" b="1" dirty="0" smtClean="0">
                <a:solidFill>
                  <a:srgbClr val="C00000"/>
                </a:solidFill>
                <a:latin typeface="Times New Roman" panose="02020603050405020304" pitchFamily="18" charset="0"/>
                <a:cs typeface="Times New Roman" panose="02020603050405020304" pitchFamily="18" charset="0"/>
              </a:rPr>
              <a:t>life </a:t>
            </a:r>
            <a:r>
              <a:rPr lang="en-US" sz="2800" b="1" dirty="0">
                <a:solidFill>
                  <a:srgbClr val="C00000"/>
                </a:solidFill>
                <a:latin typeface="Times New Roman" panose="02020603050405020304" pitchFamily="18" charset="0"/>
                <a:cs typeface="Times New Roman" panose="02020603050405020304" pitchFamily="18" charset="0"/>
              </a:rPr>
              <a:t>force for elderly men". </a:t>
            </a:r>
            <a:endParaRPr kumimoji="0" lang="en-US" altLang="en-US" sz="2800" b="1" i="0" u="none" strike="noStrike" cap="none" normalizeH="0" baseline="0" dirty="0" smtClean="0">
              <a:ln>
                <a:noFill/>
              </a:ln>
              <a:solidFill>
                <a:srgbClr val="C00000"/>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2232244490"/>
                  </p:ext>
                </p:extLst>
              </p:nvPr>
            </p:nvGraphicFramePr>
            <p:xfrm>
              <a:off x="5972782" y="113945"/>
              <a:ext cx="6219218" cy="4401221"/>
            </p:xfrm>
            <a:graphic>
              <a:graphicData uri="http://schemas.openxmlformats.org/drawingml/2006/table">
                <a:tbl>
                  <a:tblPr firstRow="1" firstCol="1" bandRow="1">
                    <a:tableStyleId>{5C22544A-7EE6-4342-B048-85BDC9FD1C3A}</a:tableStyleId>
                  </a:tblPr>
                  <a:tblGrid>
                    <a:gridCol w="1190912"/>
                    <a:gridCol w="722640"/>
                    <a:gridCol w="725032"/>
                    <a:gridCol w="99186"/>
                    <a:gridCol w="762358"/>
                    <a:gridCol w="219817"/>
                    <a:gridCol w="1047314"/>
                    <a:gridCol w="1451959"/>
                  </a:tblGrid>
                  <a:tr h="292255">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dirty="0">
                              <a:effectLst/>
                            </a:rPr>
                            <a:t>Two factor solution</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899355">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07000"/>
                            </a:lnSpc>
                            <a:spcBef>
                              <a:spcPts val="0"/>
                            </a:spcBef>
                            <a:spcAft>
                              <a:spcPts val="0"/>
                            </a:spcAft>
                          </a:pPr>
                          <a:r>
                            <a:rPr lang="en-US" sz="2000" dirty="0">
                              <a:effectLst/>
                            </a:rPr>
                            <a:t>Communalities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Specific variances</a:t>
                          </a:r>
                        </a:p>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sSub>
                                      <m:sSubPr>
                                        <m:ctrlPr>
                                          <a:rPr lang="en-US" sz="2000" i="1">
                                            <a:effectLst/>
                                            <a:latin typeface="Cambria Math" panose="02040503050406030204" pitchFamily="18" charset="0"/>
                                          </a:rPr>
                                        </m:ctrlPr>
                                      </m:sSubPr>
                                      <m:e>
                                        <m:acc>
                                          <m:accPr>
                                            <m:chr m:val="̂"/>
                                            <m:ctrlPr>
                                              <a:rPr lang="en-US" sz="2000" i="1">
                                                <a:effectLst/>
                                                <a:latin typeface="Cambria Math" panose="02040503050406030204" pitchFamily="18" charset="0"/>
                                              </a:rPr>
                                            </m:ctrlPr>
                                          </m:accPr>
                                          <m:e>
                                            <m:r>
                                              <a:rPr lang="el-GR" sz="2000">
                                                <a:effectLst/>
                                                <a:latin typeface="Cambria Math" panose="02040503050406030204" pitchFamily="18" charset="0"/>
                                              </a:rPr>
                                              <m:t>𝛹</m:t>
                                            </m:r>
                                          </m:e>
                                        </m:acc>
                                      </m:e>
                                      <m:sub>
                                        <m:r>
                                          <a:rPr lang="en-US" sz="2000">
                                            <a:effectLst/>
                                            <a:latin typeface="Cambria Math" panose="02040503050406030204" pitchFamily="18" charset="0"/>
                                          </a:rPr>
                                          <m:t>𝑖</m:t>
                                        </m:r>
                                      </m:sub>
                                    </m:sSub>
                                    <m:r>
                                      <a:rPr lang="en-US" sz="2000">
                                        <a:effectLst/>
                                        <a:latin typeface="Cambria Math" panose="02040503050406030204" pitchFamily="18" charset="0"/>
                                      </a:rPr>
                                      <m:t>=1−</m:t>
                                    </m:r>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h</m:t>
                                        </m:r>
                                      </m:e>
                                    </m:acc>
                                  </m:e>
                                  <m:sub>
                                    <m:r>
                                      <a:rPr lang="en-US" sz="2000">
                                        <a:effectLst/>
                                        <a:latin typeface="Cambria Math" panose="02040503050406030204" pitchFamily="18" charset="0"/>
                                      </a:rPr>
                                      <m:t>𝑖</m:t>
                                    </m:r>
                                  </m:sub>
                                  <m:sup>
                                    <m:r>
                                      <a:rPr lang="en-US" sz="2000">
                                        <a:effectLst/>
                                        <a:latin typeface="Cambria Math" panose="02040503050406030204" pitchFamily="18" charset="0"/>
                                      </a:rPr>
                                      <m:t>2</m:t>
                                    </m:r>
                                  </m:sup>
                                </m:sSubSup>
                              </m:oMath>
                            </m:oMathPara>
                          </a14:m>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273135">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1" i="0" u="none" strike="noStrike" dirty="0">
                              <a:solidFill>
                                <a:srgbClr val="C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273135">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dirty="0" smtClean="0">
                              <a:solidFill>
                                <a:srgbClr val="C00000"/>
                              </a:solidFill>
                              <a:effectLst/>
                              <a:latin typeface="Calibri" panose="020F0502020204030204" pitchFamily="34" charset="0"/>
                            </a:rPr>
                            <a:t>0.656</a:t>
                          </a:r>
                          <a:endParaRPr lang="en-US" sz="1400" b="1" i="0" u="none" strike="noStrike" dirty="0">
                            <a:solidFill>
                              <a:srgbClr val="C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273135">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273135">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273135">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547014">
                    <a:tc>
                      <a:txBody>
                        <a:bodyPr/>
                        <a:lstStyle/>
                        <a:p>
                          <a:pPr marL="0" marR="0">
                            <a:lnSpc>
                              <a:spcPct val="107000"/>
                            </a:lnSpc>
                            <a:spcBef>
                              <a:spcPts val="0"/>
                            </a:spcBef>
                            <a:spcAft>
                              <a:spcPts val="0"/>
                            </a:spcAft>
                          </a:pPr>
                          <a:r>
                            <a:rPr lang="en-US" sz="1400" dirty="0">
                              <a:effectLst/>
                            </a:rPr>
                            <a:t>Cumulative proportion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2232244490"/>
                  </p:ext>
                </p:extLst>
              </p:nvPr>
            </p:nvGraphicFramePr>
            <p:xfrm>
              <a:off x="5972782" y="113945"/>
              <a:ext cx="6219218" cy="4401221"/>
            </p:xfrm>
            <a:graphic>
              <a:graphicData uri="http://schemas.openxmlformats.org/drawingml/2006/table">
                <a:tbl>
                  <a:tblPr firstRow="1" firstCol="1" bandRow="1">
                    <a:tableStyleId>{5C22544A-7EE6-4342-B048-85BDC9FD1C3A}</a:tableStyleId>
                  </a:tblPr>
                  <a:tblGrid>
                    <a:gridCol w="1190912"/>
                    <a:gridCol w="722640"/>
                    <a:gridCol w="725032"/>
                    <a:gridCol w="99186"/>
                    <a:gridCol w="762358"/>
                    <a:gridCol w="219817"/>
                    <a:gridCol w="1047314"/>
                    <a:gridCol w="1451959"/>
                  </a:tblGrid>
                  <a:tr h="326136">
                    <a:tc rowSpan="2">
                      <a:txBody>
                        <a:bodyPr/>
                        <a:lstStyle/>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Variable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6">
                      <a:txBody>
                        <a:bodyPr/>
                        <a:lstStyle/>
                        <a:p>
                          <a:pPr marL="0" marR="0">
                            <a:lnSpc>
                              <a:spcPct val="107000"/>
                            </a:lnSpc>
                            <a:spcBef>
                              <a:spcPts val="0"/>
                            </a:spcBef>
                            <a:spcAft>
                              <a:spcPts val="0"/>
                            </a:spcAft>
                          </a:pPr>
                          <a:r>
                            <a:rPr lang="en-US" sz="2000" dirty="0">
                              <a:effectLst/>
                            </a:rPr>
                            <a:t>Two factor solution</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2000">
                              <a:effectLst/>
                            </a:rPr>
                            <a:t> </a:t>
                          </a:r>
                          <a:endParaRPr lang="en-US" sz="2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r h="1003618">
                    <a:tc vMerge="1">
                      <a:txBody>
                        <a:bodyPr/>
                        <a:lstStyle/>
                        <a:p>
                          <a:endParaRPr lang="en-US"/>
                        </a:p>
                      </a:txBody>
                      <a:tcPr/>
                    </a:tc>
                    <a:tc>
                      <a:txBody>
                        <a:bodyPr/>
                        <a:lstStyle/>
                        <a:p>
                          <a:pPr marL="0" marR="0" algn="ctr">
                            <a:lnSpc>
                              <a:spcPct val="107000"/>
                            </a:lnSpc>
                            <a:spcBef>
                              <a:spcPts val="0"/>
                            </a:spcBef>
                            <a:spcAft>
                              <a:spcPts val="0"/>
                            </a:spcAft>
                          </a:pPr>
                          <a:r>
                            <a:rPr lang="en-US" sz="2000" dirty="0" smtClean="0">
                              <a:effectLst/>
                            </a:rPr>
                            <a:t>F1:</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2000" dirty="0" smtClean="0">
                              <a:effectLst/>
                            </a:rPr>
                            <a:t> </a:t>
                          </a:r>
                          <a:r>
                            <a:rPr lang="en-US" sz="2000" dirty="0">
                              <a:effectLst/>
                            </a:rPr>
                            <a:t>F2</a:t>
                          </a:r>
                          <a:r>
                            <a:rPr lang="en-US" sz="2000" dirty="0" smtClean="0">
                              <a:effectLst/>
                            </a:rPr>
                            <a:t>:</a:t>
                          </a: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smtClean="0">
                              <a:effectLst/>
                            </a:rPr>
                            <a:t> F3:</a:t>
                          </a:r>
                          <a:endParaRPr lang="en-US" sz="2000" dirty="0" smtClean="0">
                            <a:effectLst/>
                            <a:latin typeface="Calibri" panose="020F050202020403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a:txBody>
                        <a:bodyPr/>
                        <a:lstStyle/>
                        <a:p>
                          <a:endParaRPr lang="en-US"/>
                        </a:p>
                      </a:txBody>
                      <a:tcPr marL="68580" marR="68580" marT="0" marB="0">
                        <a:blipFill rotWithShape="0">
                          <a:blip r:embed="rId2"/>
                          <a:stretch>
                            <a:fillRect l="-355814" t="-39634" r="-141279" b="-309146"/>
                          </a:stretch>
                        </a:blipFill>
                      </a:tcPr>
                    </a:tc>
                    <a:tc>
                      <a:txBody>
                        <a:bodyPr/>
                        <a:lstStyle/>
                        <a:p>
                          <a:endParaRPr lang="en-US"/>
                        </a:p>
                      </a:txBody>
                      <a:tcPr marL="68580" marR="68580" marT="0" marB="0">
                        <a:blipFill rotWithShape="0">
                          <a:blip r:embed="rId2"/>
                          <a:stretch>
                            <a:fillRect l="-329412" t="-39634" r="-2101" b="-309146"/>
                          </a:stretch>
                        </a:blipFill>
                      </a:tcPr>
                    </a:tc>
                  </a:tr>
                  <a:tr h="304800">
                    <a:tc rowSpan="8">
                      <a:txBody>
                        <a:bodyPr/>
                        <a:lstStyle/>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M75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W25</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W50</a:t>
                          </a:r>
                        </a:p>
                        <a:p>
                          <a:pPr marL="342900" marR="0" lvl="0" indent="-342900">
                            <a:lnSpc>
                              <a:spcPct val="107000"/>
                            </a:lnSpc>
                            <a:spcBef>
                              <a:spcPts val="0"/>
                            </a:spcBef>
                            <a:spcAft>
                              <a:spcPts val="0"/>
                            </a:spcAft>
                            <a:buFont typeface="+mj-lt"/>
                            <a:buAutoNum type="arabicPeriod"/>
                          </a:pPr>
                          <a:r>
                            <a:rPr lang="en-US" sz="1800" dirty="0" smtClean="0">
                              <a:effectLst/>
                              <a:latin typeface="Calibri" panose="020F0502020204030204" pitchFamily="34" charset="0"/>
                              <a:ea typeface="SimSun" panose="02010600030101010101" pitchFamily="2" charset="-122"/>
                              <a:cs typeface="Times New Roman" panose="02020603050405020304" pitchFamily="18" charset="0"/>
                            </a:rPr>
                            <a:t>W75 </a:t>
                          </a:r>
                        </a:p>
                      </a:txBody>
                      <a:tcPr marL="68580" marR="68580" marT="0" marB="0"/>
                    </a:tc>
                    <a:tc>
                      <a:txBody>
                        <a:bodyPr/>
                        <a:lstStyle/>
                        <a:p>
                          <a:pPr algn="ctr" fontAlgn="b"/>
                          <a:r>
                            <a:rPr lang="en-US" sz="1400" b="1" i="0" u="none" strike="noStrike" dirty="0">
                              <a:solidFill>
                                <a:srgbClr val="C00000"/>
                              </a:solidFill>
                              <a:effectLst/>
                              <a:latin typeface="Calibri" panose="020F0502020204030204" pitchFamily="34" charset="0"/>
                            </a:rPr>
                            <a:t>0.964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0.122</a:t>
                          </a:r>
                        </a:p>
                      </a:txBody>
                      <a:tcPr marL="9525" marR="9525" marT="9525" marB="0" anchor="b"/>
                    </a:tc>
                    <a:tc rowSpan="8">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0.226</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smtClean="0">
                              <a:solidFill>
                                <a:srgbClr val="000000"/>
                              </a:solidFill>
                              <a:effectLst/>
                              <a:latin typeface="Calibri" panose="020F0502020204030204" pitchFamily="34" charset="0"/>
                            </a:rPr>
                            <a:t>0.005</a:t>
                          </a:r>
                          <a:endParaRPr lang="en-US" sz="1400" b="0" i="0" u="none" strike="noStrike" dirty="0">
                            <a:solidFill>
                              <a:srgbClr val="000000"/>
                            </a:solidFill>
                            <a:effectLst/>
                            <a:latin typeface="Calibri" panose="020F0502020204030204" pitchFamily="34" charset="0"/>
                          </a:endParaRP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0.646</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0.169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0.438</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0.362</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0.43</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0.354</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0.79</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0.066</a:t>
                          </a:r>
                        </a:p>
                      </a:txBody>
                      <a:tcPr marL="9525" marR="9525" marT="9525" marB="0" anchor="b"/>
                    </a:tc>
                  </a:tr>
                  <a:tr h="304800">
                    <a:tc vMerge="1">
                      <a:txBody>
                        <a:bodyPr/>
                        <a:lstStyle/>
                        <a:p>
                          <a:endParaRPr lang="en-US"/>
                        </a:p>
                      </a:txBody>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smtClean="0">
                              <a:solidFill>
                                <a:srgbClr val="000000"/>
                              </a:solidFill>
                              <a:effectLst/>
                              <a:latin typeface="Calibri" panose="020F0502020204030204" pitchFamily="34" charset="0"/>
                            </a:rPr>
                            <a:t>0.525</a:t>
                          </a:r>
                          <a:endParaRPr lang="en-US" sz="1400" b="0" i="0" u="none" strike="noStrike" dirty="0">
                            <a:solidFill>
                              <a:srgbClr val="000000"/>
                            </a:solidFill>
                            <a:effectLst/>
                            <a:latin typeface="Calibri" panose="020F0502020204030204" pitchFamily="34" charset="0"/>
                          </a:endParaRP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dirty="0" smtClean="0">
                              <a:solidFill>
                                <a:srgbClr val="C00000"/>
                              </a:solidFill>
                              <a:effectLst/>
                              <a:latin typeface="Calibri" panose="020F0502020204030204" pitchFamily="34" charset="0"/>
                            </a:rPr>
                            <a:t>0.656</a:t>
                          </a:r>
                          <a:endParaRPr lang="en-US" sz="1400" b="1" i="0" u="none" strike="noStrike" dirty="0">
                            <a:solidFill>
                              <a:srgbClr val="C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a:solidFill>
                                <a:srgbClr val="000000"/>
                              </a:solidFill>
                              <a:effectLst/>
                              <a:latin typeface="Calibri" panose="020F0502020204030204" pitchFamily="34" charset="0"/>
                            </a:rPr>
                            <a:t>0.288</a:t>
                          </a:r>
                        </a:p>
                      </a:txBody>
                      <a:tcPr marL="9525" marR="9525" marT="9525" marB="0" anchor="b"/>
                    </a:tc>
                  </a:tr>
                  <a:tr h="304800">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0.97</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0.217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0.005</a:t>
                          </a:r>
                        </a:p>
                      </a:txBody>
                      <a:tcPr marL="9525" marR="9525" marT="9525" marB="0" anchor="b"/>
                    </a:tc>
                  </a:tr>
                  <a:tr h="304800">
                    <a:tc vMerge="1">
                      <a:txBody>
                        <a:bodyPr/>
                        <a:lstStyle/>
                        <a:p>
                          <a:endParaRPr lang="en-US"/>
                        </a:p>
                      </a:txBody>
                      <a:tcPr/>
                    </a:tc>
                    <a:tc>
                      <a:txBody>
                        <a:bodyPr/>
                        <a:lstStyle/>
                        <a:p>
                          <a:pPr algn="ctr" fontAlgn="b"/>
                          <a:r>
                            <a:rPr lang="en-US" sz="1400" b="1" i="0" u="none" strike="noStrike" dirty="0">
                              <a:solidFill>
                                <a:srgbClr val="C00000"/>
                              </a:solidFill>
                              <a:effectLst/>
                              <a:latin typeface="Calibri" panose="020F0502020204030204" pitchFamily="34" charset="0"/>
                            </a:rPr>
                            <a:t>0.764</a:t>
                          </a: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0.556</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0.31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0.011</a:t>
                          </a:r>
                        </a:p>
                      </a:txBody>
                      <a:tcPr marL="9525" marR="9525" marT="9525" marB="0" anchor="b"/>
                    </a:tc>
                  </a:tr>
                  <a:tr h="304800">
                    <a:tc vMerge="1">
                      <a:txBody>
                        <a:bodyPr/>
                        <a:lstStyle/>
                        <a:p>
                          <a:endParaRPr lang="en-US"/>
                        </a:p>
                      </a:txBody>
                      <a:tcPr/>
                    </a:tc>
                    <a:tc>
                      <a:txBody>
                        <a:bodyPr/>
                        <a:lstStyle/>
                        <a:p>
                          <a:pPr algn="ctr" fontAlgn="b"/>
                          <a:r>
                            <a:rPr lang="en-US" sz="1400" b="0" i="0" u="none" strike="noStrike">
                              <a:solidFill>
                                <a:srgbClr val="000000"/>
                              </a:solidFill>
                              <a:effectLst/>
                              <a:latin typeface="Calibri" panose="020F0502020204030204" pitchFamily="34" charset="0"/>
                            </a:rPr>
                            <a:t>0.536</a:t>
                          </a: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0.729</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0.401</a:t>
                          </a:r>
                        </a:p>
                      </a:txBody>
                      <a:tcPr marL="9525" marR="9525" marT="9525" marB="0" anchor="b"/>
                    </a:tc>
                    <a:tc>
                      <a:txBody>
                        <a:bodyPr/>
                        <a:lstStyle/>
                        <a:p>
                          <a:pPr algn="ctr"/>
                          <a:endParaRPr lang="en-US" sz="1400" dirty="0"/>
                        </a:p>
                      </a:txBody>
                      <a:tcP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0.02</a:t>
                          </a:r>
                        </a:p>
                      </a:txBody>
                      <a:tcPr marL="9525" marR="9525" marT="9525" marB="0" anchor="b"/>
                    </a:tc>
                  </a:tr>
                  <a:tr h="390853">
                    <a:tc vMerge="1">
                      <a:txBody>
                        <a:bodyPr/>
                        <a:lstStyle/>
                        <a:p>
                          <a:endParaRPr lang="en-US"/>
                        </a:p>
                      </a:txBody>
                      <a:tcPr/>
                    </a:tc>
                    <a:tc>
                      <a:txBody>
                        <a:bodyPr/>
                        <a:lstStyle/>
                        <a:p>
                          <a:pPr algn="ctr" fontAlgn="b"/>
                          <a:r>
                            <a:rPr lang="en-US" sz="1400" b="0" i="0" u="none" strike="noStrike" dirty="0" smtClean="0">
                              <a:solidFill>
                                <a:srgbClr val="000000"/>
                              </a:solidFill>
                              <a:effectLst/>
                              <a:latin typeface="Calibri" panose="020F0502020204030204" pitchFamily="34" charset="0"/>
                            </a:rPr>
                            <a:t>0.156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i="0" u="none" strike="noStrike" dirty="0">
                              <a:solidFill>
                                <a:srgbClr val="C00000"/>
                              </a:solidFill>
                              <a:effectLst/>
                              <a:latin typeface="Calibri" panose="020F0502020204030204" pitchFamily="34" charset="0"/>
                            </a:rPr>
                            <a:t>0.867</a:t>
                          </a:r>
                        </a:p>
                      </a:txBody>
                      <a:tcPr marL="9525" marR="9525" marT="9525" marB="0" anchor="b"/>
                    </a:tc>
                    <a:tc vMerge="1">
                      <a:txBody>
                        <a:bodyPr/>
                        <a:lstStyle/>
                        <a:p>
                          <a:pPr algn="ctr" fontAlgn="b"/>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0" i="0" u="none" strike="noStrike" dirty="0">
                              <a:solidFill>
                                <a:srgbClr val="000000"/>
                              </a:solidFill>
                              <a:effectLst/>
                              <a:latin typeface="Calibri" panose="020F0502020204030204" pitchFamily="34" charset="0"/>
                            </a:rPr>
                            <a:t>0.28</a:t>
                          </a:r>
                        </a:p>
                      </a:txBody>
                      <a:tcPr marL="9525" marR="9525" marT="9525" marB="0" anchor="b"/>
                    </a:tc>
                    <a:tc gridSpan="2">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pPr marL="0" marR="0" algn="ctr">
                            <a:lnSpc>
                              <a:spcPct val="107000"/>
                            </a:lnSpc>
                            <a:spcBef>
                              <a:spcPts val="0"/>
                            </a:spcBef>
                            <a:spcAft>
                              <a:spcPts val="0"/>
                            </a:spcAft>
                          </a:pPr>
                          <a:endParaRPr lang="en-US" sz="2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fontAlgn="b"/>
                          <a:r>
                            <a:rPr lang="en-US" sz="1400" b="0" i="0" u="none" strike="noStrike" dirty="0">
                              <a:solidFill>
                                <a:srgbClr val="000000"/>
                              </a:solidFill>
                              <a:effectLst/>
                              <a:latin typeface="Calibri" panose="020F0502020204030204" pitchFamily="34" charset="0"/>
                            </a:rPr>
                            <a:t>0.146</a:t>
                          </a:r>
                        </a:p>
                      </a:txBody>
                      <a:tcPr marL="9525" marR="9525" marT="9525" marB="0" anchor="b"/>
                    </a:tc>
                  </a:tr>
                  <a:tr h="547014">
                    <a:tc>
                      <a:txBody>
                        <a:bodyPr/>
                        <a:lstStyle/>
                        <a:p>
                          <a:pPr marL="0" marR="0">
                            <a:lnSpc>
                              <a:spcPct val="107000"/>
                            </a:lnSpc>
                            <a:spcBef>
                              <a:spcPts val="0"/>
                            </a:spcBef>
                            <a:spcAft>
                              <a:spcPts val="0"/>
                            </a:spcAft>
                          </a:pPr>
                          <a:r>
                            <a:rPr lang="en-US" sz="1400" dirty="0">
                              <a:effectLst/>
                            </a:rPr>
                            <a:t>Cumulative proportion</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gridSpan="2">
                      <a:txBody>
                        <a:bodyPr/>
                        <a:lstStyle/>
                        <a:p>
                          <a:pPr marL="0" marR="0" algn="ctr">
                            <a:lnSpc>
                              <a:spcPct val="107000"/>
                            </a:lnSpc>
                            <a:spcBef>
                              <a:spcPts val="0"/>
                            </a:spcBef>
                            <a:spcAft>
                              <a:spcPts val="0"/>
                            </a:spcAft>
                          </a:pPr>
                          <a:r>
                            <a:rPr lang="en-US" sz="1400" dirty="0" smtClean="0">
                              <a:solidFill>
                                <a:srgbClr val="C00000"/>
                              </a:solidFill>
                              <a:effectLst/>
                            </a:rPr>
                            <a:t>0.422          0.682</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3">
                      <a:txBody>
                        <a:bodyPr/>
                        <a:lstStyle/>
                        <a:p>
                          <a:pPr marL="0" marR="0" algn="ctr">
                            <a:lnSpc>
                              <a:spcPct val="107000"/>
                            </a:lnSpc>
                            <a:spcBef>
                              <a:spcPts val="0"/>
                            </a:spcBef>
                            <a:spcAft>
                              <a:spcPts val="0"/>
                            </a:spcAft>
                          </a:pPr>
                          <a:r>
                            <a:rPr lang="en-US" sz="1400" dirty="0" smtClean="0">
                              <a:solidFill>
                                <a:srgbClr val="C00000"/>
                              </a:solidFill>
                              <a:effectLst/>
                            </a:rPr>
                            <a:t>0.887</a:t>
                          </a:r>
                          <a:endParaRPr lang="en-US" sz="1400" dirty="0">
                            <a:solidFill>
                              <a:srgbClr val="C00000"/>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dirty="0"/>
                        </a:p>
                      </a:txBody>
                      <a:tcP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r>
                </a:tbl>
              </a:graphicData>
            </a:graphic>
          </p:graphicFrame>
        </mc:Fallback>
      </mc:AlternateContent>
    </p:spTree>
    <p:extLst>
      <p:ext uri="{BB962C8B-B14F-4D97-AF65-F5344CB8AC3E}">
        <p14:creationId xmlns:p14="http://schemas.microsoft.com/office/powerpoint/2010/main" val="1818071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00026" y="9832"/>
                <a:ext cx="11991974" cy="6911829"/>
              </a:xfrm>
              <a:prstGeom prst="rect">
                <a:avLst/>
              </a:prstGeom>
            </p:spPr>
            <p:txBody>
              <a:bodyPr wrap="square">
                <a:spAutoFit/>
              </a:bodyPr>
              <a:lstStyle/>
              <a:p>
                <a:pPr algn="ct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Factor Scores</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 We often wish to find (and perhaps plot) </a:t>
                </a:r>
                <a:r>
                  <a:rPr lang="en-US" sz="2600" dirty="0">
                    <a:solidFill>
                      <a:srgbClr val="0070C0"/>
                    </a:solidFill>
                    <a:latin typeface="Times New Roman" panose="02020603050405020304" pitchFamily="18" charset="0"/>
                    <a:cs typeface="Times New Roman" panose="02020603050405020304" pitchFamily="18" charset="0"/>
                  </a:rPr>
                  <a:t>factor scores </a:t>
                </a:r>
                <a:r>
                  <a:rPr lang="en-US" sz="2600" dirty="0">
                    <a:solidFill>
                      <a:prstClr val="black"/>
                    </a:solidFill>
                    <a:latin typeface="Times New Roman" panose="02020603050405020304" pitchFamily="18" charset="0"/>
                    <a:cs typeface="Times New Roman" panose="02020603050405020304" pitchFamily="18" charset="0"/>
                  </a:rPr>
                  <a:t>for each individual in the data set. </a:t>
                </a:r>
                <a:r>
                  <a:rPr lang="en-US" sz="2600" dirty="0" smtClean="0">
                    <a:solidFill>
                      <a:prstClr val="black"/>
                    </a:solidFill>
                    <a:latin typeface="Times New Roman" panose="02020603050405020304" pitchFamily="18" charset="0"/>
                    <a:cs typeface="Times New Roman" panose="02020603050405020304" pitchFamily="18" charset="0"/>
                  </a:rPr>
                  <a:t>In </a:t>
                </a:r>
                <a:r>
                  <a:rPr lang="en-US" sz="2600" dirty="0">
                    <a:solidFill>
                      <a:prstClr val="black"/>
                    </a:solidFill>
                    <a:latin typeface="Times New Roman" panose="02020603050405020304" pitchFamily="18" charset="0"/>
                    <a:cs typeface="Times New Roman" panose="02020603050405020304" pitchFamily="18" charset="0"/>
                  </a:rPr>
                  <a:t>PCA, the components are defined in terms of the observed variables, but in factor analysis, </a:t>
                </a:r>
                <a:r>
                  <a:rPr lang="en-US" sz="2600" dirty="0">
                    <a:solidFill>
                      <a:srgbClr val="0070C0"/>
                    </a:solidFill>
                    <a:latin typeface="Times New Roman" panose="02020603050405020304" pitchFamily="18" charset="0"/>
                    <a:cs typeface="Times New Roman" panose="02020603050405020304" pitchFamily="18" charset="0"/>
                  </a:rPr>
                  <a:t>the variables are defined in terms of the factors</a:t>
                </a:r>
                <a:r>
                  <a:rPr lang="en-US" sz="2600" dirty="0">
                    <a:solidFill>
                      <a:prstClr val="black"/>
                    </a:solidFill>
                    <a:latin typeface="Times New Roman" panose="02020603050405020304" pitchFamily="18" charset="0"/>
                    <a:cs typeface="Times New Roman" panose="02020603050405020304" pitchFamily="18" charset="0"/>
                  </a:rPr>
                  <a:t>.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If we assume </a:t>
                </a:r>
                <a:r>
                  <a:rPr lang="en-US" sz="2600" dirty="0">
                    <a:solidFill>
                      <a:srgbClr val="C00000"/>
                    </a:solidFill>
                    <a:latin typeface="Times New Roman" panose="02020603050405020304" pitchFamily="18" charset="0"/>
                    <a:cs typeface="Times New Roman" panose="02020603050405020304" pitchFamily="18" charset="0"/>
                  </a:rPr>
                  <a:t>multivariate </a:t>
                </a:r>
                <a:r>
                  <a:rPr lang="en-US" sz="2600" dirty="0" smtClean="0">
                    <a:solidFill>
                      <a:srgbClr val="C00000"/>
                    </a:solidFill>
                    <a:latin typeface="Times New Roman" panose="02020603050405020304" pitchFamily="18" charset="0"/>
                    <a:cs typeface="Times New Roman" panose="02020603050405020304" pitchFamily="18" charset="0"/>
                  </a:rPr>
                  <a:t>normality of </a:t>
                </a:r>
                <a14:m>
                  <m:oMath xmlns:m="http://schemas.openxmlformats.org/officeDocument/2006/math">
                    <m:r>
                      <a:rPr lang="en-US" sz="2600" b="1" dirty="0">
                        <a:solidFill>
                          <a:srgbClr val="C00000"/>
                        </a:solidFill>
                        <a:latin typeface="Cambria Math" panose="02040503050406030204" pitchFamily="18" charset="0"/>
                        <a:cs typeface="Times New Roman" panose="02020603050405020304" pitchFamily="18" charset="0"/>
                      </a:rPr>
                      <m:t>𝐱</m:t>
                    </m:r>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the conditional distribution of </a:t>
                </a:r>
                <a14:m>
                  <m:oMath xmlns:m="http://schemas.openxmlformats.org/officeDocument/2006/math">
                    <m:r>
                      <a:rPr lang="en-US" sz="2600" b="1" i="1" dirty="0" smtClean="0">
                        <a:solidFill>
                          <a:prstClr val="black"/>
                        </a:solidFill>
                        <a:latin typeface="Cambria Math" panose="02040503050406030204" pitchFamily="18" charset="0"/>
                        <a:cs typeface="Times New Roman" panose="02020603050405020304" pitchFamily="18" charset="0"/>
                      </a:rPr>
                      <m:t>𝒇</m:t>
                    </m:r>
                  </m:oMath>
                </a14:m>
                <a:r>
                  <a:rPr lang="en-US" sz="2600" dirty="0">
                    <a:solidFill>
                      <a:prstClr val="black"/>
                    </a:solidFill>
                    <a:latin typeface="Times New Roman" panose="02020603050405020304" pitchFamily="18" charset="0"/>
                    <a:cs typeface="Times New Roman" panose="02020603050405020304" pitchFamily="18" charset="0"/>
                  </a:rPr>
                  <a:t> given a data vector </a:t>
                </a:r>
                <a14:m>
                  <m:oMath xmlns:m="http://schemas.openxmlformats.org/officeDocument/2006/math">
                    <m:r>
                      <a:rPr lang="en-US" sz="2600" b="1" i="0" dirty="0" smtClean="0">
                        <a:solidFill>
                          <a:srgbClr val="0070C0"/>
                        </a:solidFill>
                        <a:latin typeface="Cambria Math" panose="02040503050406030204" pitchFamily="18" charset="0"/>
                        <a:cs typeface="Times New Roman" panose="02020603050405020304" pitchFamily="18" charset="0"/>
                      </a:rPr>
                      <m:t>𝐱</m:t>
                    </m:r>
                  </m:oMath>
                </a14:m>
                <a:r>
                  <a:rPr lang="en-US" sz="2600" dirty="0">
                    <a:solidFill>
                      <a:prstClr val="black"/>
                    </a:solidFill>
                    <a:latin typeface="Times New Roman" panose="02020603050405020304" pitchFamily="18" charset="0"/>
                    <a:cs typeface="Times New Roman" panose="02020603050405020304" pitchFamily="18" charset="0"/>
                  </a:rPr>
                  <a:t> having mean </a:t>
                </a:r>
                <a:r>
                  <a:rPr lang="en-US" sz="2600" dirty="0">
                    <a:solidFill>
                      <a:srgbClr val="0070C0"/>
                    </a:solidFill>
                    <a:latin typeface="Times New Roman" panose="02020603050405020304" pitchFamily="18" charset="0"/>
                    <a:cs typeface="Times New Roman" panose="02020603050405020304" pitchFamily="18" charset="0"/>
                  </a:rPr>
                  <a:t>0 </a:t>
                </a:r>
                <a:r>
                  <a:rPr lang="en-US" sz="2600" dirty="0">
                    <a:solidFill>
                      <a:prstClr val="black"/>
                    </a:solidFill>
                    <a:latin typeface="Times New Roman" panose="02020603050405020304" pitchFamily="18" charset="0"/>
                    <a:cs typeface="Times New Roman" panose="02020603050405020304" pitchFamily="18" charset="0"/>
                  </a:rPr>
                  <a:t>is multivariate normal with mean </a:t>
                </a:r>
                <a14:m>
                  <m:oMath xmlns:m="http://schemas.openxmlformats.org/officeDocument/2006/math">
                    <m:sSup>
                      <m:sSupPr>
                        <m:ctrlPr>
                          <a:rPr lang="en-US" sz="2600" b="1" i="1" dirty="0" smtClean="0">
                            <a:solidFill>
                              <a:srgbClr val="0070C0"/>
                            </a:solidFill>
                            <a:latin typeface="Cambria Math" panose="02040503050406030204" pitchFamily="18" charset="0"/>
                            <a:cs typeface="Times New Roman" panose="02020603050405020304" pitchFamily="18" charset="0"/>
                          </a:rPr>
                        </m:ctrlPr>
                      </m:sSupPr>
                      <m:e>
                        <m:r>
                          <a:rPr lang="en-US" sz="2600" b="1" i="0" dirty="0" smtClean="0">
                            <a:solidFill>
                              <a:srgbClr val="0070C0"/>
                            </a:solidFill>
                            <a:latin typeface="Cambria Math" panose="02040503050406030204" pitchFamily="18" charset="0"/>
                            <a:cs typeface="Times New Roman" panose="02020603050405020304" pitchFamily="18" charset="0"/>
                          </a:rPr>
                          <m:t>𝚲</m:t>
                        </m:r>
                      </m:e>
                      <m:sup>
                        <m:r>
                          <a:rPr lang="en-US" sz="2600" b="1" i="0" dirty="0" smtClean="0">
                            <a:solidFill>
                              <a:srgbClr val="0070C0"/>
                            </a:solidFill>
                            <a:latin typeface="Cambria Math" panose="02040503050406030204" pitchFamily="18" charset="0"/>
                            <a:cs typeface="Times New Roman" panose="02020603050405020304" pitchFamily="18" charset="0"/>
                          </a:rPr>
                          <m:t>𝐓</m:t>
                        </m:r>
                      </m:sup>
                    </m:sSup>
                    <m:sSup>
                      <m:sSupPr>
                        <m:ctrlPr>
                          <a:rPr lang="en-US" sz="2600" b="1" i="1" dirty="0" smtClean="0">
                            <a:solidFill>
                              <a:srgbClr val="0070C0"/>
                            </a:solidFill>
                            <a:latin typeface="Cambria Math" panose="02040503050406030204" pitchFamily="18" charset="0"/>
                            <a:cs typeface="Times New Roman" panose="02020603050405020304" pitchFamily="18" charset="0"/>
                          </a:rPr>
                        </m:ctrlPr>
                      </m:sSupPr>
                      <m:e>
                        <m:r>
                          <a:rPr lang="en-US" sz="2600" b="1" i="0" dirty="0">
                            <a:solidFill>
                              <a:srgbClr val="0070C0"/>
                            </a:solidFill>
                            <a:latin typeface="Cambria Math" panose="02040503050406030204" pitchFamily="18" charset="0"/>
                            <a:cs typeface="Times New Roman" panose="02020603050405020304" pitchFamily="18" charset="0"/>
                          </a:rPr>
                          <m:t>𝚺</m:t>
                        </m:r>
                      </m:e>
                      <m:sup>
                        <m:r>
                          <a:rPr lang="en-US" sz="2600" b="1" i="1" dirty="0">
                            <a:solidFill>
                              <a:srgbClr val="0070C0"/>
                            </a:solidFill>
                            <a:latin typeface="Cambria Math" panose="02040503050406030204" pitchFamily="18" charset="0"/>
                            <a:cs typeface="Times New Roman" panose="02020603050405020304" pitchFamily="18" charset="0"/>
                          </a:rPr>
                          <m:t>−</m:t>
                        </m:r>
                        <m:r>
                          <a:rPr lang="en-US" sz="2600" b="1" i="1" dirty="0">
                            <a:solidFill>
                              <a:srgbClr val="0070C0"/>
                            </a:solidFill>
                            <a:latin typeface="Cambria Math" panose="02040503050406030204" pitchFamily="18" charset="0"/>
                            <a:cs typeface="Times New Roman" panose="02020603050405020304" pitchFamily="18" charset="0"/>
                          </a:rPr>
                          <m:t>𝟏</m:t>
                        </m:r>
                      </m:sup>
                    </m:sSup>
                    <m:r>
                      <a:rPr lang="en-US" sz="2600" b="1" i="0" dirty="0">
                        <a:solidFill>
                          <a:srgbClr val="0070C0"/>
                        </a:solidFill>
                        <a:latin typeface="Cambria Math" panose="02040503050406030204" pitchFamily="18" charset="0"/>
                        <a:cs typeface="Times New Roman" panose="02020603050405020304" pitchFamily="18" charset="0"/>
                      </a:rPr>
                      <m:t>𝐱</m:t>
                    </m:r>
                    <m:r>
                      <a:rPr lang="en-US" sz="2600" b="1" i="0" dirty="0" smtClean="0">
                        <a:solidFill>
                          <a:srgbClr val="0070C0"/>
                        </a:solidFill>
                        <a:latin typeface="Cambria Math" panose="02040503050406030204" pitchFamily="18" charset="0"/>
                        <a:cs typeface="Times New Roman" panose="02020603050405020304" pitchFamily="18" charset="0"/>
                      </a:rPr>
                      <m:t>, </m:t>
                    </m:r>
                    <m:r>
                      <a:rPr lang="en-US" sz="2600" b="1" i="0" dirty="0" smtClean="0">
                        <a:solidFill>
                          <a:srgbClr val="0070C0"/>
                        </a:solidFill>
                        <a:latin typeface="Cambria Math" panose="02040503050406030204" pitchFamily="18" charset="0"/>
                        <a:cs typeface="Times New Roman" panose="02020603050405020304" pitchFamily="18" charset="0"/>
                      </a:rPr>
                      <m:t>𝐄</m:t>
                    </m:r>
                  </m:oMath>
                </a14:m>
                <a:r>
                  <a:rPr lang="en-US" sz="2600" b="1" i="0" dirty="0" smtClean="0">
                    <a:solidFill>
                      <a:srgbClr val="0070C0"/>
                    </a:solidFill>
                    <a:latin typeface="+mj-lt"/>
                    <a:cs typeface="Times New Roman" panose="02020603050405020304" pitchFamily="18" charset="0"/>
                  </a:rPr>
                  <a:t>(</a:t>
                </a:r>
                <a14:m>
                  <m:oMath xmlns:m="http://schemas.openxmlformats.org/officeDocument/2006/math">
                    <m:r>
                      <a:rPr lang="en-US" sz="2600" b="1" i="1" dirty="0" smtClean="0">
                        <a:solidFill>
                          <a:srgbClr val="0070C0"/>
                        </a:solidFill>
                        <a:latin typeface="Cambria Math" panose="02040503050406030204" pitchFamily="18" charset="0"/>
                        <a:cs typeface="Times New Roman" panose="02020603050405020304" pitchFamily="18" charset="0"/>
                      </a:rPr>
                      <m:t>𝒇</m:t>
                    </m:r>
                  </m:oMath>
                </a14:m>
                <a:r>
                  <a:rPr lang="en-US" sz="2600" b="1" i="0" dirty="0" smtClean="0">
                    <a:solidFill>
                      <a:srgbClr val="0070C0"/>
                    </a:solidFill>
                    <a:latin typeface="+mj-lt"/>
                    <a:cs typeface="Times New Roman" panose="02020603050405020304" pitchFamily="18" charset="0"/>
                  </a:rPr>
                  <a:t>)</a:t>
                </a:r>
                <a14:m>
                  <m:oMath xmlns:m="http://schemas.openxmlformats.org/officeDocument/2006/math">
                    <m:r>
                      <a:rPr lang="en-US" sz="2600" b="1" i="0" dirty="0" smtClean="0">
                        <a:solidFill>
                          <a:srgbClr val="0070C0"/>
                        </a:solidFill>
                        <a:latin typeface="Cambria Math" panose="02040503050406030204" pitchFamily="18" charset="0"/>
                        <a:cs typeface="Times New Roman" panose="02020603050405020304" pitchFamily="18" charset="0"/>
                      </a:rPr>
                      <m:t>=</m:t>
                    </m:r>
                    <m:sSup>
                      <m:sSupPr>
                        <m:ctrlPr>
                          <a:rPr lang="en-US" sz="2600" b="1" i="1" dirty="0">
                            <a:solidFill>
                              <a:srgbClr val="0070C0"/>
                            </a:solidFill>
                            <a:latin typeface="Cambria Math" panose="02040503050406030204" pitchFamily="18" charset="0"/>
                            <a:cs typeface="Times New Roman" panose="02020603050405020304" pitchFamily="18" charset="0"/>
                          </a:rPr>
                        </m:ctrlPr>
                      </m:sSupPr>
                      <m:e>
                        <m:r>
                          <a:rPr lang="en-US" sz="2600" b="1" i="1" dirty="0">
                            <a:solidFill>
                              <a:srgbClr val="0070C0"/>
                            </a:solidFill>
                            <a:latin typeface="Cambria Math" panose="02040503050406030204" pitchFamily="18" charset="0"/>
                            <a:cs typeface="Times New Roman" panose="02020603050405020304" pitchFamily="18" charset="0"/>
                          </a:rPr>
                          <m:t>𝜦</m:t>
                        </m:r>
                      </m:e>
                      <m:sup>
                        <m:r>
                          <a:rPr lang="en-US" sz="2600" b="1" i="1" dirty="0">
                            <a:solidFill>
                              <a:srgbClr val="0070C0"/>
                            </a:solidFill>
                            <a:latin typeface="Cambria Math" panose="02040503050406030204" pitchFamily="18" charset="0"/>
                            <a:cs typeface="Times New Roman" panose="02020603050405020304" pitchFamily="18" charset="0"/>
                          </a:rPr>
                          <m:t>𝑻</m:t>
                        </m:r>
                      </m:sup>
                    </m:sSup>
                    <m:sSup>
                      <m:sSupPr>
                        <m:ctrlPr>
                          <a:rPr lang="en-US" sz="2600" b="1" i="1" dirty="0">
                            <a:solidFill>
                              <a:srgbClr val="0070C0"/>
                            </a:solidFill>
                            <a:latin typeface="Cambria Math" panose="02040503050406030204" pitchFamily="18" charset="0"/>
                            <a:cs typeface="Times New Roman" panose="02020603050405020304" pitchFamily="18" charset="0"/>
                          </a:rPr>
                        </m:ctrlPr>
                      </m:sSupPr>
                      <m:e>
                        <m:r>
                          <a:rPr lang="en-US" sz="2600" b="1" i="1" dirty="0">
                            <a:solidFill>
                              <a:srgbClr val="0070C0"/>
                            </a:solidFill>
                            <a:latin typeface="Cambria Math" panose="02040503050406030204" pitchFamily="18" charset="0"/>
                            <a:cs typeface="Times New Roman" panose="02020603050405020304" pitchFamily="18" charset="0"/>
                          </a:rPr>
                          <m:t>𝜮</m:t>
                        </m:r>
                      </m:e>
                      <m:sup>
                        <m:r>
                          <a:rPr lang="en-US" sz="2600" b="1" i="1" dirty="0">
                            <a:solidFill>
                              <a:srgbClr val="0070C0"/>
                            </a:solidFill>
                            <a:latin typeface="Cambria Math" panose="02040503050406030204" pitchFamily="18" charset="0"/>
                            <a:cs typeface="Times New Roman" panose="02020603050405020304" pitchFamily="18" charset="0"/>
                          </a:rPr>
                          <m:t>−</m:t>
                        </m:r>
                        <m:r>
                          <a:rPr lang="en-US" sz="2600" b="1" i="1" dirty="0">
                            <a:solidFill>
                              <a:srgbClr val="0070C0"/>
                            </a:solidFill>
                            <a:latin typeface="Cambria Math" panose="02040503050406030204" pitchFamily="18" charset="0"/>
                            <a:cs typeface="Times New Roman" panose="02020603050405020304" pitchFamily="18" charset="0"/>
                          </a:rPr>
                          <m:t>𝟏</m:t>
                        </m:r>
                      </m:sup>
                    </m:sSup>
                    <m:r>
                      <a:rPr lang="en-US" sz="2600" b="1" i="0" dirty="0">
                        <a:solidFill>
                          <a:srgbClr val="0070C0"/>
                        </a:solidFill>
                        <a:latin typeface="Cambria Math" panose="02040503050406030204" pitchFamily="18" charset="0"/>
                        <a:cs typeface="Times New Roman" panose="02020603050405020304" pitchFamily="18" charset="0"/>
                      </a:rPr>
                      <m:t>𝐱</m:t>
                    </m:r>
                  </m:oMath>
                </a14:m>
                <a:endParaRPr lang="en-US" sz="26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b="1"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We could predict </a:t>
                </a:r>
                <a:r>
                  <a:rPr lang="en-US" sz="2600" dirty="0" smtClean="0">
                    <a:solidFill>
                      <a:prstClr val="black"/>
                    </a:solidFill>
                    <a:latin typeface="Times New Roman" panose="02020603050405020304" pitchFamily="18" charset="0"/>
                    <a:cs typeface="Times New Roman" panose="02020603050405020304" pitchFamily="18" charset="0"/>
                  </a:rPr>
                  <a:t>factor </a:t>
                </a:r>
                <a:r>
                  <a:rPr lang="en-US" sz="2600" dirty="0">
                    <a:solidFill>
                      <a:prstClr val="black"/>
                    </a:solidFill>
                    <a:latin typeface="Times New Roman" panose="02020603050405020304" pitchFamily="18" charset="0"/>
                    <a:cs typeface="Times New Roman" panose="02020603050405020304" pitchFamily="18" charset="0"/>
                  </a:rPr>
                  <a:t>scores by plugging in sample values, </a:t>
                </a:r>
                <a14:m>
                  <m:oMath xmlns:m="http://schemas.openxmlformats.org/officeDocument/2006/math">
                    <m:acc>
                      <m:accPr>
                        <m:chr m:val="̂"/>
                        <m:ctrlPr>
                          <a:rPr lang="en-US" sz="2600" i="1" dirty="0" smtClean="0">
                            <a:solidFill>
                              <a:prstClr val="black"/>
                            </a:solidFill>
                            <a:latin typeface="Cambria Math" panose="02040503050406030204" pitchFamily="18" charset="0"/>
                            <a:cs typeface="Times New Roman" panose="02020603050405020304" pitchFamily="18" charset="0"/>
                          </a:rPr>
                        </m:ctrlPr>
                      </m:accPr>
                      <m:e>
                        <m:r>
                          <a:rPr lang="en-US" sz="2600" b="1" i="1" dirty="0" smtClean="0">
                            <a:solidFill>
                              <a:srgbClr val="0070C0"/>
                            </a:solidFill>
                            <a:latin typeface="Cambria Math" panose="02040503050406030204" pitchFamily="18" charset="0"/>
                            <a:cs typeface="Times New Roman" panose="02020603050405020304" pitchFamily="18" charset="0"/>
                          </a:rPr>
                          <m:t>𝒇</m:t>
                        </m:r>
                      </m:e>
                    </m:acc>
                    <m:r>
                      <a:rPr lang="en-US" sz="2600" i="1" dirty="0" smtClean="0">
                        <a:solidFill>
                          <a:prstClr val="black"/>
                        </a:solidFill>
                        <a:latin typeface="Cambria Math" panose="02040503050406030204" pitchFamily="18" charset="0"/>
                        <a:cs typeface="Times New Roman" panose="02020603050405020304" pitchFamily="18" charset="0"/>
                      </a:rPr>
                      <m:t> </m:t>
                    </m:r>
                  </m:oMath>
                </a14:m>
                <a:r>
                  <a:rPr lang="en-US" sz="2600" dirty="0" smtClean="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600" b="1" i="1" dirty="0" smtClean="0">
                            <a:solidFill>
                              <a:srgbClr val="0070C0"/>
                            </a:solidFill>
                            <a:latin typeface="Cambria Math" panose="02040503050406030204" pitchFamily="18" charset="0"/>
                            <a:cs typeface="Times New Roman" panose="02020603050405020304" pitchFamily="18" charset="0"/>
                          </a:rPr>
                        </m:ctrlPr>
                      </m:sSupPr>
                      <m:e>
                        <m:acc>
                          <m:accPr>
                            <m:chr m:val="̂"/>
                            <m:ctrlPr>
                              <a:rPr lang="en-US" sz="2600" b="1" i="1" smtClean="0">
                                <a:solidFill>
                                  <a:srgbClr val="0070C0"/>
                                </a:solidFill>
                                <a:latin typeface="Cambria Math" panose="02040503050406030204" pitchFamily="18" charset="0"/>
                                <a:cs typeface="Times New Roman" panose="02020603050405020304" pitchFamily="18" charset="0"/>
                              </a:rPr>
                            </m:ctrlPr>
                          </m:accPr>
                          <m:e>
                            <m:r>
                              <a:rPr lang="en-US" sz="2600" b="1" i="1" dirty="0">
                                <a:solidFill>
                                  <a:srgbClr val="0070C0"/>
                                </a:solidFill>
                                <a:latin typeface="Cambria Math" panose="02040503050406030204" pitchFamily="18" charset="0"/>
                                <a:cs typeface="Times New Roman" panose="02020603050405020304" pitchFamily="18" charset="0"/>
                              </a:rPr>
                              <m:t>𝜦</m:t>
                            </m:r>
                          </m:e>
                        </m:acc>
                      </m:e>
                      <m:sup>
                        <m:r>
                          <a:rPr lang="en-US" sz="2600" b="1" i="1" dirty="0" smtClean="0">
                            <a:solidFill>
                              <a:srgbClr val="0070C0"/>
                            </a:solidFill>
                            <a:latin typeface="Cambria Math" panose="02040503050406030204" pitchFamily="18" charset="0"/>
                            <a:cs typeface="Times New Roman" panose="02020603050405020304" pitchFamily="18" charset="0"/>
                          </a:rPr>
                          <m:t>𝑻</m:t>
                        </m:r>
                      </m:sup>
                    </m:sSup>
                    <m:r>
                      <a:rPr lang="en-US" sz="2600" b="1" i="1" dirty="0" smtClean="0">
                        <a:solidFill>
                          <a:srgbClr val="0070C0"/>
                        </a:solidFill>
                        <a:latin typeface="Cambria Math" panose="02040503050406030204" pitchFamily="18" charset="0"/>
                        <a:cs typeface="Times New Roman" panose="02020603050405020304" pitchFamily="18" charset="0"/>
                      </a:rPr>
                      <m:t> </m:t>
                    </m:r>
                    <m:sSup>
                      <m:sSupPr>
                        <m:ctrlPr>
                          <a:rPr lang="en-US" sz="2600" b="1" i="1" dirty="0" smtClean="0">
                            <a:solidFill>
                              <a:srgbClr val="0070C0"/>
                            </a:solidFill>
                            <a:latin typeface="Cambria Math" panose="02040503050406030204" pitchFamily="18" charset="0"/>
                            <a:cs typeface="Times New Roman" panose="02020603050405020304" pitchFamily="18" charset="0"/>
                          </a:rPr>
                        </m:ctrlPr>
                      </m:sSupPr>
                      <m:e>
                        <m:r>
                          <a:rPr lang="en-US" sz="2600" b="1" i="0" dirty="0" smtClean="0">
                            <a:solidFill>
                              <a:srgbClr val="0070C0"/>
                            </a:solidFill>
                            <a:latin typeface="Cambria Math" panose="02040503050406030204" pitchFamily="18" charset="0"/>
                            <a:cs typeface="Times New Roman" panose="02020603050405020304" pitchFamily="18" charset="0"/>
                          </a:rPr>
                          <m:t>𝐒</m:t>
                        </m:r>
                      </m:e>
                      <m:sup>
                        <m:r>
                          <a:rPr lang="en-US" sz="2600" b="1" i="1" dirty="0">
                            <a:solidFill>
                              <a:srgbClr val="0070C0"/>
                            </a:solidFill>
                            <a:latin typeface="Cambria Math" panose="02040503050406030204" pitchFamily="18" charset="0"/>
                            <a:cs typeface="Times New Roman" panose="02020603050405020304" pitchFamily="18" charset="0"/>
                          </a:rPr>
                          <m:t>−</m:t>
                        </m:r>
                        <m:r>
                          <a:rPr lang="en-US" sz="2600" b="1" i="1" dirty="0">
                            <a:solidFill>
                              <a:srgbClr val="0070C0"/>
                            </a:solidFill>
                            <a:latin typeface="Cambria Math" panose="02040503050406030204" pitchFamily="18" charset="0"/>
                            <a:cs typeface="Times New Roman" panose="02020603050405020304" pitchFamily="18" charset="0"/>
                          </a:rPr>
                          <m:t>𝟏</m:t>
                        </m:r>
                      </m:sup>
                    </m:sSup>
                    <m:r>
                      <a:rPr lang="en-US" sz="2600" b="1" dirty="0">
                        <a:solidFill>
                          <a:srgbClr val="0070C0"/>
                        </a:solidFill>
                        <a:latin typeface="Cambria Math" panose="02040503050406030204" pitchFamily="18" charset="0"/>
                        <a:cs typeface="Times New Roman" panose="02020603050405020304" pitchFamily="18" charset="0"/>
                      </a:rPr>
                      <m:t>𝐱</m:t>
                    </m:r>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where </a:t>
                </a:r>
                <a14:m>
                  <m:oMath xmlns:m="http://schemas.openxmlformats.org/officeDocument/2006/math">
                    <m:r>
                      <a:rPr lang="en-US" sz="2600" b="1" dirty="0">
                        <a:solidFill>
                          <a:srgbClr val="0070C0"/>
                        </a:solidFill>
                        <a:latin typeface="Cambria Math" panose="02040503050406030204" pitchFamily="18" charset="0"/>
                        <a:cs typeface="Times New Roman" panose="02020603050405020304" pitchFamily="18" charset="0"/>
                      </a:rPr>
                      <m:t>𝐱</m:t>
                    </m:r>
                  </m:oMath>
                </a14:m>
                <a:r>
                  <a:rPr lang="en-US" sz="2600" dirty="0">
                    <a:solidFill>
                      <a:prstClr val="black"/>
                    </a:solidFill>
                    <a:latin typeface="Times New Roman" panose="02020603050405020304" pitchFamily="18" charset="0"/>
                    <a:cs typeface="Times New Roman" panose="02020603050405020304" pitchFamily="18" charset="0"/>
                  </a:rPr>
                  <a:t> has been centered by subtracting off the mean vector. </a:t>
                </a:r>
                <a:r>
                  <a:rPr lang="en-US" sz="2600" dirty="0" smtClean="0">
                    <a:solidFill>
                      <a:prstClr val="black"/>
                    </a:solidFill>
                    <a:latin typeface="Times New Roman" panose="02020603050405020304" pitchFamily="18" charset="0"/>
                    <a:cs typeface="Times New Roman" panose="02020603050405020304" pitchFamily="18" charset="0"/>
                  </a:rPr>
                  <a:t>This </a:t>
                </a:r>
                <a:r>
                  <a:rPr lang="en-US" sz="2600" dirty="0">
                    <a:solidFill>
                      <a:prstClr val="black"/>
                    </a:solidFill>
                    <a:latin typeface="Times New Roman" panose="02020603050405020304" pitchFamily="18" charset="0"/>
                    <a:cs typeface="Times New Roman" panose="02020603050405020304" pitchFamily="18" charset="0"/>
                  </a:rPr>
                  <a:t>is known as the “regression method” of obtaining factor scores. An alternative method is the “weighted least squares method.”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We </a:t>
                </a:r>
                <a:r>
                  <a:rPr lang="en-US" sz="2600" dirty="0">
                    <a:solidFill>
                      <a:prstClr val="black"/>
                    </a:solidFill>
                    <a:latin typeface="Times New Roman" panose="02020603050405020304" pitchFamily="18" charset="0"/>
                    <a:cs typeface="Times New Roman" panose="02020603050405020304" pitchFamily="18" charset="0"/>
                  </a:rPr>
                  <a:t>can </a:t>
                </a:r>
                <a:r>
                  <a:rPr lang="en-US" sz="2600" dirty="0">
                    <a:solidFill>
                      <a:srgbClr val="C00000"/>
                    </a:solidFill>
                    <a:latin typeface="Times New Roman" panose="02020603050405020304" pitchFamily="18" charset="0"/>
                    <a:cs typeface="Times New Roman" panose="02020603050405020304" pitchFamily="18" charset="0"/>
                  </a:rPr>
                  <a:t>plot the factor scores </a:t>
                </a:r>
                <a:r>
                  <a:rPr lang="en-US" sz="2600" dirty="0">
                    <a:solidFill>
                      <a:prstClr val="black"/>
                    </a:solidFill>
                    <a:latin typeface="Times New Roman" panose="02020603050405020304" pitchFamily="18" charset="0"/>
                    <a:cs typeface="Times New Roman" panose="02020603050405020304" pitchFamily="18" charset="0"/>
                  </a:rPr>
                  <a:t>for our data set using a 2-D or 3-D scatterplot.</a:t>
                </a:r>
              </a:p>
            </p:txBody>
          </p:sp>
        </mc:Choice>
        <mc:Fallback xmlns="">
          <p:sp>
            <p:nvSpPr>
              <p:cNvPr id="2" name="Rectangle 1"/>
              <p:cNvSpPr>
                <a:spLocks noRot="1" noChangeAspect="1" noMove="1" noResize="1" noEditPoints="1" noAdjustHandles="1" noChangeArrowheads="1" noChangeShapeType="1" noTextEdit="1"/>
              </p:cNvSpPr>
              <p:nvPr/>
            </p:nvSpPr>
            <p:spPr>
              <a:xfrm>
                <a:off x="200026" y="9832"/>
                <a:ext cx="11991974" cy="6911829"/>
              </a:xfrm>
              <a:prstGeom prst="rect">
                <a:avLst/>
              </a:prstGeom>
              <a:blipFill rotWithShape="0">
                <a:blip r:embed="rId2"/>
                <a:stretch>
                  <a:fillRect l="-915" r="-966"/>
                </a:stretch>
              </a:blipFill>
            </p:spPr>
            <p:txBody>
              <a:bodyPr/>
              <a:lstStyle/>
              <a:p>
                <a:r>
                  <a:rPr lang="en-US">
                    <a:noFill/>
                  </a:rPr>
                  <a:t> </a:t>
                </a:r>
              </a:p>
            </p:txBody>
          </p:sp>
        </mc:Fallback>
      </mc:AlternateContent>
    </p:spTree>
    <p:extLst>
      <p:ext uri="{BB962C8B-B14F-4D97-AF65-F5344CB8AC3E}">
        <p14:creationId xmlns:p14="http://schemas.microsoft.com/office/powerpoint/2010/main" val="108086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22860" y="-26353"/>
            <a:ext cx="5385956" cy="541174"/>
          </a:xfrm>
          <a:prstGeom prst="rect">
            <a:avLst/>
          </a:prstGeom>
        </p:spPr>
        <p:txBody>
          <a:bodyPr wrap="square">
            <a:spAutoFit/>
          </a:bodyPr>
          <a:lstStyle/>
          <a:p>
            <a:pPr lvl="2">
              <a:lnSpc>
                <a:spcPts val="3500"/>
              </a:lnSpc>
            </a:pPr>
            <a:r>
              <a:rPr lang="en-US" sz="2600" b="0" dirty="0" smtClean="0">
                <a:latin typeface="Times New Roman" panose="02020603050405020304" pitchFamily="18" charset="0"/>
                <a:cs typeface="Times New Roman" panose="02020603050405020304" pitchFamily="18" charset="0"/>
              </a:rPr>
              <a:t>3) Estimate factor scores </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628650" y="619810"/>
            <a:ext cx="10877550" cy="461665"/>
          </a:xfrm>
          <a:prstGeom prst="rect">
            <a:avLst/>
          </a:prstGeom>
          <a:ln w="12700">
            <a:solidFill>
              <a:schemeClr val="accent1"/>
            </a:solidFill>
          </a:ln>
        </p:spPr>
        <p:txBody>
          <a:bodyPr wrap="square">
            <a:spAutoFit/>
          </a:bodyPr>
          <a:lstStyle/>
          <a:p>
            <a:r>
              <a:rPr lang="en-US" sz="2400" dirty="0">
                <a:solidFill>
                  <a:srgbClr val="0070C0"/>
                </a:solidFill>
              </a:rPr>
              <a:t>(scores &lt;- </a:t>
            </a:r>
            <a:r>
              <a:rPr lang="en-US" sz="2400" dirty="0" err="1">
                <a:solidFill>
                  <a:srgbClr val="0070C0"/>
                </a:solidFill>
              </a:rPr>
              <a:t>factanal</a:t>
            </a:r>
            <a:r>
              <a:rPr lang="en-US" sz="2400" dirty="0">
                <a:solidFill>
                  <a:srgbClr val="0070C0"/>
                </a:solidFill>
              </a:rPr>
              <a:t>(life, factors = 3, method = "</a:t>
            </a:r>
            <a:r>
              <a:rPr lang="en-US" sz="2400" dirty="0" err="1">
                <a:solidFill>
                  <a:srgbClr val="0070C0"/>
                </a:solidFill>
              </a:rPr>
              <a:t>mle</a:t>
            </a:r>
            <a:r>
              <a:rPr lang="en-US" sz="2400" dirty="0">
                <a:solidFill>
                  <a:srgbClr val="0070C0"/>
                </a:solidFill>
              </a:rPr>
              <a:t>",scores = "regression")$scores)</a:t>
            </a:r>
          </a:p>
        </p:txBody>
      </p:sp>
      <p:pic>
        <p:nvPicPr>
          <p:cNvPr id="5" name="Picture 4"/>
          <p:cNvPicPr>
            <a:picLocks noChangeAspect="1"/>
          </p:cNvPicPr>
          <p:nvPr/>
        </p:nvPicPr>
        <p:blipFill>
          <a:blip r:embed="rId2"/>
          <a:stretch>
            <a:fillRect/>
          </a:stretch>
        </p:blipFill>
        <p:spPr>
          <a:xfrm>
            <a:off x="3022860" y="1186464"/>
            <a:ext cx="5160441" cy="5383354"/>
          </a:xfrm>
          <a:prstGeom prst="rect">
            <a:avLst/>
          </a:prstGeom>
        </p:spPr>
      </p:pic>
    </p:spTree>
    <p:extLst>
      <p:ext uri="{BB962C8B-B14F-4D97-AF65-F5344CB8AC3E}">
        <p14:creationId xmlns:p14="http://schemas.microsoft.com/office/powerpoint/2010/main" val="249195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99" y="0"/>
            <a:ext cx="12039601" cy="541174"/>
          </a:xfrm>
          <a:prstGeom prst="rect">
            <a:avLst/>
          </a:prstGeom>
        </p:spPr>
        <p:txBody>
          <a:bodyPr wrap="square">
            <a:spAutoFit/>
          </a:bodyPr>
          <a:lstStyle/>
          <a:p>
            <a:pPr lvl="2">
              <a:lnSpc>
                <a:spcPts val="3500"/>
              </a:lnSpc>
            </a:pPr>
            <a:r>
              <a:rPr lang="en-US" sz="2600" b="0" dirty="0" smtClean="0">
                <a:cs typeface="Times New Roman" panose="02020603050405020304" pitchFamily="18" charset="0"/>
              </a:rPr>
              <a:t>3) Plot factor scores</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223736" y="619810"/>
            <a:ext cx="11282464" cy="830997"/>
          </a:xfrm>
          <a:prstGeom prst="rect">
            <a:avLst/>
          </a:prstGeom>
          <a:ln w="12700">
            <a:solidFill>
              <a:schemeClr val="accent1"/>
            </a:solidFill>
          </a:ln>
        </p:spPr>
        <p:txBody>
          <a:bodyPr wrap="square">
            <a:spAutoFit/>
          </a:bodyPr>
          <a:lstStyle/>
          <a:p>
            <a:r>
              <a:rPr lang="en-US" sz="2400" dirty="0">
                <a:solidFill>
                  <a:srgbClr val="0070C0"/>
                </a:solidFill>
              </a:rPr>
              <a:t>plot(scores[,1], scores[,2], </a:t>
            </a:r>
            <a:r>
              <a:rPr lang="en-US" sz="2400" dirty="0" err="1">
                <a:solidFill>
                  <a:srgbClr val="0070C0"/>
                </a:solidFill>
              </a:rPr>
              <a:t>xlab</a:t>
            </a:r>
            <a:r>
              <a:rPr lang="en-US" sz="2400" dirty="0">
                <a:solidFill>
                  <a:srgbClr val="0070C0"/>
                </a:solidFill>
              </a:rPr>
              <a:t>="Factor 1", </a:t>
            </a:r>
            <a:r>
              <a:rPr lang="en-US" sz="2400" dirty="0" err="1">
                <a:solidFill>
                  <a:srgbClr val="0070C0"/>
                </a:solidFill>
              </a:rPr>
              <a:t>ylab</a:t>
            </a:r>
            <a:r>
              <a:rPr lang="en-US" sz="2400" dirty="0">
                <a:solidFill>
                  <a:srgbClr val="0070C0"/>
                </a:solidFill>
              </a:rPr>
              <a:t>="Factor 2", type="n")</a:t>
            </a:r>
          </a:p>
          <a:p>
            <a:r>
              <a:rPr lang="en-US" sz="2400" dirty="0">
                <a:solidFill>
                  <a:srgbClr val="0070C0"/>
                </a:solidFill>
              </a:rPr>
              <a:t>text(scores[,1], scores[,2], labels = </a:t>
            </a:r>
            <a:r>
              <a:rPr lang="en-US" sz="2400" dirty="0" err="1">
                <a:solidFill>
                  <a:srgbClr val="0070C0"/>
                </a:solidFill>
              </a:rPr>
              <a:t>rownames</a:t>
            </a:r>
            <a:r>
              <a:rPr lang="en-US" sz="2400" dirty="0">
                <a:solidFill>
                  <a:srgbClr val="0070C0"/>
                </a:solidFill>
              </a:rPr>
              <a:t>(life), </a:t>
            </a:r>
            <a:r>
              <a:rPr lang="en-US" sz="2400" dirty="0" err="1">
                <a:solidFill>
                  <a:srgbClr val="0070C0"/>
                </a:solidFill>
              </a:rPr>
              <a:t>cex</a:t>
            </a:r>
            <a:r>
              <a:rPr lang="en-US" sz="2400" dirty="0">
                <a:solidFill>
                  <a:srgbClr val="0070C0"/>
                </a:solidFill>
              </a:rPr>
              <a:t> = 0.6)</a:t>
            </a:r>
          </a:p>
        </p:txBody>
      </p:sp>
      <p:pic>
        <p:nvPicPr>
          <p:cNvPr id="2" name="Picture 1"/>
          <p:cNvPicPr>
            <a:picLocks noChangeAspect="1"/>
          </p:cNvPicPr>
          <p:nvPr/>
        </p:nvPicPr>
        <p:blipFill>
          <a:blip r:embed="rId2"/>
          <a:stretch>
            <a:fillRect/>
          </a:stretch>
        </p:blipFill>
        <p:spPr>
          <a:xfrm>
            <a:off x="1567713" y="1590856"/>
            <a:ext cx="5896140" cy="5260463"/>
          </a:xfrm>
          <a:prstGeom prst="rect">
            <a:avLst/>
          </a:prstGeom>
        </p:spPr>
      </p:pic>
      <p:sp>
        <p:nvSpPr>
          <p:cNvPr id="5" name="Rectangle 4"/>
          <p:cNvSpPr/>
          <p:nvPr/>
        </p:nvSpPr>
        <p:spPr>
          <a:xfrm>
            <a:off x="6410395" y="3948097"/>
            <a:ext cx="846306" cy="138132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98814" y="4638761"/>
            <a:ext cx="3332964" cy="523220"/>
          </a:xfrm>
          <a:prstGeom prst="rect">
            <a:avLst/>
          </a:prstGeom>
        </p:spPr>
        <p:txBody>
          <a:bodyPr wrap="none">
            <a:spAutoFit/>
          </a:bodyPr>
          <a:lstStyle/>
          <a:p>
            <a:r>
              <a:rPr lang="en-US" sz="2800" dirty="0">
                <a:solidFill>
                  <a:srgbClr val="C00000"/>
                </a:solidFill>
                <a:latin typeface="Times New Roman" panose="02020603050405020304" pitchFamily="18" charset="0"/>
                <a:cs typeface="Times New Roman" panose="02020603050405020304" pitchFamily="18" charset="0"/>
              </a:rPr>
              <a:t>life force at </a:t>
            </a:r>
            <a:r>
              <a:rPr lang="en-US" sz="2800" dirty="0" smtClean="0">
                <a:solidFill>
                  <a:srgbClr val="C00000"/>
                </a:solidFill>
                <a:latin typeface="Times New Roman" panose="02020603050405020304" pitchFamily="18" charset="0"/>
                <a:cs typeface="Times New Roman" panose="02020603050405020304" pitchFamily="18" charset="0"/>
              </a:rPr>
              <a:t>birth high</a:t>
            </a:r>
            <a:endParaRPr lang="en-US" dirty="0"/>
          </a:p>
        </p:txBody>
      </p:sp>
      <p:sp>
        <p:nvSpPr>
          <p:cNvPr id="8" name="Rectangle 7"/>
          <p:cNvSpPr/>
          <p:nvPr/>
        </p:nvSpPr>
        <p:spPr>
          <a:xfrm>
            <a:off x="4381177" y="2354120"/>
            <a:ext cx="1443425" cy="1381328"/>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214" y="2681132"/>
            <a:ext cx="4230645" cy="523220"/>
          </a:xfrm>
          <a:prstGeom prst="rect">
            <a:avLst/>
          </a:prstGeom>
        </p:spPr>
        <p:txBody>
          <a:bodyPr wrap="none">
            <a:spAutoFit/>
          </a:bodyPr>
          <a:lstStyle/>
          <a:p>
            <a:r>
              <a:rPr lang="en-US" sz="2800" dirty="0">
                <a:solidFill>
                  <a:srgbClr val="C00000"/>
                </a:solidFill>
                <a:latin typeface="Times New Roman" panose="02020603050405020304" pitchFamily="18" charset="0"/>
                <a:cs typeface="Times New Roman" panose="02020603050405020304" pitchFamily="18" charset="0"/>
              </a:rPr>
              <a:t>life force </a:t>
            </a:r>
            <a:r>
              <a:rPr lang="en-US" sz="2800" dirty="0" smtClean="0">
                <a:solidFill>
                  <a:srgbClr val="C00000"/>
                </a:solidFill>
                <a:latin typeface="Times New Roman" panose="02020603050405020304" pitchFamily="18" charset="0"/>
                <a:cs typeface="Times New Roman" panose="02020603050405020304" pitchFamily="18" charset="0"/>
              </a:rPr>
              <a:t>for elderly women</a:t>
            </a:r>
            <a:endParaRPr lang="en-US" dirty="0"/>
          </a:p>
        </p:txBody>
      </p:sp>
      <p:sp>
        <p:nvSpPr>
          <p:cNvPr id="10" name="Rectangle 9"/>
          <p:cNvSpPr/>
          <p:nvPr/>
        </p:nvSpPr>
        <p:spPr>
          <a:xfrm>
            <a:off x="223736" y="5321030"/>
            <a:ext cx="3233578" cy="523220"/>
          </a:xfrm>
          <a:prstGeom prst="rect">
            <a:avLst/>
          </a:prstGeom>
        </p:spPr>
        <p:txBody>
          <a:bodyPr wrap="none">
            <a:spAutoFit/>
          </a:bodyPr>
          <a:lstStyle/>
          <a:p>
            <a:r>
              <a:rPr lang="en-US" sz="2800" dirty="0">
                <a:solidFill>
                  <a:srgbClr val="C00000"/>
                </a:solidFill>
                <a:latin typeface="Times New Roman" panose="02020603050405020304" pitchFamily="18" charset="0"/>
                <a:cs typeface="Times New Roman" panose="02020603050405020304" pitchFamily="18" charset="0"/>
              </a:rPr>
              <a:t>life force at </a:t>
            </a:r>
            <a:r>
              <a:rPr lang="en-US" sz="2800" dirty="0" smtClean="0">
                <a:solidFill>
                  <a:srgbClr val="C00000"/>
                </a:solidFill>
                <a:latin typeface="Times New Roman" panose="02020603050405020304" pitchFamily="18" charset="0"/>
                <a:cs typeface="Times New Roman" panose="02020603050405020304" pitchFamily="18" charset="0"/>
              </a:rPr>
              <a:t>birth low</a:t>
            </a:r>
            <a:endParaRPr lang="en-US" dirty="0"/>
          </a:p>
        </p:txBody>
      </p:sp>
      <p:sp>
        <p:nvSpPr>
          <p:cNvPr id="11" name="Rectangle 10"/>
          <p:cNvSpPr/>
          <p:nvPr/>
        </p:nvSpPr>
        <p:spPr>
          <a:xfrm>
            <a:off x="5131379" y="4079864"/>
            <a:ext cx="838915" cy="800206"/>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89072" y="3363251"/>
            <a:ext cx="11906583" cy="541174"/>
          </a:xfrm>
          <a:prstGeom prst="rect">
            <a:avLst/>
          </a:prstGeom>
          <a:ln w="34925">
            <a:solidFill>
              <a:schemeClr val="accent1"/>
            </a:solidFill>
          </a:ln>
        </p:spPr>
        <p:txBody>
          <a:bodyPr wrap="square">
            <a:spAutoFit/>
          </a:bodyPr>
          <a:lstStyle/>
          <a:p>
            <a:pPr lvl="2">
              <a:lnSpc>
                <a:spcPts val="3500"/>
              </a:lnSpc>
            </a:pPr>
            <a:r>
              <a:rPr lang="en-US" sz="2600" b="0" dirty="0" smtClean="0">
                <a:cs typeface="Times New Roman" panose="02020603050405020304" pitchFamily="18" charset="0"/>
              </a:rPr>
              <a:t>Both F1 and F2 are on average levels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24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99" y="0"/>
            <a:ext cx="12039601" cy="541174"/>
          </a:xfrm>
          <a:prstGeom prst="rect">
            <a:avLst/>
          </a:prstGeom>
        </p:spPr>
        <p:txBody>
          <a:bodyPr wrap="square">
            <a:spAutoFit/>
          </a:bodyPr>
          <a:lstStyle/>
          <a:p>
            <a:pPr lvl="2">
              <a:lnSpc>
                <a:spcPts val="3500"/>
              </a:lnSpc>
            </a:pPr>
            <a:r>
              <a:rPr lang="en-US" sz="2600" b="0" dirty="0" smtClean="0">
                <a:cs typeface="Times New Roman" panose="02020603050405020304" pitchFamily="18" charset="0"/>
              </a:rPr>
              <a:t>3) Plot factor scores</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223736" y="619810"/>
            <a:ext cx="11282464" cy="830997"/>
          </a:xfrm>
          <a:prstGeom prst="rect">
            <a:avLst/>
          </a:prstGeom>
          <a:ln w="12700">
            <a:solidFill>
              <a:schemeClr val="accent1"/>
            </a:solidFill>
          </a:ln>
        </p:spPr>
        <p:txBody>
          <a:bodyPr wrap="square">
            <a:spAutoFit/>
          </a:bodyPr>
          <a:lstStyle/>
          <a:p>
            <a:r>
              <a:rPr lang="en-US" sz="2400" dirty="0">
                <a:solidFill>
                  <a:srgbClr val="0070C0"/>
                </a:solidFill>
              </a:rPr>
              <a:t>plot(scores[,1], scores[,2], </a:t>
            </a:r>
            <a:r>
              <a:rPr lang="en-US" sz="2400" dirty="0" err="1">
                <a:solidFill>
                  <a:srgbClr val="0070C0"/>
                </a:solidFill>
              </a:rPr>
              <a:t>xlab</a:t>
            </a:r>
            <a:r>
              <a:rPr lang="en-US" sz="2400" dirty="0">
                <a:solidFill>
                  <a:srgbClr val="0070C0"/>
                </a:solidFill>
              </a:rPr>
              <a:t>="Factor </a:t>
            </a:r>
            <a:r>
              <a:rPr lang="en-US" sz="2400" dirty="0" smtClean="0">
                <a:solidFill>
                  <a:srgbClr val="0070C0"/>
                </a:solidFill>
              </a:rPr>
              <a:t>2", </a:t>
            </a:r>
            <a:r>
              <a:rPr lang="en-US" sz="2400" dirty="0" err="1">
                <a:solidFill>
                  <a:srgbClr val="0070C0"/>
                </a:solidFill>
              </a:rPr>
              <a:t>ylab</a:t>
            </a:r>
            <a:r>
              <a:rPr lang="en-US" sz="2400" dirty="0">
                <a:solidFill>
                  <a:srgbClr val="0070C0"/>
                </a:solidFill>
              </a:rPr>
              <a:t>="Factor </a:t>
            </a:r>
            <a:r>
              <a:rPr lang="en-US" sz="2400" dirty="0" smtClean="0">
                <a:solidFill>
                  <a:srgbClr val="0070C0"/>
                </a:solidFill>
              </a:rPr>
              <a:t>3", </a:t>
            </a:r>
            <a:r>
              <a:rPr lang="en-US" sz="2400" dirty="0">
                <a:solidFill>
                  <a:srgbClr val="0070C0"/>
                </a:solidFill>
              </a:rPr>
              <a:t>type="n")</a:t>
            </a:r>
          </a:p>
          <a:p>
            <a:r>
              <a:rPr lang="en-US" sz="2400" dirty="0">
                <a:solidFill>
                  <a:srgbClr val="0070C0"/>
                </a:solidFill>
              </a:rPr>
              <a:t>text(scores[,1], scores[,2], labels = </a:t>
            </a:r>
            <a:r>
              <a:rPr lang="en-US" sz="2400" dirty="0" err="1">
                <a:solidFill>
                  <a:srgbClr val="0070C0"/>
                </a:solidFill>
              </a:rPr>
              <a:t>rownames</a:t>
            </a:r>
            <a:r>
              <a:rPr lang="en-US" sz="2400" dirty="0">
                <a:solidFill>
                  <a:srgbClr val="0070C0"/>
                </a:solidFill>
              </a:rPr>
              <a:t>(life), </a:t>
            </a:r>
            <a:r>
              <a:rPr lang="en-US" sz="2400" dirty="0" err="1">
                <a:solidFill>
                  <a:srgbClr val="0070C0"/>
                </a:solidFill>
              </a:rPr>
              <a:t>cex</a:t>
            </a:r>
            <a:r>
              <a:rPr lang="en-US" sz="2400" dirty="0">
                <a:solidFill>
                  <a:srgbClr val="0070C0"/>
                </a:solidFill>
              </a:rPr>
              <a:t> = 0.6)</a:t>
            </a:r>
          </a:p>
        </p:txBody>
      </p:sp>
      <p:pic>
        <p:nvPicPr>
          <p:cNvPr id="7" name="Picture 6"/>
          <p:cNvPicPr>
            <a:picLocks noChangeAspect="1"/>
          </p:cNvPicPr>
          <p:nvPr/>
        </p:nvPicPr>
        <p:blipFill>
          <a:blip r:embed="rId2"/>
          <a:stretch>
            <a:fillRect/>
          </a:stretch>
        </p:blipFill>
        <p:spPr>
          <a:xfrm>
            <a:off x="1245332" y="1529443"/>
            <a:ext cx="9501999" cy="5234612"/>
          </a:xfrm>
          <a:prstGeom prst="rect">
            <a:avLst/>
          </a:prstGeom>
        </p:spPr>
      </p:pic>
      <p:sp>
        <p:nvSpPr>
          <p:cNvPr id="5" name="Rectangle 4"/>
          <p:cNvSpPr/>
          <p:nvPr/>
        </p:nvSpPr>
        <p:spPr>
          <a:xfrm>
            <a:off x="3206663" y="2304788"/>
            <a:ext cx="5198301" cy="112734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60825" y="1781568"/>
            <a:ext cx="3881191" cy="523220"/>
          </a:xfrm>
          <a:prstGeom prst="rect">
            <a:avLst/>
          </a:prstGeom>
        </p:spPr>
        <p:txBody>
          <a:bodyPr wrap="none">
            <a:spAutoFit/>
          </a:bodyPr>
          <a:lstStyle/>
          <a:p>
            <a:r>
              <a:rPr lang="en-US" sz="2800" dirty="0">
                <a:solidFill>
                  <a:srgbClr val="C00000"/>
                </a:solidFill>
                <a:latin typeface="Times New Roman" panose="02020603050405020304" pitchFamily="18" charset="0"/>
                <a:cs typeface="Times New Roman" panose="02020603050405020304" pitchFamily="18" charset="0"/>
              </a:rPr>
              <a:t>life force </a:t>
            </a:r>
            <a:r>
              <a:rPr lang="en-US" sz="2800" dirty="0" smtClean="0">
                <a:solidFill>
                  <a:srgbClr val="C00000"/>
                </a:solidFill>
                <a:latin typeface="Times New Roman" panose="02020603050405020304" pitchFamily="18" charset="0"/>
                <a:cs typeface="Times New Roman" panose="02020603050405020304" pitchFamily="18" charset="0"/>
              </a:rPr>
              <a:t>for elderly men </a:t>
            </a:r>
            <a:endParaRPr lang="en-US" dirty="0"/>
          </a:p>
        </p:txBody>
      </p:sp>
      <p:sp>
        <p:nvSpPr>
          <p:cNvPr id="9" name="Rectangle 8"/>
          <p:cNvSpPr/>
          <p:nvPr/>
        </p:nvSpPr>
        <p:spPr>
          <a:xfrm>
            <a:off x="4523735" y="3936389"/>
            <a:ext cx="1524728" cy="1127343"/>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39855" y="3749591"/>
            <a:ext cx="4096571" cy="523220"/>
          </a:xfrm>
          <a:prstGeom prst="rect">
            <a:avLst/>
          </a:prstGeom>
        </p:spPr>
        <p:txBody>
          <a:bodyPr wrap="none">
            <a:spAutoFit/>
          </a:bodyPr>
          <a:lstStyle/>
          <a:p>
            <a:r>
              <a:rPr lang="en-US" sz="2800" dirty="0" smtClean="0">
                <a:solidFill>
                  <a:srgbClr val="0070C0"/>
                </a:solidFill>
                <a:latin typeface="Times New Roman" panose="02020603050405020304" pitchFamily="18" charset="0"/>
                <a:cs typeface="Times New Roman" panose="02020603050405020304" pitchFamily="18" charset="0"/>
              </a:rPr>
              <a:t>Average on both F2 and F3</a:t>
            </a:r>
            <a:endParaRPr lang="en-US" dirty="0">
              <a:solidFill>
                <a:srgbClr val="0070C0"/>
              </a:solidFill>
            </a:endParaRPr>
          </a:p>
        </p:txBody>
      </p:sp>
    </p:spTree>
    <p:extLst>
      <p:ext uri="{BB962C8B-B14F-4D97-AF65-F5344CB8AC3E}">
        <p14:creationId xmlns:p14="http://schemas.microsoft.com/office/powerpoint/2010/main" val="3900418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99" y="0"/>
            <a:ext cx="12039601" cy="541174"/>
          </a:xfrm>
          <a:prstGeom prst="rect">
            <a:avLst/>
          </a:prstGeom>
        </p:spPr>
        <p:txBody>
          <a:bodyPr wrap="square">
            <a:spAutoFit/>
          </a:bodyPr>
          <a:lstStyle/>
          <a:p>
            <a:pPr lvl="2">
              <a:lnSpc>
                <a:spcPts val="3500"/>
              </a:lnSpc>
            </a:pPr>
            <a:r>
              <a:rPr lang="en-US" sz="2600" b="0" dirty="0" smtClean="0">
                <a:cs typeface="Times New Roman" panose="02020603050405020304" pitchFamily="18" charset="0"/>
              </a:rPr>
              <a:t>3) Plot factor scores</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628650" y="619810"/>
            <a:ext cx="10877550" cy="830997"/>
          </a:xfrm>
          <a:prstGeom prst="rect">
            <a:avLst/>
          </a:prstGeom>
          <a:ln w="12700">
            <a:solidFill>
              <a:schemeClr val="accent1"/>
            </a:solidFill>
          </a:ln>
        </p:spPr>
        <p:txBody>
          <a:bodyPr wrap="square">
            <a:spAutoFit/>
          </a:bodyPr>
          <a:lstStyle/>
          <a:p>
            <a:r>
              <a:rPr lang="en-US" sz="2400" dirty="0">
                <a:solidFill>
                  <a:srgbClr val="0070C0"/>
                </a:solidFill>
              </a:rPr>
              <a:t>plot(scores[,1], scores[,2], </a:t>
            </a:r>
            <a:r>
              <a:rPr lang="en-US" sz="2400" dirty="0" err="1">
                <a:solidFill>
                  <a:srgbClr val="0070C0"/>
                </a:solidFill>
              </a:rPr>
              <a:t>xlab</a:t>
            </a:r>
            <a:r>
              <a:rPr lang="en-US" sz="2400" dirty="0">
                <a:solidFill>
                  <a:srgbClr val="0070C0"/>
                </a:solidFill>
              </a:rPr>
              <a:t>="Factor 1", </a:t>
            </a:r>
            <a:r>
              <a:rPr lang="en-US" sz="2400" dirty="0" err="1">
                <a:solidFill>
                  <a:srgbClr val="0070C0"/>
                </a:solidFill>
              </a:rPr>
              <a:t>ylab</a:t>
            </a:r>
            <a:r>
              <a:rPr lang="en-US" sz="2400" dirty="0">
                <a:solidFill>
                  <a:srgbClr val="0070C0"/>
                </a:solidFill>
              </a:rPr>
              <a:t>="Factor </a:t>
            </a:r>
            <a:r>
              <a:rPr lang="en-US" sz="2400" dirty="0" smtClean="0">
                <a:solidFill>
                  <a:srgbClr val="0070C0"/>
                </a:solidFill>
              </a:rPr>
              <a:t>3", </a:t>
            </a:r>
            <a:r>
              <a:rPr lang="en-US" sz="2400" dirty="0">
                <a:solidFill>
                  <a:srgbClr val="0070C0"/>
                </a:solidFill>
              </a:rPr>
              <a:t>type="n")</a:t>
            </a:r>
          </a:p>
          <a:p>
            <a:r>
              <a:rPr lang="en-US" sz="2400" dirty="0">
                <a:solidFill>
                  <a:srgbClr val="0070C0"/>
                </a:solidFill>
              </a:rPr>
              <a:t>text(scores[,1], scores[,2], labels = </a:t>
            </a:r>
            <a:r>
              <a:rPr lang="en-US" sz="2400" dirty="0" err="1">
                <a:solidFill>
                  <a:srgbClr val="0070C0"/>
                </a:solidFill>
              </a:rPr>
              <a:t>rownames</a:t>
            </a:r>
            <a:r>
              <a:rPr lang="en-US" sz="2400" dirty="0">
                <a:solidFill>
                  <a:srgbClr val="0070C0"/>
                </a:solidFill>
              </a:rPr>
              <a:t>(life), </a:t>
            </a:r>
            <a:r>
              <a:rPr lang="en-US" sz="2400" dirty="0" err="1">
                <a:solidFill>
                  <a:srgbClr val="0070C0"/>
                </a:solidFill>
              </a:rPr>
              <a:t>cex</a:t>
            </a:r>
            <a:r>
              <a:rPr lang="en-US" sz="2400" dirty="0">
                <a:solidFill>
                  <a:srgbClr val="0070C0"/>
                </a:solidFill>
              </a:rPr>
              <a:t> = 0.6)</a:t>
            </a:r>
          </a:p>
        </p:txBody>
      </p:sp>
      <p:pic>
        <p:nvPicPr>
          <p:cNvPr id="5" name="Picture 4"/>
          <p:cNvPicPr>
            <a:picLocks noChangeAspect="1"/>
          </p:cNvPicPr>
          <p:nvPr/>
        </p:nvPicPr>
        <p:blipFill>
          <a:blip r:embed="rId2"/>
          <a:stretch>
            <a:fillRect/>
          </a:stretch>
        </p:blipFill>
        <p:spPr>
          <a:xfrm>
            <a:off x="2123838" y="1673157"/>
            <a:ext cx="7671915" cy="5110621"/>
          </a:xfrm>
          <a:prstGeom prst="rect">
            <a:avLst/>
          </a:prstGeom>
        </p:spPr>
      </p:pic>
    </p:spTree>
    <p:extLst>
      <p:ext uri="{BB962C8B-B14F-4D97-AF65-F5344CB8AC3E}">
        <p14:creationId xmlns:p14="http://schemas.microsoft.com/office/powerpoint/2010/main" val="126170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694140"/>
          </a:xfrm>
          <a:prstGeom prst="rect">
            <a:avLst/>
          </a:prstGeom>
        </p:spPr>
        <p:txBody>
          <a:bodyPr wrap="square">
            <a:spAutoFit/>
          </a:bodyPr>
          <a:lstStyle/>
          <a:p>
            <a:pPr>
              <a:lnSpc>
                <a:spcPct val="150000"/>
              </a:lnSpc>
            </a:pPr>
            <a:r>
              <a:rPr lang="en-US" sz="2600" dirty="0" smtClean="0">
                <a:latin typeface="Times New Roman" panose="02020603050405020304" pitchFamily="18" charset="0"/>
                <a:cs typeface="Times New Roman" panose="02020603050405020304" pitchFamily="18" charset="0"/>
              </a:rPr>
              <a:t>Example 4</a:t>
            </a:r>
          </a:p>
          <a:p>
            <a:pPr>
              <a:lnSpc>
                <a:spcPct val="150000"/>
              </a:lnSpc>
            </a:pPr>
            <a:r>
              <a:rPr lang="en-US" sz="2600" dirty="0" smtClean="0">
                <a:latin typeface="Times New Roman" panose="02020603050405020304" pitchFamily="18" charset="0"/>
                <a:cs typeface="Times New Roman" panose="02020603050405020304" pitchFamily="18" charset="0"/>
              </a:rPr>
              <a:t>The </a:t>
            </a:r>
            <a:r>
              <a:rPr lang="en-US" sz="2600" dirty="0">
                <a:latin typeface="Times New Roman" panose="02020603050405020304" pitchFamily="18" charset="0"/>
                <a:cs typeface="Times New Roman" panose="02020603050405020304" pitchFamily="18" charset="0"/>
              </a:rPr>
              <a:t>majority of adult and adolescent Americans regularly use </a:t>
            </a:r>
            <a:r>
              <a:rPr lang="en-US" sz="2600" dirty="0" smtClean="0">
                <a:latin typeface="Times New Roman" panose="02020603050405020304" pitchFamily="18" charset="0"/>
                <a:cs typeface="Times New Roman" panose="02020603050405020304" pitchFamily="18" charset="0"/>
              </a:rPr>
              <a:t>psychoactive substances </a:t>
            </a:r>
            <a:r>
              <a:rPr lang="en-US" sz="2600" dirty="0">
                <a:latin typeface="Times New Roman" panose="02020603050405020304" pitchFamily="18" charset="0"/>
                <a:cs typeface="Times New Roman" panose="02020603050405020304" pitchFamily="18" charset="0"/>
              </a:rPr>
              <a:t>during an increasing proportion of their lifetimes. Various </a:t>
            </a:r>
            <a:r>
              <a:rPr lang="en-US" sz="2600" dirty="0" smtClean="0">
                <a:latin typeface="Times New Roman" panose="02020603050405020304" pitchFamily="18" charset="0"/>
                <a:cs typeface="Times New Roman" panose="02020603050405020304" pitchFamily="18" charset="0"/>
              </a:rPr>
              <a:t>forms of </a:t>
            </a:r>
            <a:r>
              <a:rPr lang="en-US" sz="2600" dirty="0">
                <a:latin typeface="Times New Roman" panose="02020603050405020304" pitchFamily="18" charset="0"/>
                <a:cs typeface="Times New Roman" panose="02020603050405020304" pitchFamily="18" charset="0"/>
              </a:rPr>
              <a:t>licit and illicit psychoactive substance use are prevalent, suggesting </a:t>
            </a:r>
            <a:r>
              <a:rPr lang="en-US" sz="2600" dirty="0" smtClean="0">
                <a:latin typeface="Times New Roman" panose="02020603050405020304" pitchFamily="18" charset="0"/>
                <a:cs typeface="Times New Roman" panose="02020603050405020304" pitchFamily="18" charset="0"/>
              </a:rPr>
              <a:t>that patterns </a:t>
            </a:r>
            <a:r>
              <a:rPr lang="en-US" sz="2600" dirty="0">
                <a:latin typeface="Times New Roman" panose="02020603050405020304" pitchFamily="18" charset="0"/>
                <a:cs typeface="Times New Roman" panose="02020603050405020304" pitchFamily="18" charset="0"/>
              </a:rPr>
              <a:t>of psychoactive substance taking are a major part of the </a:t>
            </a:r>
            <a:r>
              <a:rPr lang="en-US" sz="2600" dirty="0" smtClean="0">
                <a:latin typeface="Times New Roman" panose="02020603050405020304" pitchFamily="18" charset="0"/>
                <a:cs typeface="Times New Roman" panose="02020603050405020304" pitchFamily="18" charset="0"/>
              </a:rPr>
              <a:t>individual's </a:t>
            </a:r>
            <a:r>
              <a:rPr lang="en-US" sz="2600" dirty="0" err="1" smtClean="0">
                <a:latin typeface="Times New Roman" panose="02020603050405020304" pitchFamily="18" charset="0"/>
                <a:cs typeface="Times New Roman" panose="02020603050405020304" pitchFamily="18" charset="0"/>
              </a:rPr>
              <a:t>behavioural</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repertory and have pervasive implications for the performance </a:t>
            </a:r>
            <a:r>
              <a:rPr lang="en-US" sz="2600" dirty="0" smtClean="0">
                <a:latin typeface="Times New Roman" panose="02020603050405020304" pitchFamily="18" charset="0"/>
                <a:cs typeface="Times New Roman" panose="02020603050405020304" pitchFamily="18" charset="0"/>
              </a:rPr>
              <a:t>of other </a:t>
            </a:r>
            <a:r>
              <a:rPr lang="en-US" sz="2600" dirty="0" err="1">
                <a:latin typeface="Times New Roman" panose="02020603050405020304" pitchFamily="18" charset="0"/>
                <a:cs typeface="Times New Roman" panose="02020603050405020304" pitchFamily="18" charset="0"/>
              </a:rPr>
              <a:t>behaviours</a:t>
            </a:r>
            <a:r>
              <a:rPr lang="en-US" sz="2600" dirty="0">
                <a:latin typeface="Times New Roman" panose="02020603050405020304" pitchFamily="18" charset="0"/>
                <a:cs typeface="Times New Roman" panose="02020603050405020304" pitchFamily="18" charset="0"/>
              </a:rPr>
              <a:t>. In an investigation of these phenomena, </a:t>
            </a:r>
            <a:r>
              <a:rPr lang="en-US" sz="2600" dirty="0" err="1" smtClean="0">
                <a:latin typeface="Times New Roman" panose="02020603050405020304" pitchFamily="18" charset="0"/>
                <a:cs typeface="Times New Roman" panose="02020603050405020304" pitchFamily="18" charset="0"/>
              </a:rPr>
              <a:t>Huba</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Wingard</a:t>
            </a:r>
            <a:r>
              <a:rPr lang="en-US" sz="2600" dirty="0" smtClean="0">
                <a:latin typeface="Times New Roman" panose="02020603050405020304" pitchFamily="18" charset="0"/>
                <a:cs typeface="Times New Roman" panose="02020603050405020304" pitchFamily="18" charset="0"/>
              </a:rPr>
              <a:t>, and </a:t>
            </a:r>
            <a:r>
              <a:rPr lang="en-US" sz="2600" dirty="0" err="1">
                <a:latin typeface="Times New Roman" panose="02020603050405020304" pitchFamily="18" charset="0"/>
                <a:cs typeface="Times New Roman" panose="02020603050405020304" pitchFamily="18" charset="0"/>
              </a:rPr>
              <a:t>Bentler</a:t>
            </a:r>
            <a:r>
              <a:rPr lang="en-US" sz="2600" dirty="0">
                <a:latin typeface="Times New Roman" panose="02020603050405020304" pitchFamily="18" charset="0"/>
                <a:cs typeface="Times New Roman" panose="02020603050405020304" pitchFamily="18" charset="0"/>
              </a:rPr>
              <a:t> (1981) collected data on drug usage rates for </a:t>
            </a:r>
            <a:r>
              <a:rPr lang="en-US" sz="2600" dirty="0">
                <a:solidFill>
                  <a:srgbClr val="0070C0"/>
                </a:solidFill>
                <a:latin typeface="Times New Roman" panose="02020603050405020304" pitchFamily="18" charset="0"/>
                <a:cs typeface="Times New Roman" panose="02020603050405020304" pitchFamily="18" charset="0"/>
              </a:rPr>
              <a:t>1634 students </a:t>
            </a:r>
            <a:r>
              <a:rPr lang="en-US" sz="2600" dirty="0" smtClean="0">
                <a:latin typeface="Times New Roman" panose="02020603050405020304" pitchFamily="18" charset="0"/>
                <a:cs typeface="Times New Roman" panose="02020603050405020304" pitchFamily="18" charset="0"/>
              </a:rPr>
              <a:t>in the </a:t>
            </a:r>
            <a:r>
              <a:rPr lang="en-US" sz="2600" dirty="0">
                <a:latin typeface="Times New Roman" panose="02020603050405020304" pitchFamily="18" charset="0"/>
                <a:cs typeface="Times New Roman" panose="02020603050405020304" pitchFamily="18" charset="0"/>
              </a:rPr>
              <a:t>seventh to ninth grades in 11 schools in the greater metropolitan area </a:t>
            </a:r>
            <a:r>
              <a:rPr lang="en-US" sz="2600" dirty="0" smtClean="0">
                <a:latin typeface="Times New Roman" panose="02020603050405020304" pitchFamily="18" charset="0"/>
                <a:cs typeface="Times New Roman" panose="02020603050405020304" pitchFamily="18" charset="0"/>
              </a:rPr>
              <a:t>of Los </a:t>
            </a:r>
            <a:r>
              <a:rPr lang="en-US" sz="2600" dirty="0">
                <a:latin typeface="Times New Roman" panose="02020603050405020304" pitchFamily="18" charset="0"/>
                <a:cs typeface="Times New Roman" panose="02020603050405020304" pitchFamily="18" charset="0"/>
              </a:rPr>
              <a:t>Angeles. Each participant completed a questionnaire about the number </a:t>
            </a:r>
            <a:r>
              <a:rPr lang="en-US" sz="2600" dirty="0" smtClean="0">
                <a:latin typeface="Times New Roman" panose="02020603050405020304" pitchFamily="18" charset="0"/>
                <a:cs typeface="Times New Roman" panose="02020603050405020304" pitchFamily="18" charset="0"/>
              </a:rPr>
              <a:t>of times </a:t>
            </a:r>
            <a:r>
              <a:rPr lang="en-US" sz="2600" dirty="0">
                <a:latin typeface="Times New Roman" panose="02020603050405020304" pitchFamily="18" charset="0"/>
                <a:cs typeface="Times New Roman" panose="02020603050405020304" pitchFamily="18" charset="0"/>
              </a:rPr>
              <a:t>a particular substance had ever been used. The substances asked </a:t>
            </a:r>
            <a:r>
              <a:rPr lang="en-US" sz="2600" dirty="0" smtClean="0">
                <a:latin typeface="Times New Roman" panose="02020603050405020304" pitchFamily="18" charset="0"/>
                <a:cs typeface="Times New Roman" panose="02020603050405020304" pitchFamily="18" charset="0"/>
              </a:rPr>
              <a:t>about were </a:t>
            </a:r>
            <a:r>
              <a:rPr lang="en-US" sz="2600" dirty="0">
                <a:latin typeface="Times New Roman" panose="02020603050405020304" pitchFamily="18" charset="0"/>
                <a:cs typeface="Times New Roman" panose="02020603050405020304" pitchFamily="18" charset="0"/>
              </a:rPr>
              <a:t>as follows</a:t>
            </a:r>
            <a:r>
              <a:rPr lang="en-US" sz="2600" dirty="0" smtClean="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282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380071" cy="6093976"/>
          </a:xfrm>
          <a:prstGeom prst="rect">
            <a:avLst/>
          </a:prstGeom>
        </p:spPr>
        <p:txBody>
          <a:bodyPr wrap="square">
            <a:spAutoFit/>
          </a:bodyPr>
          <a:lstStyle/>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cigarettes</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beer</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wine</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liquor</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cocaine</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tranquillizers</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drug </a:t>
            </a:r>
            <a:r>
              <a:rPr lang="en-US" sz="2600" dirty="0">
                <a:latin typeface="Times New Roman" panose="02020603050405020304" pitchFamily="18" charset="0"/>
                <a:cs typeface="Times New Roman" panose="02020603050405020304" pitchFamily="18" charset="0"/>
              </a:rPr>
              <a:t>store medications used to get high</a:t>
            </a:r>
            <a:r>
              <a:rPr lang="en-US" sz="2600" dirty="0" smtClean="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a:latin typeface="Times New Roman" panose="02020603050405020304" pitchFamily="18" charset="0"/>
                <a:cs typeface="Times New Roman" panose="02020603050405020304" pitchFamily="18" charset="0"/>
              </a:rPr>
              <a:t>heroin and other opiates;</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marijuana</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hashish</a:t>
            </a:r>
            <a:r>
              <a:rPr lang="en-US" sz="2600" dirty="0">
                <a:latin typeface="Times New Roman" panose="02020603050405020304" pitchFamily="18" charset="0"/>
                <a:cs typeface="Times New Roman" panose="02020603050405020304" pitchFamily="18" charset="0"/>
              </a:rPr>
              <a:t>;</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inhalants </a:t>
            </a:r>
            <a:r>
              <a:rPr lang="en-US" sz="2600" dirty="0">
                <a:latin typeface="Times New Roman" panose="02020603050405020304" pitchFamily="18" charset="0"/>
                <a:cs typeface="Times New Roman" panose="02020603050405020304" pitchFamily="18" charset="0"/>
              </a:rPr>
              <a:t>(glue, gasoline, etc.);</a:t>
            </a:r>
          </a:p>
          <a:p>
            <a:pPr marL="1371600" lvl="2" indent="-457200">
              <a:buFont typeface="+mj-lt"/>
              <a:buAutoNum type="arabicParenR"/>
            </a:pPr>
            <a:r>
              <a:rPr lang="en-US" sz="2600" dirty="0" err="1" smtClean="0">
                <a:latin typeface="Times New Roman" panose="02020603050405020304" pitchFamily="18" charset="0"/>
                <a:cs typeface="Times New Roman" panose="02020603050405020304" pitchFamily="18" charset="0"/>
              </a:rPr>
              <a:t>hallucinogenics</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(LSD, mescaline, etc.);</a:t>
            </a:r>
          </a:p>
          <a:p>
            <a:pPr marL="1371600" lvl="2" indent="-457200">
              <a:buFont typeface="+mj-lt"/>
              <a:buAutoNum type="arabicParenR"/>
            </a:pPr>
            <a:r>
              <a:rPr lang="en-US" sz="2600" dirty="0" smtClean="0">
                <a:latin typeface="Times New Roman" panose="02020603050405020304" pitchFamily="18" charset="0"/>
                <a:cs typeface="Times New Roman" panose="02020603050405020304" pitchFamily="18" charset="0"/>
              </a:rPr>
              <a:t>amphetamine </a:t>
            </a:r>
            <a:r>
              <a:rPr lang="en-US" sz="2600" dirty="0">
                <a:latin typeface="Times New Roman" panose="02020603050405020304" pitchFamily="18" charset="0"/>
                <a:cs typeface="Times New Roman" panose="02020603050405020304" pitchFamily="18" charset="0"/>
              </a:rPr>
              <a:t>stimulants</a:t>
            </a:r>
            <a:r>
              <a:rPr lang="en-US" sz="2600" dirty="0" smtClean="0">
                <a:latin typeface="Times New Roman" panose="02020603050405020304" pitchFamily="18" charset="0"/>
                <a:cs typeface="Times New Roman" panose="02020603050405020304" pitchFamily="18" charset="0"/>
              </a:rPr>
              <a:t>.</a:t>
            </a:r>
          </a:p>
          <a:p>
            <a:pPr marL="1257300" lvl="2" indent="-342900">
              <a:buFont typeface="Arial" panose="020B0604020202020204" pitchFamily="34" charset="0"/>
              <a:buChar char="•"/>
            </a:pPr>
            <a:endParaRPr lang="en-US" sz="2600" dirty="0">
              <a:latin typeface="Times New Roman" panose="02020603050405020304" pitchFamily="18" charset="0"/>
              <a:cs typeface="Times New Roman" panose="02020603050405020304" pitchFamily="18" charset="0"/>
            </a:endParaRPr>
          </a:p>
          <a:p>
            <a:pPr lvl="2"/>
            <a:r>
              <a:rPr lang="en-US" sz="2600" dirty="0" smtClean="0">
                <a:latin typeface="Times New Roman" panose="02020603050405020304" pitchFamily="18" charset="0"/>
                <a:cs typeface="Times New Roman" panose="02020603050405020304" pitchFamily="18" charset="0"/>
              </a:rPr>
              <a:t>Data: </a:t>
            </a:r>
            <a:r>
              <a:rPr lang="en-US" sz="2600" dirty="0" err="1" smtClean="0">
                <a:latin typeface="Times New Roman" panose="02020603050405020304" pitchFamily="18" charset="0"/>
                <a:cs typeface="Times New Roman" panose="02020603050405020304" pitchFamily="18" charset="0"/>
              </a:rPr>
              <a:t>druguse.r</a:t>
            </a:r>
            <a:r>
              <a:rPr lang="en-US" sz="2600" dirty="0" smtClean="0">
                <a:latin typeface="Times New Roman" panose="02020603050405020304" pitchFamily="18" charset="0"/>
                <a:cs typeface="Times New Roman" panose="02020603050405020304" pitchFamily="18" charset="0"/>
              </a:rPr>
              <a:t> on canvas</a:t>
            </a:r>
            <a:endParaRPr lang="en-US" sz="2600" dirty="0">
              <a:latin typeface="Times New Roman" panose="02020603050405020304" pitchFamily="18" charset="0"/>
              <a:cs typeface="Times New Roman" panose="02020603050405020304" pitchFamily="18" charset="0"/>
            </a:endParaRPr>
          </a:p>
        </p:txBody>
      </p:sp>
      <p:sp>
        <p:nvSpPr>
          <p:cNvPr id="2" name="Rectangle 1"/>
          <p:cNvSpPr/>
          <p:nvPr/>
        </p:nvSpPr>
        <p:spPr>
          <a:xfrm>
            <a:off x="7590773" y="302515"/>
            <a:ext cx="3883069" cy="3539430"/>
          </a:xfrm>
          <a:prstGeom prst="rect">
            <a:avLst/>
          </a:prstGeom>
        </p:spPr>
        <p:txBody>
          <a:bodyPr wrap="square">
            <a:spAutoFit/>
          </a:bodyPr>
          <a:lstStyle/>
          <a:p>
            <a:pPr lvl="0"/>
            <a:r>
              <a:rPr lang="en-US" sz="2800" dirty="0">
                <a:solidFill>
                  <a:prstClr val="black"/>
                </a:solidFill>
                <a:latin typeface="Times New Roman" panose="02020603050405020304" pitchFamily="18" charset="0"/>
                <a:cs typeface="Times New Roman" panose="02020603050405020304" pitchFamily="18" charset="0"/>
              </a:rPr>
              <a:t>Responses were recorded on a 5-point scale</a:t>
            </a:r>
            <a:r>
              <a:rPr lang="en-US" sz="2800" dirty="0" smtClean="0">
                <a:solidFill>
                  <a:prstClr val="black"/>
                </a:solidFill>
                <a:latin typeface="Times New Roman" panose="02020603050405020304" pitchFamily="18" charset="0"/>
                <a:cs typeface="Times New Roman" panose="02020603050405020304" pitchFamily="18" charset="0"/>
              </a:rPr>
              <a:t>:</a:t>
            </a:r>
          </a:p>
          <a:p>
            <a:pPr lvl="0"/>
            <a:endParaRPr lang="en-US" sz="2800" dirty="0">
              <a:solidFill>
                <a:prstClr val="black"/>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never </a:t>
            </a:r>
            <a:r>
              <a:rPr lang="en-US" sz="2800" dirty="0">
                <a:solidFill>
                  <a:prstClr val="black"/>
                </a:solidFill>
                <a:latin typeface="Times New Roman" panose="02020603050405020304" pitchFamily="18" charset="0"/>
                <a:cs typeface="Times New Roman" panose="02020603050405020304" pitchFamily="18" charset="0"/>
              </a:rPr>
              <a:t>tried</a:t>
            </a:r>
            <a:r>
              <a:rPr lang="en-US" sz="2800" dirty="0" smtClean="0">
                <a:solidFill>
                  <a:prstClr val="black"/>
                </a:solidFill>
                <a:latin typeface="Times New Roman" panose="02020603050405020304" pitchFamily="18" charset="0"/>
                <a:cs typeface="Times New Roman" panose="02020603050405020304" pitchFamily="18" charset="0"/>
              </a:rPr>
              <a:t>,</a:t>
            </a:r>
          </a:p>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only </a:t>
            </a:r>
            <a:r>
              <a:rPr lang="en-US" sz="2800" dirty="0">
                <a:solidFill>
                  <a:prstClr val="black"/>
                </a:solidFill>
                <a:latin typeface="Times New Roman" panose="02020603050405020304" pitchFamily="18" charset="0"/>
                <a:cs typeface="Times New Roman" panose="02020603050405020304" pitchFamily="18" charset="0"/>
              </a:rPr>
              <a:t>once, </a:t>
            </a: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a </a:t>
            </a:r>
            <a:r>
              <a:rPr lang="en-US" sz="2800" dirty="0">
                <a:solidFill>
                  <a:prstClr val="black"/>
                </a:solidFill>
                <a:latin typeface="Times New Roman" panose="02020603050405020304" pitchFamily="18" charset="0"/>
                <a:cs typeface="Times New Roman" panose="02020603050405020304" pitchFamily="18" charset="0"/>
              </a:rPr>
              <a:t>few times, </a:t>
            </a:r>
            <a:endParaRPr lang="en-US" sz="2800" dirty="0" smtClean="0">
              <a:solidFill>
                <a:prstClr val="black"/>
              </a:solidFill>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many </a:t>
            </a:r>
            <a:r>
              <a:rPr lang="en-US" sz="2800" dirty="0">
                <a:solidFill>
                  <a:prstClr val="black"/>
                </a:solidFill>
                <a:latin typeface="Times New Roman" panose="02020603050405020304" pitchFamily="18" charset="0"/>
                <a:cs typeface="Times New Roman" panose="02020603050405020304" pitchFamily="18" charset="0"/>
              </a:rPr>
              <a:t>times, </a:t>
            </a:r>
            <a:r>
              <a:rPr lang="en-US" sz="2800" dirty="0" smtClean="0">
                <a:solidFill>
                  <a:prstClr val="black"/>
                </a:solidFill>
                <a:latin typeface="Times New Roman" panose="02020603050405020304" pitchFamily="18" charset="0"/>
                <a:cs typeface="Times New Roman" panose="02020603050405020304" pitchFamily="18" charset="0"/>
              </a:rPr>
              <a:t>and</a:t>
            </a:r>
          </a:p>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regularly</a:t>
            </a:r>
            <a:r>
              <a:rPr lang="en-US" sz="2800" dirty="0">
                <a:solidFill>
                  <a:prstClr val="black"/>
                </a:solidFill>
                <a:latin typeface="Times New Roman" panose="02020603050405020304" pitchFamily="18" charset="0"/>
                <a:cs typeface="Times New Roman" panose="02020603050405020304" pitchFamily="18" charset="0"/>
              </a:rPr>
              <a:t>. </a:t>
            </a:r>
            <a:endParaRPr lang="en-US" sz="2800" dirty="0"/>
          </a:p>
        </p:txBody>
      </p:sp>
    </p:spTree>
    <p:extLst>
      <p:ext uri="{BB962C8B-B14F-4D97-AF65-F5344CB8AC3E}">
        <p14:creationId xmlns:p14="http://schemas.microsoft.com/office/powerpoint/2010/main" val="93326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9528" y="-83392"/>
                <a:ext cx="12092472" cy="2429383"/>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manifest variables: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latent variables or factors: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a:t>
                </a:r>
                <a:endParaRPr lang="en-US" sz="2800" b="0" i="1" dirty="0" smtClean="0">
                  <a:solidFill>
                    <a:srgbClr val="0070C0"/>
                  </a:solidFill>
                  <a:latin typeface="Cambria Math" panose="02040503050406030204" pitchFamily="18" charset="0"/>
                </a:endParaRPr>
              </a:p>
              <a:p>
                <a:r>
                  <a:rPr lang="en-US" sz="2800" dirty="0" smtClean="0"/>
                  <a:t>     </a:t>
                </a:r>
              </a:p>
              <a:p>
                <a:r>
                  <a:rPr lang="en-US" sz="2800" dirty="0" smtClean="0"/>
                  <a:t> </a:t>
                </a:r>
                <a14:m>
                  <m:oMath xmlns:m="http://schemas.openxmlformats.org/officeDocument/2006/math">
                    <m:r>
                      <m:rPr>
                        <m:sty m:val="p"/>
                      </m:rPr>
                      <a:rPr lang="en-US" sz="2800" i="0" dirty="0" smtClean="0">
                        <a:latin typeface="Cambria Math" panose="02040503050406030204" pitchFamily="18" charset="0"/>
                      </a:rPr>
                      <m:t>x</m:t>
                    </m:r>
                    <m:r>
                      <a:rPr lang="en-US" sz="2800" i="0" dirty="0" smtClean="0">
                        <a:latin typeface="Cambria Math" panose="02040503050406030204" pitchFamily="18" charset="0"/>
                      </a:rPr>
                      <m:t> = </m:t>
                    </m:r>
                    <m:r>
                      <m:rPr>
                        <m:sty m:val="p"/>
                      </m:rPr>
                      <a:rPr lang="en-US" sz="2800" i="0" dirty="0" err="1" smtClean="0">
                        <a:latin typeface="Cambria Math" panose="02040503050406030204" pitchFamily="18" charset="0"/>
                      </a:rPr>
                      <m:t>Λf</m:t>
                    </m:r>
                    <m:r>
                      <a:rPr lang="en-US" sz="2800" i="0" dirty="0" smtClean="0">
                        <a:latin typeface="Cambria Math" panose="02040503050406030204" pitchFamily="18" charset="0"/>
                      </a:rPr>
                      <m:t> + </m:t>
                    </m:r>
                    <m:r>
                      <m:rPr>
                        <m:sty m:val="p"/>
                      </m:rPr>
                      <a:rPr lang="en-US" sz="2800" i="0" dirty="0" smtClean="0">
                        <a:latin typeface="Cambria Math" panose="02040503050406030204" pitchFamily="18" charset="0"/>
                      </a:rPr>
                      <m:t>u</m:t>
                    </m:r>
                  </m:oMath>
                </a14:m>
                <a:r>
                  <a:rPr lang="en-US" sz="2800" dirty="0" smtClean="0"/>
                  <a:t>,                                 , </a:t>
                </a:r>
                <a14:m>
                  <m:oMath xmlns:m="http://schemas.openxmlformats.org/officeDocument/2006/math">
                    <m:r>
                      <a:rPr lang="en-US" sz="2800" b="1" i="1" dirty="0" smtClean="0">
                        <a:latin typeface="Cambria Math" panose="02040503050406030204" pitchFamily="18" charset="0"/>
                      </a:rPr>
                      <m:t>𝒇</m:t>
                    </m:r>
                    <m:r>
                      <a:rPr lang="en-US" sz="280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e>
                        </m:d>
                      </m:e>
                      <m:sup>
                        <m:r>
                          <a:rPr lang="en-US" sz="2800" b="0" i="1" dirty="0" smtClean="0">
                            <a:latin typeface="Cambria Math" panose="02040503050406030204" pitchFamily="18" charset="0"/>
                          </a:rPr>
                          <m:t>𝑇</m:t>
                        </m:r>
                      </m:sup>
                    </m:sSup>
                    <m:r>
                      <a:rPr lang="en-US" sz="2800" i="1" dirty="0" smtClean="0">
                        <a:latin typeface="Cambria Math" panose="02040503050406030204" pitchFamily="18" charset="0"/>
                      </a:rPr>
                      <m:t>, </m:t>
                    </m:r>
                    <m:r>
                      <a:rPr lang="en-US" sz="2800" b="1" i="1" dirty="0" smtClean="0">
                        <a:latin typeface="Cambria Math" panose="02040503050406030204" pitchFamily="18" charset="0"/>
                      </a:rPr>
                      <m:t>𝒖</m:t>
                    </m:r>
                    <m:r>
                      <a:rPr lang="en-US" sz="2800" i="1" dirty="0" smtClean="0">
                        <a:latin typeface="Cambria Math" panose="02040503050406030204" pitchFamily="18" charset="0"/>
                      </a:rPr>
                      <m:t> = </m:t>
                    </m:r>
                    <m:sSup>
                      <m:sSupPr>
                        <m:ctrlPr>
                          <a:rPr lang="en-US" sz="2800" b="0" i="1" dirty="0" smtClean="0">
                            <a:latin typeface="Cambria Math" panose="02040503050406030204" pitchFamily="18" charset="0"/>
                          </a:rPr>
                        </m:ctrlPr>
                      </m:sSupPr>
                      <m:e>
                        <m:d>
                          <m:dPr>
                            <m:ctrlPr>
                              <a:rPr lang="en-US" sz="2800" b="0" i="1" dirty="0" smtClean="0">
                                <a:latin typeface="Cambria Math" panose="02040503050406030204" pitchFamily="18" charset="0"/>
                              </a:rPr>
                            </m:ctrlPr>
                          </m:dPr>
                          <m:e>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𝑢</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𝑢</m:t>
                                </m:r>
                              </m:e>
                              <m:sub>
                                <m:r>
                                  <a:rPr lang="en-US" sz="2800" i="1" dirty="0" err="1" smtClean="0">
                                    <a:latin typeface="Cambria Math" panose="02040503050406030204" pitchFamily="18" charset="0"/>
                                  </a:rPr>
                                  <m:t>𝑞</m:t>
                                </m:r>
                              </m:sub>
                            </m:sSub>
                          </m:e>
                        </m:d>
                      </m:e>
                      <m:sup>
                        <m:r>
                          <a:rPr lang="en-US" sz="2800" b="0" i="1" dirty="0" smtClean="0">
                            <a:latin typeface="Cambria Math" panose="02040503050406030204" pitchFamily="18" charset="0"/>
                          </a:rPr>
                          <m:t>𝑇</m:t>
                        </m:r>
                      </m:sup>
                    </m:sSup>
                    <m:r>
                      <a:rPr lang="en-US" sz="2800" b="0" i="1" dirty="0" smtClean="0">
                        <a:latin typeface="Cambria Math" panose="02040503050406030204" pitchFamily="18" charset="0"/>
                      </a:rPr>
                      <m:t>  </m:t>
                    </m:r>
                  </m:oMath>
                </a14:m>
                <a:r>
                  <a:rPr lang="en-US" sz="2800" dirty="0" smtClean="0">
                    <a:latin typeface="Times New Roman" panose="02020603050405020304" pitchFamily="18" charset="0"/>
                    <a:cs typeface="Times New Roman" panose="02020603050405020304" pitchFamily="18" charset="0"/>
                  </a:rPr>
                  <a:t>. </a:t>
                </a:r>
              </a:p>
              <a:p>
                <a:endParaRPr lang="en-US" sz="2800" dirty="0">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99528" y="-83392"/>
                <a:ext cx="12092472" cy="2429383"/>
              </a:xfrm>
              <a:prstGeom prst="rect">
                <a:avLst/>
              </a:prstGeom>
              <a:blipFill rotWithShape="0">
                <a:blip r:embed="rId2"/>
                <a:stretch>
                  <a:fillRect l="-1008" t="-2506"/>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2489135" y="996172"/>
            <a:ext cx="2390775" cy="1428750"/>
          </a:xfrm>
          <a:prstGeom prst="rect">
            <a:avLst/>
          </a:prstGeom>
        </p:spPr>
      </p:pic>
      <mc:AlternateContent xmlns:mc="http://schemas.openxmlformats.org/markup-compatibility/2006" xmlns:a14="http://schemas.microsoft.com/office/drawing/2010/main">
        <mc:Choice Requires="a14">
          <p:sp>
            <p:nvSpPr>
              <p:cNvPr id="6" name="Rectangle 2"/>
              <p:cNvSpPr>
                <a:spLocks noChangeArrowheads="1"/>
              </p:cNvSpPr>
              <p:nvPr/>
            </p:nvSpPr>
            <p:spPr bwMode="auto">
              <a:xfrm>
                <a:off x="49764" y="2639906"/>
                <a:ext cx="11622833" cy="22159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pPr>
                <a:r>
                  <a:rPr lang="en-US" altLang="en-US" sz="2400" dirty="0" smtClean="0">
                    <a:solidFill>
                      <a:srgbClr val="C00000"/>
                    </a:solidFill>
                    <a:latin typeface="Times New Roman" panose="02020603050405020304" pitchFamily="18" charset="0"/>
                    <a:cs typeface="Times New Roman" panose="02020603050405020304" pitchFamily="18" charset="0"/>
                  </a:rPr>
                  <a:t>Find the covariance of </a:t>
                </a:r>
                <a14:m>
                  <m:oMath xmlns:m="http://schemas.openxmlformats.org/officeDocument/2006/math">
                    <m:r>
                      <a:rPr lang="en-US" altLang="en-US" sz="2400" i="1" dirty="0" smtClean="0">
                        <a:solidFill>
                          <a:srgbClr val="C00000"/>
                        </a:solidFill>
                        <a:latin typeface="Cambria Math" panose="02040503050406030204" pitchFamily="18" charset="0"/>
                        <a:cs typeface="Times New Roman" panose="02020603050405020304" pitchFamily="18" charset="0"/>
                      </a:rPr>
                      <m:t>𝑋</m:t>
                    </m:r>
                  </m:oMath>
                </a14:m>
                <a:r>
                  <a:rPr lang="en-US" altLang="en-US" sz="2400" dirty="0" smtClean="0">
                    <a:solidFill>
                      <a:srgbClr val="C00000"/>
                    </a:solidFill>
                    <a:latin typeface="Times New Roman" panose="02020603050405020304" pitchFamily="18" charset="0"/>
                    <a:cs typeface="Times New Roman" panose="02020603050405020304" pitchFamily="18" charset="0"/>
                  </a:rPr>
                  <a:t>: </a:t>
                </a:r>
                <a:r>
                  <a:rPr lang="en-US" altLang="en-US" sz="2400" dirty="0" err="1" smtClean="0">
                    <a:solidFill>
                      <a:srgbClr val="C00000"/>
                    </a:solidFill>
                    <a:latin typeface="Times New Roman" panose="02020603050405020304" pitchFamily="18" charset="0"/>
                    <a:cs typeface="Times New Roman" panose="02020603050405020304" pitchFamily="18" charset="0"/>
                  </a:rPr>
                  <a:t>cov</a:t>
                </a:r>
                <a:r>
                  <a:rPr lang="en-US" altLang="en-US" sz="2400" dirty="0" smtClean="0">
                    <a:solidFill>
                      <a:srgbClr val="C00000"/>
                    </a:solidFill>
                    <a:latin typeface="Times New Roman" panose="02020603050405020304" pitchFamily="18" charset="0"/>
                    <a:cs typeface="Times New Roman" panose="02020603050405020304" pitchFamily="18" charset="0"/>
                  </a:rPr>
                  <a:t> (x)=</a:t>
                </a:r>
                <a:r>
                  <a:rPr lang="en-US" altLang="en-US" sz="2400" dirty="0" err="1" smtClean="0">
                    <a:solidFill>
                      <a:srgbClr val="C00000"/>
                    </a:solidFill>
                    <a:latin typeface="Times New Roman" panose="02020603050405020304" pitchFamily="18" charset="0"/>
                    <a:cs typeface="Times New Roman" panose="02020603050405020304" pitchFamily="18" charset="0"/>
                  </a:rPr>
                  <a:t>cov</a:t>
                </a:r>
                <a:r>
                  <a:rPr lang="en-US" altLang="en-US" sz="2400" dirty="0" smtClean="0">
                    <a:solidFill>
                      <a:srgbClr val="C00000"/>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n-US" sz="2400" dirty="0">
                        <a:solidFill>
                          <a:srgbClr val="C00000"/>
                        </a:solidFill>
                        <a:latin typeface="Cambria Math" panose="02040503050406030204" pitchFamily="18" charset="0"/>
                      </a:rPr>
                      <m:t>Λf</m:t>
                    </m:r>
                    <m:r>
                      <a:rPr lang="en-US" sz="2400" dirty="0">
                        <a:solidFill>
                          <a:srgbClr val="C00000"/>
                        </a:solidFill>
                        <a:latin typeface="Cambria Math" panose="02040503050406030204" pitchFamily="18" charset="0"/>
                      </a:rPr>
                      <m:t> + </m:t>
                    </m:r>
                    <m:r>
                      <m:rPr>
                        <m:sty m:val="p"/>
                      </m:rPr>
                      <a:rPr lang="en-US" sz="2400" dirty="0">
                        <a:solidFill>
                          <a:srgbClr val="C00000"/>
                        </a:solidFill>
                        <a:latin typeface="Cambria Math" panose="02040503050406030204" pitchFamily="18" charset="0"/>
                      </a:rPr>
                      <m:t>u</m:t>
                    </m:r>
                  </m:oMath>
                </a14:m>
                <a:r>
                  <a:rPr lang="en-US" altLang="en-US" sz="2400" dirty="0" smtClean="0">
                    <a:solidFill>
                      <a:srgbClr val="C00000"/>
                    </a:solidFill>
                    <a:latin typeface="Times New Roman" panose="02020603050405020304" pitchFamily="18" charset="0"/>
                    <a:cs typeface="Times New Roman" panose="02020603050405020304" pitchFamily="18" charset="0"/>
                  </a:rPr>
                  <a:t>) </a:t>
                </a:r>
                <a14:m>
                  <m:oMath xmlns:m="http://schemas.openxmlformats.org/officeDocument/2006/math">
                    <m:r>
                      <a:rPr lang="el-GR" altLang="en-US" sz="2400" i="1" dirty="0">
                        <a:solidFill>
                          <a:srgbClr val="C00000"/>
                        </a:solidFill>
                        <a:latin typeface="Cambria Math" panose="02040503050406030204" pitchFamily="18" charset="0"/>
                        <a:cs typeface="Times New Roman" panose="02020603050405020304" pitchFamily="18" charset="0"/>
                      </a:rPr>
                      <m:t>=</m:t>
                    </m:r>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r>
                      <a:rPr lang="en-US" altLang="en-US" sz="2400" b="0" i="1" dirty="0" smtClean="0">
                        <a:solidFill>
                          <a:srgbClr val="C00000"/>
                        </a:solidFill>
                        <a:latin typeface="Cambria Math" panose="02040503050406030204" pitchFamily="18" charset="0"/>
                        <a:cs typeface="Times New Roman" panose="02020603050405020304" pitchFamily="18" charset="0"/>
                      </a:rPr>
                      <m:t> </m:t>
                    </m:r>
                    <m:r>
                      <a:rPr lang="en-US" altLang="en-US" sz="2400" b="0" i="1" dirty="0" smtClean="0">
                        <a:solidFill>
                          <a:srgbClr val="C00000"/>
                        </a:solidFill>
                        <a:latin typeface="Cambria Math" panose="02040503050406030204" pitchFamily="18" charset="0"/>
                        <a:cs typeface="Times New Roman" panose="02020603050405020304" pitchFamily="18" charset="0"/>
                      </a:rPr>
                      <m:t>𝑐𝑜𝑣</m:t>
                    </m:r>
                    <m:r>
                      <a:rPr lang="en-US" altLang="en-US" sz="2400" b="0" i="1" dirty="0" smtClean="0">
                        <a:solidFill>
                          <a:srgbClr val="C00000"/>
                        </a:solidFill>
                        <a:latin typeface="Cambria Math" panose="02040503050406030204" pitchFamily="18" charset="0"/>
                        <a:cs typeface="Times New Roman" panose="02020603050405020304" pitchFamily="18" charset="0"/>
                      </a:rPr>
                      <m:t> </m:t>
                    </m:r>
                    <m:d>
                      <m:dPr>
                        <m:ctrlPr>
                          <a:rPr lang="en-US" altLang="en-US" sz="2400" b="0" i="1" dirty="0" smtClean="0">
                            <a:solidFill>
                              <a:srgbClr val="C00000"/>
                            </a:solidFill>
                            <a:latin typeface="Cambria Math" panose="02040503050406030204" pitchFamily="18" charset="0"/>
                            <a:cs typeface="Times New Roman" panose="02020603050405020304" pitchFamily="18" charset="0"/>
                          </a:rPr>
                        </m:ctrlPr>
                      </m:dPr>
                      <m:e>
                        <m:r>
                          <a:rPr lang="en-US" altLang="en-US" sz="2400" b="0" i="1" dirty="0" smtClean="0">
                            <a:solidFill>
                              <a:srgbClr val="C00000"/>
                            </a:solidFill>
                            <a:latin typeface="Cambria Math" panose="02040503050406030204" pitchFamily="18" charset="0"/>
                            <a:cs typeface="Times New Roman" panose="02020603050405020304" pitchFamily="18" charset="0"/>
                          </a:rPr>
                          <m:t>𝑓</m:t>
                        </m:r>
                      </m:e>
                    </m:d>
                    <m:sSup>
                      <m:sSupPr>
                        <m:ctrlPr>
                          <a:rPr lang="en-US" altLang="en-US" sz="2400" i="1" dirty="0">
                            <a:solidFill>
                              <a:srgbClr val="C00000"/>
                            </a:solidFill>
                            <a:latin typeface="Cambria Math" panose="02040503050406030204" pitchFamily="18" charset="0"/>
                            <a:cs typeface="Times New Roman" panose="02020603050405020304" pitchFamily="18" charset="0"/>
                          </a:rPr>
                        </m:ctrlPr>
                      </m:sSupPr>
                      <m:e>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e>
                      <m:sup>
                        <m:r>
                          <a:rPr lang="en-US" altLang="en-US" sz="2400" i="1" dirty="0">
                            <a:solidFill>
                              <a:srgbClr val="C00000"/>
                            </a:solidFill>
                            <a:latin typeface="Cambria Math" panose="02040503050406030204" pitchFamily="18" charset="0"/>
                            <a:cs typeface="Times New Roman" panose="02020603050405020304" pitchFamily="18" charset="0"/>
                          </a:rPr>
                          <m:t>𝑇</m:t>
                        </m:r>
                      </m:sup>
                    </m:sSup>
                    <m:r>
                      <a:rPr lang="en-US" altLang="en-US" sz="2400" i="1" dirty="0">
                        <a:solidFill>
                          <a:srgbClr val="C00000"/>
                        </a:solidFill>
                        <a:latin typeface="Cambria Math" panose="02040503050406030204" pitchFamily="18" charset="0"/>
                        <a:cs typeface="Times New Roman" panose="02020603050405020304" pitchFamily="18" charset="0"/>
                      </a:rPr>
                      <m:t>+</m:t>
                    </m:r>
                    <m:r>
                      <m:rPr>
                        <m:sty m:val="p"/>
                      </m:rPr>
                      <a:rPr lang="en-US" altLang="en-US" sz="2400" b="0" i="0" dirty="0" smtClean="0">
                        <a:solidFill>
                          <a:srgbClr val="C00000"/>
                        </a:solidFill>
                        <a:latin typeface="Cambria Math" panose="02040503050406030204" pitchFamily="18" charset="0"/>
                        <a:cs typeface="Times New Roman" panose="02020603050405020304" pitchFamily="18" charset="0"/>
                      </a:rPr>
                      <m:t>cov</m:t>
                    </m:r>
                    <m:d>
                      <m:dPr>
                        <m:ctrlPr>
                          <a:rPr lang="en-US" altLang="en-US" sz="2400" b="0" i="1" dirty="0" smtClean="0">
                            <a:solidFill>
                              <a:srgbClr val="C00000"/>
                            </a:solidFill>
                            <a:latin typeface="Cambria Math" panose="02040503050406030204" pitchFamily="18" charset="0"/>
                            <a:cs typeface="Times New Roman" panose="02020603050405020304" pitchFamily="18" charset="0"/>
                          </a:rPr>
                        </m:ctrlPr>
                      </m:dPr>
                      <m:e>
                        <m:r>
                          <m:rPr>
                            <m:sty m:val="p"/>
                          </m:rPr>
                          <a:rPr lang="en-US" altLang="en-US" sz="2400" b="0" i="0" dirty="0" smtClean="0">
                            <a:solidFill>
                              <a:srgbClr val="C00000"/>
                            </a:solidFill>
                            <a:latin typeface="Cambria Math" panose="02040503050406030204" pitchFamily="18" charset="0"/>
                            <a:cs typeface="Times New Roman" panose="02020603050405020304" pitchFamily="18" charset="0"/>
                          </a:rPr>
                          <m:t>u</m:t>
                        </m:r>
                      </m:e>
                    </m:d>
                    <m:r>
                      <a:rPr lang="en-US" altLang="en-US" sz="2400" b="0" i="0" dirty="0" smtClean="0">
                        <a:solidFill>
                          <a:srgbClr val="C00000"/>
                        </a:solidFill>
                        <a:latin typeface="Cambria Math" panose="02040503050406030204" pitchFamily="18" charset="0"/>
                        <a:cs typeface="Times New Roman" panose="02020603050405020304" pitchFamily="18" charset="0"/>
                      </a:rPr>
                      <m:t>=</m:t>
                    </m:r>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sSup>
                      <m:sSupPr>
                        <m:ctrlPr>
                          <a:rPr lang="en-US" altLang="en-US" sz="2400" i="1" dirty="0">
                            <a:solidFill>
                              <a:srgbClr val="C00000"/>
                            </a:solidFill>
                            <a:latin typeface="Cambria Math" panose="02040503050406030204" pitchFamily="18" charset="0"/>
                            <a:cs typeface="Times New Roman" panose="02020603050405020304" pitchFamily="18" charset="0"/>
                          </a:rPr>
                        </m:ctrlPr>
                      </m:sSupPr>
                      <m:e>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e>
                      <m:sup>
                        <m:r>
                          <a:rPr lang="en-US" altLang="en-US" sz="2400" i="1" dirty="0">
                            <a:solidFill>
                              <a:srgbClr val="C00000"/>
                            </a:solidFill>
                            <a:latin typeface="Cambria Math" panose="02040503050406030204" pitchFamily="18" charset="0"/>
                            <a:cs typeface="Times New Roman" panose="02020603050405020304" pitchFamily="18" charset="0"/>
                          </a:rPr>
                          <m:t>𝑇</m:t>
                        </m:r>
                      </m:sup>
                    </m:sSup>
                    <m:r>
                      <a:rPr lang="en-US" altLang="en-US" sz="2400" i="1" dirty="0">
                        <a:solidFill>
                          <a:srgbClr val="C00000"/>
                        </a:solidFill>
                        <a:latin typeface="Cambria Math" panose="02040503050406030204" pitchFamily="18" charset="0"/>
                        <a:cs typeface="Times New Roman" panose="02020603050405020304" pitchFamily="18" charset="0"/>
                      </a:rPr>
                      <m:t>+</m:t>
                    </m:r>
                    <m:r>
                      <m:rPr>
                        <m:sty m:val="p"/>
                      </m:rPr>
                      <a:rPr lang="el-GR" altLang="en-US" sz="2400" dirty="0">
                        <a:solidFill>
                          <a:srgbClr val="C00000"/>
                        </a:solidFill>
                        <a:latin typeface="Cambria Math" panose="02040503050406030204" pitchFamily="18" charset="0"/>
                        <a:cs typeface="Times New Roman" panose="02020603050405020304" pitchFamily="18" charset="0"/>
                      </a:rPr>
                      <m:t>Ψ</m:t>
                    </m:r>
                  </m:oMath>
                </a14:m>
                <a:endParaRPr lang="en-US" altLang="en-US" sz="2400" dirty="0">
                  <a:solidFill>
                    <a:srgbClr val="C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en-US" sz="2400" dirty="0">
                  <a:solidFill>
                    <a:srgbClr val="C00000"/>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l-GR" altLang="en-US" sz="2400" dirty="0">
                          <a:solidFill>
                            <a:srgbClr val="C00000"/>
                          </a:solidFill>
                          <a:latin typeface="Cambria Math" panose="02040503050406030204" pitchFamily="18" charset="0"/>
                          <a:cs typeface="Times New Roman" panose="02020603050405020304" pitchFamily="18" charset="0"/>
                        </a:rPr>
                        <m:t>Σ</m:t>
                      </m:r>
                      <m:r>
                        <a:rPr lang="el-GR" altLang="en-US" sz="2400" i="1" dirty="0">
                          <a:solidFill>
                            <a:srgbClr val="C00000"/>
                          </a:solidFill>
                          <a:latin typeface="Cambria Math" panose="02040503050406030204" pitchFamily="18" charset="0"/>
                          <a:cs typeface="Times New Roman" panose="02020603050405020304" pitchFamily="18" charset="0"/>
                        </a:rPr>
                        <m:t>=</m:t>
                      </m:r>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sSup>
                        <m:sSupPr>
                          <m:ctrlPr>
                            <a:rPr lang="en-US" altLang="en-US" sz="2400" i="1" dirty="0">
                              <a:solidFill>
                                <a:srgbClr val="C00000"/>
                              </a:solidFill>
                              <a:latin typeface="Cambria Math" panose="02040503050406030204" pitchFamily="18" charset="0"/>
                              <a:cs typeface="Times New Roman" panose="02020603050405020304" pitchFamily="18" charset="0"/>
                            </a:rPr>
                          </m:ctrlPr>
                        </m:sSupPr>
                        <m:e>
                          <m:r>
                            <m:rPr>
                              <m:sty m:val="p"/>
                            </m:rPr>
                            <a:rPr lang="el-GR" altLang="en-US" sz="2400" i="1" dirty="0">
                              <a:solidFill>
                                <a:srgbClr val="C00000"/>
                              </a:solidFill>
                              <a:latin typeface="Cambria Math" panose="02040503050406030204" pitchFamily="18" charset="0"/>
                              <a:cs typeface="Times New Roman" panose="02020603050405020304" pitchFamily="18" charset="0"/>
                            </a:rPr>
                            <m:t>Λ</m:t>
                          </m:r>
                        </m:e>
                        <m:sup>
                          <m:r>
                            <a:rPr lang="en-US" altLang="en-US" sz="2400" i="1" dirty="0">
                              <a:solidFill>
                                <a:srgbClr val="C00000"/>
                              </a:solidFill>
                              <a:latin typeface="Cambria Math" panose="02040503050406030204" pitchFamily="18" charset="0"/>
                              <a:cs typeface="Times New Roman" panose="02020603050405020304" pitchFamily="18" charset="0"/>
                            </a:rPr>
                            <m:t>𝑇</m:t>
                          </m:r>
                        </m:sup>
                      </m:sSup>
                      <m:r>
                        <a:rPr lang="en-US" altLang="en-US" sz="2400" i="1" dirty="0">
                          <a:solidFill>
                            <a:srgbClr val="C00000"/>
                          </a:solidFill>
                          <a:latin typeface="Cambria Math" panose="02040503050406030204" pitchFamily="18" charset="0"/>
                          <a:cs typeface="Times New Roman" panose="02020603050405020304" pitchFamily="18" charset="0"/>
                        </a:rPr>
                        <m:t>+</m:t>
                      </m:r>
                      <m:r>
                        <m:rPr>
                          <m:sty m:val="p"/>
                        </m:rPr>
                        <a:rPr lang="el-GR" altLang="en-US" sz="2400" dirty="0">
                          <a:solidFill>
                            <a:srgbClr val="C00000"/>
                          </a:solidFill>
                          <a:latin typeface="Cambria Math" panose="02040503050406030204" pitchFamily="18" charset="0"/>
                          <a:cs typeface="Times New Roman" panose="02020603050405020304" pitchFamily="18" charset="0"/>
                        </a:rPr>
                        <m:t>Ψ</m:t>
                      </m:r>
                    </m:oMath>
                  </m:oMathPara>
                </a14:m>
                <a:endParaRPr lang="en-US" altLang="en-US" sz="2400" dirty="0" smtClean="0">
                  <a:solidFill>
                    <a:srgbClr val="C00000"/>
                  </a:solidFill>
                  <a:latin typeface="Times New Roman" panose="02020603050405020304" pitchFamily="18" charset="0"/>
                  <a:cs typeface="Times New Roman" panose="02020603050405020304" pitchFamily="18" charset="0"/>
                </a:endParaRPr>
              </a:p>
              <a:p>
                <a:endParaRPr lang="en-US" altLang="en-US" sz="2400" dirty="0">
                  <a:solidFill>
                    <a:srgbClr val="0070C0"/>
                  </a:solidFill>
                  <a:latin typeface="Times New Roman" panose="02020603050405020304" pitchFamily="18" charset="0"/>
                  <a:cs typeface="Times New Roman" panose="02020603050405020304" pitchFamily="18" charset="0"/>
                </a:endParaRPr>
              </a:p>
              <a:p>
                <a:pPr lvl="0"/>
                <a:r>
                  <a:rPr lang="en-US" altLang="en-US" sz="2400" dirty="0" smtClean="0">
                    <a:solidFill>
                      <a:srgbClr val="000000"/>
                    </a:solidFill>
                    <a:latin typeface="Times New Roman" panose="02020603050405020304" pitchFamily="18" charset="0"/>
                    <a:cs typeface="Times New Roman" panose="02020603050405020304" pitchFamily="18" charset="0"/>
                  </a:rPr>
                  <a:t>This is the matrix of </a:t>
                </a:r>
                <a:r>
                  <a:rPr lang="en-US" altLang="en-US" sz="2400" dirty="0" smtClean="0">
                    <a:solidFill>
                      <a:srgbClr val="0070C0"/>
                    </a:solidFill>
                    <a:latin typeface="Times New Roman" panose="02020603050405020304" pitchFamily="18" charset="0"/>
                    <a:cs typeface="Times New Roman" panose="02020603050405020304" pitchFamily="18" charset="0"/>
                  </a:rPr>
                  <a:t>factor loadings </a:t>
                </a:r>
                <a:r>
                  <a:rPr lang="en-US" altLang="en-US" sz="2400" dirty="0" smtClean="0">
                    <a:solidFill>
                      <a:srgbClr val="000000"/>
                    </a:solidFill>
                    <a:latin typeface="Times New Roman" panose="02020603050405020304" pitchFamily="18" charset="0"/>
                    <a:cs typeface="Times New Roman" panose="02020603050405020304" pitchFamily="18" charset="0"/>
                  </a:rPr>
                  <a:t>times its transpose, plus a diagonal matrix containing the </a:t>
                </a:r>
                <a:r>
                  <a:rPr lang="en-US" altLang="en-US" sz="2400" dirty="0" smtClean="0">
                    <a:solidFill>
                      <a:srgbClr val="0070C0"/>
                    </a:solidFill>
                    <a:latin typeface="Times New Roman" panose="02020603050405020304" pitchFamily="18" charset="0"/>
                    <a:cs typeface="Times New Roman" panose="02020603050405020304" pitchFamily="18" charset="0"/>
                  </a:rPr>
                  <a:t>specific variances</a:t>
                </a:r>
                <a:r>
                  <a:rPr lang="en-US" altLang="en-US" sz="2400" dirty="0" smtClean="0">
                    <a:solidFill>
                      <a:srgbClr val="000000"/>
                    </a:solidFill>
                    <a:latin typeface="Times New Roman" panose="02020603050405020304" pitchFamily="18" charset="0"/>
                    <a:cs typeface="Times New Roman" panose="02020603050405020304" pitchFamily="18" charset="0"/>
                  </a:rPr>
                  <a:t>.</a:t>
                </a:r>
              </a:p>
            </p:txBody>
          </p:sp>
        </mc:Choice>
        <mc:Fallback xmlns="">
          <p:sp>
            <p:nvSpPr>
              <p:cNvPr id="6" name="Rectangle 2"/>
              <p:cNvSpPr>
                <a:spLocks noRot="1" noChangeAspect="1" noMove="1" noResize="1" noEditPoints="1" noAdjustHandles="1" noChangeArrowheads="1" noChangeShapeType="1" noTextEdit="1"/>
              </p:cNvSpPr>
              <p:nvPr/>
            </p:nvSpPr>
            <p:spPr bwMode="auto">
              <a:xfrm>
                <a:off x="49764" y="2639906"/>
                <a:ext cx="11622833" cy="2215991"/>
              </a:xfrm>
              <a:prstGeom prst="rect">
                <a:avLst/>
              </a:prstGeom>
              <a:blipFill rotWithShape="0">
                <a:blip r:embed="rId4"/>
                <a:stretch>
                  <a:fillRect l="-1573" t="-3846"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4137252" y="4586876"/>
            <a:ext cx="2676525" cy="1657350"/>
          </a:xfrm>
          <a:prstGeom prst="rect">
            <a:avLst/>
          </a:prstGeom>
        </p:spPr>
      </p:pic>
    </p:spTree>
    <p:extLst>
      <p:ext uri="{BB962C8B-B14F-4D97-AF65-F5344CB8AC3E}">
        <p14:creationId xmlns:p14="http://schemas.microsoft.com/office/powerpoint/2010/main" val="24898543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000" y="38566"/>
            <a:ext cx="7154591" cy="523220"/>
          </a:xfrm>
          <a:prstGeom prst="rect">
            <a:avLst/>
          </a:prstGeom>
        </p:spPr>
        <p:txBody>
          <a:bodyPr wrap="square">
            <a:spAutoFit/>
          </a:bodyPr>
          <a:lstStyle/>
          <a:p>
            <a:pPr lvl="0" algn="ctr"/>
            <a:r>
              <a:rPr lang="en-US" sz="2800" dirty="0" smtClean="0">
                <a:latin typeface="Times New Roman" panose="02020603050405020304" pitchFamily="18" charset="0"/>
                <a:cs typeface="Times New Roman" panose="02020603050405020304" pitchFamily="18" charset="0"/>
              </a:rPr>
              <a:t>Visualization </a:t>
            </a:r>
            <a:r>
              <a:rPr lang="en-US" sz="2800" dirty="0">
                <a:latin typeface="Times New Roman" panose="02020603050405020304" pitchFamily="18" charset="0"/>
                <a:cs typeface="Times New Roman" panose="02020603050405020304" pitchFamily="18" charset="0"/>
              </a:rPr>
              <a:t>of the correlation </a:t>
            </a:r>
            <a:r>
              <a:rPr lang="en-US" sz="2800" dirty="0" smtClean="0">
                <a:latin typeface="Times New Roman" panose="02020603050405020304" pitchFamily="18" charset="0"/>
                <a:cs typeface="Times New Roman" panose="02020603050405020304" pitchFamily="18" charset="0"/>
              </a:rPr>
              <a:t>matrix</a:t>
            </a:r>
          </a:p>
        </p:txBody>
      </p:sp>
      <p:pic>
        <p:nvPicPr>
          <p:cNvPr id="5" name="Picture 4"/>
          <p:cNvPicPr>
            <a:picLocks noChangeAspect="1"/>
          </p:cNvPicPr>
          <p:nvPr/>
        </p:nvPicPr>
        <p:blipFill>
          <a:blip r:embed="rId2"/>
          <a:stretch>
            <a:fillRect/>
          </a:stretch>
        </p:blipFill>
        <p:spPr>
          <a:xfrm>
            <a:off x="1152586" y="2658358"/>
            <a:ext cx="6304381" cy="4199642"/>
          </a:xfrm>
          <a:prstGeom prst="rect">
            <a:avLst/>
          </a:prstGeom>
        </p:spPr>
      </p:pic>
      <p:sp>
        <p:nvSpPr>
          <p:cNvPr id="3" name="Rectangle 2"/>
          <p:cNvSpPr>
            <a:spLocks noChangeArrowheads="1"/>
          </p:cNvSpPr>
          <p:nvPr/>
        </p:nvSpPr>
        <p:spPr bwMode="auto">
          <a:xfrm>
            <a:off x="7343591" y="3319701"/>
            <a:ext cx="456259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library(“lattice”)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levelplot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druguse.cor</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2340944"/>
              </p:ext>
            </p:extLst>
          </p:nvPr>
        </p:nvGraphicFramePr>
        <p:xfrm>
          <a:off x="812278" y="481500"/>
          <a:ext cx="6984995" cy="2476500"/>
        </p:xfrm>
        <a:graphic>
          <a:graphicData uri="http://schemas.openxmlformats.org/drawingml/2006/table">
            <a:tbl>
              <a:tblPr/>
              <a:tblGrid>
                <a:gridCol w="1704200"/>
                <a:gridCol w="406215"/>
                <a:gridCol w="406215"/>
                <a:gridCol w="406215"/>
                <a:gridCol w="406215"/>
                <a:gridCol w="406215"/>
                <a:gridCol w="406215"/>
                <a:gridCol w="406215"/>
                <a:gridCol w="406215"/>
                <a:gridCol w="406215"/>
                <a:gridCol w="406215"/>
                <a:gridCol w="406215"/>
                <a:gridCol w="406215"/>
                <a:gridCol w="406215"/>
              </a:tblGrid>
              <a:tr h="190500">
                <a:tc>
                  <a:txBody>
                    <a:bodyPr/>
                    <a:lstStyle/>
                    <a:p>
                      <a:pPr algn="l" fontAlgn="ctr"/>
                      <a:r>
                        <a:rPr lang="en-US" sz="1000" b="0" i="0" u="none" strike="noStrike" dirty="0">
                          <a:solidFill>
                            <a:srgbClr val="000000"/>
                          </a:solidFill>
                          <a:effectLst/>
                          <a:latin typeface="Lucida Console" panose="020B0609040504020204" pitchFamily="49" charset="0"/>
                        </a:rPr>
                        <a:t>cigarettes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beer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wine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liquor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cocaine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tranquillizers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drug store medication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heroin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marijuana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hashish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inhalants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haluucinogenics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ctr"/>
                      <a:r>
                        <a:rPr lang="en-US" sz="1000" b="0" i="0" u="none" strike="noStrike">
                          <a:solidFill>
                            <a:srgbClr val="000000"/>
                          </a:solidFill>
                          <a:effectLst/>
                          <a:latin typeface="Lucida Console" panose="020B0609040504020204" pitchFamily="49" charset="0"/>
                        </a:rPr>
                        <a:t>amphetamine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7889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000" y="38566"/>
            <a:ext cx="7154591" cy="523220"/>
          </a:xfrm>
          <a:prstGeom prst="rect">
            <a:avLst/>
          </a:prstGeom>
        </p:spPr>
        <p:txBody>
          <a:bodyPr wrap="square">
            <a:spAutoFit/>
          </a:bodyPr>
          <a:lstStyle/>
          <a:p>
            <a:pPr lvl="0" algn="ctr"/>
            <a:r>
              <a:rPr lang="en-US" sz="2800" dirty="0" smtClean="0">
                <a:latin typeface="Times New Roman" panose="02020603050405020304" pitchFamily="18" charset="0"/>
                <a:cs typeface="Times New Roman" panose="02020603050405020304" pitchFamily="18" charset="0"/>
              </a:rPr>
              <a:t>Visualization </a:t>
            </a:r>
            <a:r>
              <a:rPr lang="en-US" sz="2800" dirty="0">
                <a:latin typeface="Times New Roman" panose="02020603050405020304" pitchFamily="18" charset="0"/>
                <a:cs typeface="Times New Roman" panose="02020603050405020304" pitchFamily="18" charset="0"/>
              </a:rPr>
              <a:t>of the correlation </a:t>
            </a:r>
            <a:r>
              <a:rPr lang="en-US" sz="2800" dirty="0" smtClean="0">
                <a:latin typeface="Times New Roman" panose="02020603050405020304" pitchFamily="18" charset="0"/>
                <a:cs typeface="Times New Roman" panose="02020603050405020304" pitchFamily="18" charset="0"/>
              </a:rPr>
              <a:t>matrix</a:t>
            </a:r>
          </a:p>
        </p:txBody>
      </p:sp>
      <p:pic>
        <p:nvPicPr>
          <p:cNvPr id="5" name="Picture 4"/>
          <p:cNvPicPr>
            <a:picLocks noChangeAspect="1"/>
          </p:cNvPicPr>
          <p:nvPr/>
        </p:nvPicPr>
        <p:blipFill>
          <a:blip r:embed="rId2"/>
          <a:stretch>
            <a:fillRect/>
          </a:stretch>
        </p:blipFill>
        <p:spPr>
          <a:xfrm>
            <a:off x="5122501" y="1355650"/>
            <a:ext cx="7069499" cy="4709323"/>
          </a:xfrm>
          <a:prstGeom prst="rect">
            <a:avLst/>
          </a:prstGeom>
        </p:spPr>
      </p:pic>
      <p:sp>
        <p:nvSpPr>
          <p:cNvPr id="3" name="Rectangle 2"/>
          <p:cNvSpPr>
            <a:spLocks noChangeArrowheads="1"/>
          </p:cNvSpPr>
          <p:nvPr/>
        </p:nvSpPr>
        <p:spPr bwMode="auto">
          <a:xfrm>
            <a:off x="7143174" y="73271"/>
            <a:ext cx="4562593"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levelplot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druguse.cor</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rot="16200000">
            <a:off x="-179779" y="1682128"/>
            <a:ext cx="5183188" cy="4145005"/>
          </a:xfrm>
          <a:prstGeom prst="rect">
            <a:avLst/>
          </a:prstGeom>
        </p:spPr>
      </p:pic>
    </p:spTree>
    <p:extLst>
      <p:ext uri="{BB962C8B-B14F-4D97-AF65-F5344CB8AC3E}">
        <p14:creationId xmlns:p14="http://schemas.microsoft.com/office/powerpoint/2010/main" val="900366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38896" y="214015"/>
                <a:ext cx="11910349" cy="523220"/>
              </a:xfrm>
              <a:prstGeom prst="rect">
                <a:avLst/>
              </a:prstGeom>
            </p:spPr>
            <p:txBody>
              <a:bodyPr wrap="square">
                <a:spAutoFit/>
              </a:bodyPr>
              <a:lstStyle/>
              <a:p>
                <a:pPr marL="457200" lvl="0" indent="-45720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Determine the number of factors, </a:t>
                </a:r>
                <a14:m>
                  <m:oMath xmlns:m="http://schemas.openxmlformats.org/officeDocument/2006/math">
                    <m:r>
                      <a:rPr lang="en-US" sz="2800" i="1" dirty="0" smtClean="0">
                        <a:solidFill>
                          <a:srgbClr val="C00000"/>
                        </a:solidFill>
                        <a:latin typeface="Cambria Math" panose="02040503050406030204" pitchFamily="18" charset="0"/>
                        <a:cs typeface="Times New Roman" panose="02020603050405020304" pitchFamily="18" charset="0"/>
                      </a:rPr>
                      <m:t>𝐾</m:t>
                    </m:r>
                  </m:oMath>
                </a14:m>
                <a:endParaRPr lang="en-US" sz="28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8896" y="214015"/>
                <a:ext cx="11910349" cy="523220"/>
              </a:xfrm>
              <a:prstGeom prst="rect">
                <a:avLst/>
              </a:prstGeom>
              <a:blipFill rotWithShape="0">
                <a:blip r:embed="rId2"/>
                <a:stretch>
                  <a:fillRect l="-921" t="-11628" b="-31395"/>
                </a:stretch>
              </a:blipFill>
            </p:spPr>
            <p:txBody>
              <a:bodyPr/>
              <a:lstStyle/>
              <a:p>
                <a:r>
                  <a:rPr lang="en-US">
                    <a:noFill/>
                  </a:rPr>
                  <a:t> </a:t>
                </a:r>
              </a:p>
            </p:txBody>
          </p:sp>
        </mc:Fallback>
      </mc:AlternateContent>
      <p:sp>
        <p:nvSpPr>
          <p:cNvPr id="5" name="Rectangle 1"/>
          <p:cNvSpPr>
            <a:spLocks noChangeArrowheads="1"/>
          </p:cNvSpPr>
          <p:nvPr/>
        </p:nvSpPr>
        <p:spPr bwMode="auto">
          <a:xfrm>
            <a:off x="321238" y="900116"/>
            <a:ext cx="11076971" cy="27077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sapply</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(1:6, function(</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factanal</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covmat</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druguse.cor</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factors =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nf</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method =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mle</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FF"/>
                </a:solidFill>
                <a:effectLst/>
                <a:latin typeface="Lucida Console" panose="020B0609040504020204" pitchFamily="49" charset="0"/>
              </a:rPr>
              <a:t>n.obs</a:t>
            </a:r>
            <a:r>
              <a:rPr kumimoji="0" lang="en-US" altLang="en-US" sz="2400" b="0" i="0" u="none" strike="noStrike" cap="none" normalizeH="0" baseline="0" dirty="0" smtClean="0">
                <a:ln>
                  <a:noFill/>
                </a:ln>
                <a:solidFill>
                  <a:srgbClr val="0000FF"/>
                </a:solidFill>
                <a:effectLst/>
                <a:latin typeface="Lucida Console" panose="020B0609040504020204" pitchFamily="49" charset="0"/>
              </a:rPr>
              <a:t> = 1634)$PVAL)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objective </a:t>
            </a:r>
            <a:r>
              <a:rPr kumimoji="0" lang="en-US" altLang="en-US" sz="24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400" b="0" i="0" u="none" strike="noStrike" cap="none" normalizeH="0" baseline="0" dirty="0" err="1" smtClean="0">
                <a:ln>
                  <a:noFill/>
                </a:ln>
                <a:solidFill>
                  <a:srgbClr val="000000"/>
                </a:solidFill>
                <a:effectLst/>
                <a:latin typeface="Lucida Console" panose="020B0609040504020204" pitchFamily="49" charset="0"/>
              </a:rPr>
              <a:t>objective</a:t>
            </a:r>
            <a:r>
              <a:rPr kumimoji="0" lang="en-US" altLang="en-US" sz="2400" b="0" i="0" u="none" strike="noStrike" cap="none" normalizeH="0" baseline="0" dirty="0" smtClean="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Console" panose="020B0609040504020204" pitchFamily="49" charset="0"/>
              </a:rPr>
              <a:t>0.000000e+00 1.343854e-69 4.123785e-28 4.899118e-11 3.160632e-05 </a:t>
            </a:r>
            <a:r>
              <a:rPr kumimoji="0" lang="en-US" altLang="en-US" sz="2400" b="0" i="0" u="none" strike="noStrike" cap="none" normalizeH="0" baseline="0" dirty="0" smtClean="0">
                <a:ln>
                  <a:noFill/>
                </a:ln>
                <a:solidFill>
                  <a:srgbClr val="0070C0"/>
                </a:solidFill>
                <a:effectLst/>
                <a:latin typeface="Lucida Console" panose="020B0609040504020204" pitchFamily="49" charset="0"/>
              </a:rPr>
              <a:t>6.558653e-02</a:t>
            </a:r>
            <a:endParaRPr kumimoji="0" lang="en-US" altLang="en-US" sz="2400" b="0" i="0" u="none" strike="noStrike" cap="none" normalizeH="0" baseline="0" dirty="0" smtClean="0">
              <a:ln>
                <a:noFill/>
              </a:ln>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3551240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16295" y="88755"/>
            <a:ext cx="3900669" cy="492443"/>
          </a:xfrm>
          <a:prstGeom prst="rect">
            <a:avLst/>
          </a:prstGeom>
        </p:spPr>
        <p:txBody>
          <a:bodyPr wrap="square">
            <a:spAutoFit/>
          </a:bodyPr>
          <a:lstStyle/>
          <a:p>
            <a:pPr lvl="0"/>
            <a:r>
              <a:rPr lang="en-US" sz="2600" dirty="0" smtClean="0">
                <a:solidFill>
                  <a:srgbClr val="C00000"/>
                </a:solidFill>
                <a:latin typeface="Times New Roman" panose="02020603050405020304" pitchFamily="18" charset="0"/>
                <a:cs typeface="Times New Roman" panose="02020603050405020304" pitchFamily="18" charset="0"/>
              </a:rPr>
              <a:t>Factor Analysis using MLE</a:t>
            </a:r>
            <a:endParaRPr lang="en-US" sz="2600" dirty="0">
              <a:solidFill>
                <a:srgbClr val="C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0" y="708307"/>
            <a:ext cx="11949829" cy="6149693"/>
          </a:xfrm>
          <a:prstGeom prst="rect">
            <a:avLst/>
          </a:prstGeom>
        </p:spPr>
      </p:pic>
    </p:spTree>
    <p:extLst>
      <p:ext uri="{BB962C8B-B14F-4D97-AF65-F5344CB8AC3E}">
        <p14:creationId xmlns:p14="http://schemas.microsoft.com/office/powerpoint/2010/main" val="7887745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16295" y="88755"/>
            <a:ext cx="3900669" cy="492443"/>
          </a:xfrm>
          <a:prstGeom prst="rect">
            <a:avLst/>
          </a:prstGeom>
        </p:spPr>
        <p:txBody>
          <a:bodyPr wrap="square">
            <a:spAutoFit/>
          </a:bodyPr>
          <a:lstStyle/>
          <a:p>
            <a:pPr lvl="0"/>
            <a:r>
              <a:rPr lang="en-US" sz="2600" dirty="0" smtClean="0">
                <a:solidFill>
                  <a:srgbClr val="C00000"/>
                </a:solidFill>
                <a:latin typeface="Times New Roman" panose="02020603050405020304" pitchFamily="18" charset="0"/>
                <a:cs typeface="Times New Roman" panose="02020603050405020304" pitchFamily="18" charset="0"/>
              </a:rPr>
              <a:t>Compute residuals</a:t>
            </a:r>
            <a:endParaRPr lang="en-US" sz="2600" dirty="0">
              <a:solidFill>
                <a:srgbClr val="C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75364" y="786270"/>
            <a:ext cx="11155212" cy="1981982"/>
          </a:xfrm>
          <a:prstGeom prst="rect">
            <a:avLst/>
          </a:prstGeom>
        </p:spPr>
      </p:pic>
      <p:pic>
        <p:nvPicPr>
          <p:cNvPr id="6" name="Picture 5"/>
          <p:cNvPicPr>
            <a:picLocks noChangeAspect="1"/>
          </p:cNvPicPr>
          <p:nvPr/>
        </p:nvPicPr>
        <p:blipFill>
          <a:blip r:embed="rId3"/>
          <a:stretch>
            <a:fillRect/>
          </a:stretch>
        </p:blipFill>
        <p:spPr>
          <a:xfrm>
            <a:off x="2273931" y="3074943"/>
            <a:ext cx="8598906" cy="2611873"/>
          </a:xfrm>
          <a:prstGeom prst="rect">
            <a:avLst/>
          </a:prstGeom>
        </p:spPr>
      </p:pic>
    </p:spTree>
    <p:extLst>
      <p:ext uri="{BB962C8B-B14F-4D97-AF65-F5344CB8AC3E}">
        <p14:creationId xmlns:p14="http://schemas.microsoft.com/office/powerpoint/2010/main" val="18626952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8896" y="214015"/>
            <a:ext cx="3900669" cy="492443"/>
          </a:xfrm>
          <a:prstGeom prst="rect">
            <a:avLst/>
          </a:prstGeom>
        </p:spPr>
        <p:txBody>
          <a:bodyPr wrap="square">
            <a:spAutoFit/>
          </a:bodyPr>
          <a:lstStyle/>
          <a:p>
            <a:pPr lvl="0"/>
            <a:r>
              <a:rPr lang="en-US" sz="2600" dirty="0" smtClean="0">
                <a:solidFill>
                  <a:prstClr val="black"/>
                </a:solidFill>
              </a:rPr>
              <a:t>Factor Analysis using MLE</a:t>
            </a:r>
            <a:endParaRPr lang="en-US" sz="2600" dirty="0">
              <a:solidFill>
                <a:prstClr val="black"/>
              </a:solidFill>
            </a:endParaRPr>
          </a:p>
        </p:txBody>
      </p:sp>
      <p:pic>
        <p:nvPicPr>
          <p:cNvPr id="3" name="Picture 2"/>
          <p:cNvPicPr>
            <a:picLocks noChangeAspect="1"/>
          </p:cNvPicPr>
          <p:nvPr/>
        </p:nvPicPr>
        <p:blipFill>
          <a:blip r:embed="rId2"/>
          <a:stretch>
            <a:fillRect/>
          </a:stretch>
        </p:blipFill>
        <p:spPr>
          <a:xfrm>
            <a:off x="138896" y="1022912"/>
            <a:ext cx="5564711" cy="3549088"/>
          </a:xfrm>
          <a:prstGeom prst="rect">
            <a:avLst/>
          </a:prstGeom>
        </p:spPr>
      </p:pic>
      <p:sp>
        <p:nvSpPr>
          <p:cNvPr id="5" name="Rectangle 4"/>
          <p:cNvSpPr/>
          <p:nvPr/>
        </p:nvSpPr>
        <p:spPr>
          <a:xfrm>
            <a:off x="5837129" y="214015"/>
            <a:ext cx="6354871" cy="609397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Substances that load highly on the </a:t>
            </a:r>
            <a:r>
              <a:rPr lang="en-US" sz="2600" dirty="0" smtClean="0">
                <a:latin typeface="Times New Roman" panose="02020603050405020304" pitchFamily="18" charset="0"/>
                <a:cs typeface="Times New Roman" panose="02020603050405020304" pitchFamily="18" charset="0"/>
              </a:rPr>
              <a:t>first </a:t>
            </a:r>
            <a:r>
              <a:rPr lang="en-US" sz="2600" dirty="0">
                <a:latin typeface="Times New Roman" panose="02020603050405020304" pitchFamily="18" charset="0"/>
                <a:cs typeface="Times New Roman" panose="02020603050405020304" pitchFamily="18" charset="0"/>
              </a:rPr>
              <a:t>factor are </a:t>
            </a:r>
            <a:r>
              <a:rPr lang="en-US" sz="2600" dirty="0">
                <a:solidFill>
                  <a:srgbClr val="0070C0"/>
                </a:solidFill>
                <a:latin typeface="Times New Roman" panose="02020603050405020304" pitchFamily="18" charset="0"/>
                <a:cs typeface="Times New Roman" panose="02020603050405020304" pitchFamily="18" charset="0"/>
              </a:rPr>
              <a:t>cigarettes, beer, wine, liquor,</a:t>
            </a:r>
          </a:p>
          <a:p>
            <a:pPr>
              <a:lnSpc>
                <a:spcPct val="150000"/>
              </a:lnSpc>
            </a:pPr>
            <a:r>
              <a:rPr lang="en-US" sz="2600" dirty="0" smtClean="0">
                <a:solidFill>
                  <a:srgbClr val="0070C0"/>
                </a:solidFill>
                <a:latin typeface="Times New Roman" panose="02020603050405020304" pitchFamily="18" charset="0"/>
                <a:cs typeface="Times New Roman" panose="02020603050405020304" pitchFamily="18" charset="0"/>
              </a:rPr>
              <a:t>    and </a:t>
            </a:r>
            <a:r>
              <a:rPr lang="en-US" sz="2600" dirty="0">
                <a:solidFill>
                  <a:srgbClr val="0070C0"/>
                </a:solidFill>
                <a:latin typeface="Times New Roman" panose="02020603050405020304" pitchFamily="18" charset="0"/>
                <a:cs typeface="Times New Roman" panose="02020603050405020304" pitchFamily="18" charset="0"/>
              </a:rPr>
              <a:t>marijuana</a:t>
            </a:r>
            <a:r>
              <a:rPr lang="en-US" sz="2600" dirty="0">
                <a:latin typeface="Times New Roman" panose="02020603050405020304" pitchFamily="18" charset="0"/>
                <a:cs typeface="Times New Roman" panose="02020603050405020304" pitchFamily="18" charset="0"/>
              </a:rPr>
              <a:t> and we might label it </a:t>
            </a:r>
            <a:r>
              <a:rPr lang="en-US" sz="2600" dirty="0" smtClean="0">
                <a:latin typeface="Times New Roman" panose="02020603050405020304" pitchFamily="18" charset="0"/>
                <a:cs typeface="Times New Roman" panose="02020603050405020304" pitchFamily="18" charset="0"/>
              </a:rPr>
              <a:t>“social/soft </a:t>
            </a:r>
            <a:r>
              <a:rPr lang="en-US" sz="2600" dirty="0">
                <a:latin typeface="Times New Roman" panose="02020603050405020304" pitchFamily="18" charset="0"/>
                <a:cs typeface="Times New Roman" panose="02020603050405020304" pitchFamily="18" charset="0"/>
              </a:rPr>
              <a:t>drug use</a:t>
            </a:r>
            <a:r>
              <a:rPr lang="en-US" sz="2600" dirty="0" smtClean="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 </a:t>
            </a:r>
            <a:r>
              <a:rPr lang="en-US" sz="2600" dirty="0">
                <a:solidFill>
                  <a:srgbClr val="0070C0"/>
                </a:solidFill>
                <a:latin typeface="Times New Roman" panose="02020603050405020304" pitchFamily="18" charset="0"/>
                <a:cs typeface="Times New Roman" panose="02020603050405020304" pitchFamily="18" charset="0"/>
              </a:rPr>
              <a:t>Cocaine, </a:t>
            </a:r>
            <a:r>
              <a:rPr lang="en-US" sz="2600" dirty="0" smtClean="0">
                <a:solidFill>
                  <a:srgbClr val="0070C0"/>
                </a:solidFill>
                <a:latin typeface="Times New Roman" panose="02020603050405020304" pitchFamily="18" charset="0"/>
                <a:cs typeface="Times New Roman" panose="02020603050405020304" pitchFamily="18" charset="0"/>
              </a:rPr>
              <a:t>tranquillizers, and </a:t>
            </a:r>
            <a:r>
              <a:rPr lang="en-US" sz="2600" dirty="0">
                <a:solidFill>
                  <a:srgbClr val="0070C0"/>
                </a:solidFill>
                <a:latin typeface="Times New Roman" panose="02020603050405020304" pitchFamily="18" charset="0"/>
                <a:cs typeface="Times New Roman" panose="02020603050405020304" pitchFamily="18" charset="0"/>
              </a:rPr>
              <a:t>heroin</a:t>
            </a:r>
            <a:r>
              <a:rPr lang="en-US" sz="2600" dirty="0">
                <a:latin typeface="Times New Roman" panose="02020603050405020304" pitchFamily="18" charset="0"/>
                <a:cs typeface="Times New Roman" panose="02020603050405020304" pitchFamily="18" charset="0"/>
              </a:rPr>
              <a:t> load highly on the second </a:t>
            </a:r>
            <a:r>
              <a:rPr lang="en-US" sz="2600" dirty="0" smtClean="0">
                <a:latin typeface="Times New Roman" panose="02020603050405020304" pitchFamily="18" charset="0"/>
                <a:cs typeface="Times New Roman" panose="02020603050405020304" pitchFamily="18" charset="0"/>
              </a:rPr>
              <a:t>factor. The </a:t>
            </a:r>
            <a:r>
              <a:rPr lang="en-US" sz="2600" dirty="0">
                <a:latin typeface="Times New Roman" panose="02020603050405020304" pitchFamily="18" charset="0"/>
                <a:cs typeface="Times New Roman" panose="02020603050405020304" pitchFamily="18" charset="0"/>
              </a:rPr>
              <a:t>obvious label for </a:t>
            </a:r>
            <a:r>
              <a:rPr lang="en-US" sz="2600" dirty="0" smtClean="0">
                <a:latin typeface="Times New Roman" panose="02020603050405020304" pitchFamily="18" charset="0"/>
                <a:cs typeface="Times New Roman" panose="02020603050405020304" pitchFamily="18" charset="0"/>
              </a:rPr>
              <a:t>the factor is “hard </a:t>
            </a:r>
            <a:r>
              <a:rPr lang="en-US" sz="2600" dirty="0">
                <a:latin typeface="Times New Roman" panose="02020603050405020304" pitchFamily="18" charset="0"/>
                <a:cs typeface="Times New Roman" panose="02020603050405020304" pitchFamily="18" charset="0"/>
              </a:rPr>
              <a:t>drug use</a:t>
            </a:r>
            <a:r>
              <a:rPr lang="en-US" sz="2600" dirty="0" smtClean="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Factor </a:t>
            </a:r>
            <a:r>
              <a:rPr lang="en-US" sz="2600" dirty="0">
                <a:latin typeface="Times New Roman" panose="02020603050405020304" pitchFamily="18" charset="0"/>
                <a:cs typeface="Times New Roman" panose="02020603050405020304" pitchFamily="18" charset="0"/>
              </a:rPr>
              <a:t>three is essentially simply </a:t>
            </a:r>
            <a:r>
              <a:rPr lang="en-US" sz="2600" dirty="0" smtClean="0">
                <a:latin typeface="Times New Roman" panose="02020603050405020304" pitchFamily="18" charset="0"/>
                <a:cs typeface="Times New Roman" panose="02020603050405020304" pitchFamily="18" charset="0"/>
              </a:rPr>
              <a:t>amphetamine use, and </a:t>
            </a:r>
          </a:p>
          <a:p>
            <a:pPr marL="342900" indent="-342900">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F</a:t>
            </a:r>
            <a:r>
              <a:rPr lang="en-US" sz="2600" dirty="0" smtClean="0">
                <a:latin typeface="Times New Roman" panose="02020603050405020304" pitchFamily="18" charset="0"/>
                <a:cs typeface="Times New Roman" panose="02020603050405020304" pitchFamily="18" charset="0"/>
              </a:rPr>
              <a:t>actor </a:t>
            </a:r>
            <a:r>
              <a:rPr lang="en-US" sz="2600" dirty="0">
                <a:latin typeface="Times New Roman" panose="02020603050405020304" pitchFamily="18" charset="0"/>
                <a:cs typeface="Times New Roman" panose="02020603050405020304" pitchFamily="18" charset="0"/>
              </a:rPr>
              <a:t>four </a:t>
            </a:r>
            <a:r>
              <a:rPr lang="en-US" sz="2600" dirty="0">
                <a:solidFill>
                  <a:srgbClr val="0070C0"/>
                </a:solidFill>
                <a:latin typeface="Times New Roman" panose="02020603050405020304" pitchFamily="18" charset="0"/>
                <a:cs typeface="Times New Roman" panose="02020603050405020304" pitchFamily="18" charset="0"/>
              </a:rPr>
              <a:t>hashish</a:t>
            </a:r>
            <a:r>
              <a:rPr lang="en-US" sz="2600" dirty="0">
                <a:latin typeface="Times New Roman" panose="02020603050405020304" pitchFamily="18" charset="0"/>
                <a:cs typeface="Times New Roman" panose="02020603050405020304" pitchFamily="18" charset="0"/>
              </a:rPr>
              <a:t> use.</a:t>
            </a:r>
          </a:p>
        </p:txBody>
      </p:sp>
    </p:spTree>
    <p:extLst>
      <p:ext uri="{BB962C8B-B14F-4D97-AF65-F5344CB8AC3E}">
        <p14:creationId xmlns:p14="http://schemas.microsoft.com/office/powerpoint/2010/main" val="3399482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0" y="0"/>
                <a:ext cx="12192000" cy="6694140"/>
              </a:xfrm>
              <a:prstGeom prst="rect">
                <a:avLst/>
              </a:prstGeom>
            </p:spPr>
            <p:txBody>
              <a:bodyPr wrap="square">
                <a:spAutoFit/>
              </a:bodyPr>
              <a:lstStyle/>
              <a:p>
                <a:pPr algn="ctr">
                  <a:lnSpc>
                    <a:spcPct val="150000"/>
                  </a:lnSpc>
                </a:pPr>
                <a:r>
                  <a:rPr lang="en-US" sz="2600" dirty="0">
                    <a:solidFill>
                      <a:prstClr val="black"/>
                    </a:solidFill>
                    <a:latin typeface="Times New Roman" panose="02020603050405020304" pitchFamily="18" charset="0"/>
                    <a:cs typeface="Times New Roman" panose="02020603050405020304" pitchFamily="18" charset="0"/>
                  </a:rPr>
                  <a:t>PCA vs. Factor Analysis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Both PCA and </a:t>
                </a:r>
                <a:r>
                  <a:rPr lang="en-US" sz="2600" dirty="0" smtClean="0">
                    <a:solidFill>
                      <a:prstClr val="black"/>
                    </a:solidFill>
                    <a:latin typeface="Times New Roman" panose="02020603050405020304" pitchFamily="18" charset="0"/>
                    <a:cs typeface="Times New Roman" panose="02020603050405020304" pitchFamily="18" charset="0"/>
                  </a:rPr>
                  <a:t>FA are </a:t>
                </a:r>
                <a:r>
                  <a:rPr lang="en-US" sz="2600" dirty="0">
                    <a:solidFill>
                      <a:srgbClr val="0070C0"/>
                    </a:solidFill>
                    <a:latin typeface="Times New Roman" panose="02020603050405020304" pitchFamily="18" charset="0"/>
                    <a:cs typeface="Times New Roman" panose="02020603050405020304" pitchFamily="18" charset="0"/>
                  </a:rPr>
                  <a:t>exploratory dimension reduction techniques</a:t>
                </a:r>
                <a:r>
                  <a:rPr lang="en-US" sz="2600" dirty="0">
                    <a:solidFill>
                      <a:prstClr val="black"/>
                    </a:solidFill>
                    <a:latin typeface="Times New Roman" panose="02020603050405020304" pitchFamily="18" charset="0"/>
                    <a:cs typeface="Times New Roman" panose="02020603050405020304" pitchFamily="18" charset="0"/>
                  </a:rPr>
                  <a:t>.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FA attempts </a:t>
                </a:r>
                <a:r>
                  <a:rPr lang="en-US" sz="2600" dirty="0">
                    <a:solidFill>
                      <a:prstClr val="black"/>
                    </a:solidFill>
                    <a:latin typeface="Times New Roman" panose="02020603050405020304" pitchFamily="18" charset="0"/>
                    <a:cs typeface="Times New Roman" panose="02020603050405020304" pitchFamily="18" charset="0"/>
                  </a:rPr>
                  <a:t>to explain </a:t>
                </a:r>
                <a:r>
                  <a:rPr lang="en-US" sz="2600" dirty="0">
                    <a:solidFill>
                      <a:srgbClr val="0070C0"/>
                    </a:solidFill>
                    <a:latin typeface="Times New Roman" panose="02020603050405020304" pitchFamily="18" charset="0"/>
                    <a:cs typeface="Times New Roman" panose="02020603050405020304" pitchFamily="18" charset="0"/>
                  </a:rPr>
                  <a:t>correlations between observed </a:t>
                </a:r>
                <a:r>
                  <a:rPr lang="en-US" sz="2600" dirty="0" smtClean="0">
                    <a:solidFill>
                      <a:srgbClr val="0070C0"/>
                    </a:solidFill>
                    <a:latin typeface="Times New Roman" panose="02020603050405020304" pitchFamily="18" charset="0"/>
                    <a:cs typeface="Times New Roman" panose="02020603050405020304" pitchFamily="18" charset="0"/>
                  </a:rPr>
                  <a:t>variables </a:t>
                </a:r>
                <a:r>
                  <a:rPr lang="en-US" sz="2600" dirty="0" smtClean="0">
                    <a:solidFill>
                      <a:srgbClr val="0070C0"/>
                    </a:solidFill>
                    <a:latin typeface="Times New Roman" panose="02020603050405020304" pitchFamily="18" charset="0"/>
                    <a:cs typeface="Times New Roman" panose="02020603050405020304" pitchFamily="18" charset="0"/>
                  </a:rPr>
                  <a:t>(</a:t>
                </a:r>
                <a14:m>
                  <m:oMath xmlns:m="http://schemas.openxmlformats.org/officeDocument/2006/math">
                    <m:r>
                      <m:rPr>
                        <m:sty m:val="p"/>
                      </m:rPr>
                      <a:rPr lang="el-GR" sz="2600" i="1" dirty="0">
                        <a:latin typeface="Cambria Math" panose="02040503050406030204" pitchFamily="18" charset="0"/>
                        <a:cs typeface="Times New Roman" panose="02020603050405020304" pitchFamily="18" charset="0"/>
                      </a:rPr>
                      <m:t>Σ</m:t>
                    </m:r>
                  </m:oMath>
                </a14:m>
                <a:r>
                  <a:rPr lang="en-US" sz="2600" dirty="0">
                    <a:latin typeface="Times New Roman" panose="02020603050405020304" pitchFamily="18" charset="0"/>
                    <a:cs typeface="Times New Roman" panose="02020603050405020304" pitchFamily="18" charset="0"/>
                  </a:rPr>
                  <a:t>=</a:t>
                </a:r>
                <a:r>
                  <a:rPr lang="en-US" sz="2600" dirty="0">
                    <a:cs typeface="Times New Roman" panose="02020603050405020304" pitchFamily="18" charset="0"/>
                  </a:rPr>
                  <a:t> </a:t>
                </a:r>
                <a14:m>
                  <m:oMath xmlns:m="http://schemas.openxmlformats.org/officeDocument/2006/math">
                    <m:r>
                      <m:rPr>
                        <m:sty m:val="p"/>
                      </m:rPr>
                      <a:rPr lang="en-US" sz="2600" dirty="0">
                        <a:latin typeface="Cambria Math" panose="02040503050406030204" pitchFamily="18" charset="0"/>
                        <a:cs typeface="Times New Roman" panose="02020603050405020304" pitchFamily="18" charset="0"/>
                      </a:rPr>
                      <m:t>Λ</m:t>
                    </m:r>
                    <m:sSup>
                      <m:sSupPr>
                        <m:ctrlPr>
                          <a:rPr lang="en-US" sz="2600" i="1" dirty="0">
                            <a:latin typeface="Cambria Math" panose="02040503050406030204" pitchFamily="18" charset="0"/>
                            <a:cs typeface="Times New Roman" panose="02020603050405020304" pitchFamily="18" charset="0"/>
                          </a:rPr>
                        </m:ctrlPr>
                      </m:sSupPr>
                      <m:e>
                        <m:r>
                          <m:rPr>
                            <m:sty m:val="p"/>
                          </m:rPr>
                          <a:rPr lang="en-US" sz="2600" dirty="0">
                            <a:latin typeface="Cambria Math" panose="02040503050406030204" pitchFamily="18" charset="0"/>
                            <a:cs typeface="Times New Roman" panose="02020603050405020304" pitchFamily="18" charset="0"/>
                          </a:rPr>
                          <m:t>Λ</m:t>
                        </m:r>
                      </m:e>
                      <m:sup>
                        <m:r>
                          <a:rPr lang="en-US" sz="2600" i="1" dirty="0">
                            <a:latin typeface="Cambria Math" panose="02040503050406030204" pitchFamily="18" charset="0"/>
                            <a:cs typeface="Times New Roman" panose="02020603050405020304" pitchFamily="18" charset="0"/>
                          </a:rPr>
                          <m:t>𝑇</m:t>
                        </m:r>
                      </m:sup>
                    </m:sSup>
                  </m:oMath>
                </a14:m>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Ψ) </a:t>
                </a: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while PCA attempts to explain </a:t>
                </a:r>
                <a:r>
                  <a:rPr lang="en-US" sz="2600" dirty="0">
                    <a:solidFill>
                      <a:srgbClr val="0070C0"/>
                    </a:solidFill>
                    <a:latin typeface="Times New Roman" panose="02020603050405020304" pitchFamily="18" charset="0"/>
                    <a:cs typeface="Times New Roman" panose="02020603050405020304" pitchFamily="18" charset="0"/>
                  </a:rPr>
                  <a:t>variances of variables</a:t>
                </a:r>
                <a:r>
                  <a:rPr lang="en-US" sz="2600" dirty="0">
                    <a:solidFill>
                      <a:prstClr val="black"/>
                    </a:solidFill>
                    <a:latin typeface="Times New Roman" panose="02020603050405020304" pitchFamily="18" charset="0"/>
                    <a:cs typeface="Times New Roman" panose="02020603050405020304" pitchFamily="18" charset="0"/>
                  </a:rPr>
                  <a:t>.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In PCA, changing the number of components from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to </a:t>
                </a:r>
                <a14:m>
                  <m:oMath xmlns:m="http://schemas.openxmlformats.org/officeDocument/2006/math">
                    <m:r>
                      <a:rPr lang="en-US" sz="2600" i="1" dirty="0" smtClean="0">
                        <a:solidFill>
                          <a:srgbClr val="0070C0"/>
                        </a:solidFill>
                        <a:latin typeface="Cambria Math" panose="02040503050406030204" pitchFamily="18" charset="0"/>
                        <a:cs typeface="Times New Roman" panose="02020603050405020304" pitchFamily="18" charset="0"/>
                      </a:rPr>
                      <m:t>𝑘</m:t>
                    </m:r>
                    <m:r>
                      <a:rPr lang="en-US" sz="2600" i="1" dirty="0" smtClean="0">
                        <a:solidFill>
                          <a:srgbClr val="0070C0"/>
                        </a:solidFill>
                        <a:latin typeface="Cambria Math" panose="02040503050406030204" pitchFamily="18" charset="0"/>
                        <a:cs typeface="Times New Roman" panose="02020603050405020304" pitchFamily="18" charset="0"/>
                      </a:rPr>
                      <m:t>+1</m:t>
                    </m:r>
                  </m:oMath>
                </a14:m>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doesn’t affect the first </a:t>
                </a:r>
                <a14:m>
                  <m:oMath xmlns:m="http://schemas.openxmlformats.org/officeDocument/2006/math">
                    <m:r>
                      <a:rPr lang="en-US" sz="2600" i="1" dirty="0">
                        <a:solidFill>
                          <a:srgbClr val="0070C0"/>
                        </a:solidFill>
                        <a:latin typeface="Cambria Math" panose="02040503050406030204" pitchFamily="18" charset="0"/>
                        <a:cs typeface="Times New Roman" panose="02020603050405020304" pitchFamily="18" charset="0"/>
                      </a:rPr>
                      <m:t>𝑘</m:t>
                    </m:r>
                  </m:oMath>
                </a14:m>
                <a:r>
                  <a:rPr lang="en-US" sz="2600" dirty="0">
                    <a:solidFill>
                      <a:prstClr val="black"/>
                    </a:solidFill>
                    <a:latin typeface="Times New Roman" panose="02020603050405020304" pitchFamily="18" charset="0"/>
                    <a:cs typeface="Times New Roman" panose="02020603050405020304" pitchFamily="18" charset="0"/>
                  </a:rPr>
                  <a:t> components. In </a:t>
                </a:r>
                <a:r>
                  <a:rPr lang="en-US" sz="2600" dirty="0" smtClean="0">
                    <a:solidFill>
                      <a:prstClr val="black"/>
                    </a:solidFill>
                    <a:latin typeface="Times New Roman" panose="02020603050405020304" pitchFamily="18" charset="0"/>
                    <a:cs typeface="Times New Roman" panose="02020603050405020304" pitchFamily="18" charset="0"/>
                  </a:rPr>
                  <a:t>FA, </a:t>
                </a:r>
                <a:r>
                  <a:rPr lang="en-US" sz="2600" dirty="0">
                    <a:solidFill>
                      <a:prstClr val="black"/>
                    </a:solidFill>
                    <a:latin typeface="Times New Roman" panose="02020603050405020304" pitchFamily="18" charset="0"/>
                    <a:cs typeface="Times New Roman" panose="02020603050405020304" pitchFamily="18" charset="0"/>
                  </a:rPr>
                  <a:t>changing the number of factors may completely change the solution</a:t>
                </a:r>
                <a:r>
                  <a:rPr lang="en-US" sz="2600" dirty="0" smtClean="0">
                    <a:solidFill>
                      <a:prstClr val="black"/>
                    </a:solidFill>
                    <a:latin typeface="Times New Roman" panose="02020603050405020304" pitchFamily="18" charset="0"/>
                    <a:cs typeface="Times New Roman" panose="02020603050405020304" pitchFamily="18" charset="0"/>
                  </a:rPr>
                  <a:t>.</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 Using the covariance matrix vs. the correlation matrix in (ML) </a:t>
                </a:r>
                <a:r>
                  <a:rPr lang="en-US" sz="2600" dirty="0" smtClean="0">
                    <a:solidFill>
                      <a:prstClr val="black"/>
                    </a:solidFill>
                    <a:latin typeface="Times New Roman" panose="02020603050405020304" pitchFamily="18" charset="0"/>
                    <a:cs typeface="Times New Roman" panose="02020603050405020304" pitchFamily="18" charset="0"/>
                  </a:rPr>
                  <a:t>FA </a:t>
                </a:r>
                <a:r>
                  <a:rPr lang="en-US" sz="2600" dirty="0" smtClean="0">
                    <a:solidFill>
                      <a:srgbClr val="0070C0"/>
                    </a:solidFill>
                    <a:latin typeface="Times New Roman" panose="02020603050405020304" pitchFamily="18" charset="0"/>
                    <a:cs typeface="Times New Roman" panose="02020603050405020304" pitchFamily="18" charset="0"/>
                  </a:rPr>
                  <a:t>makes </a:t>
                </a:r>
                <a:r>
                  <a:rPr lang="en-US" sz="2600" dirty="0">
                    <a:solidFill>
                      <a:srgbClr val="0070C0"/>
                    </a:solidFill>
                    <a:latin typeface="Times New Roman" panose="02020603050405020304" pitchFamily="18" charset="0"/>
                    <a:cs typeface="Times New Roman" panose="02020603050405020304" pitchFamily="18" charset="0"/>
                  </a:rPr>
                  <a:t>no </a:t>
                </a:r>
                <a:r>
                  <a:rPr lang="en-US" sz="2600" dirty="0" smtClean="0">
                    <a:solidFill>
                      <a:srgbClr val="0070C0"/>
                    </a:solidFill>
                    <a:latin typeface="Times New Roman" panose="02020603050405020304" pitchFamily="18" charset="0"/>
                    <a:cs typeface="Times New Roman" panose="02020603050405020304" pitchFamily="18" charset="0"/>
                  </a:rPr>
                  <a:t>difference</a:t>
                </a:r>
                <a:r>
                  <a:rPr lang="en-US" sz="2600" dirty="0" smtClean="0">
                    <a:solidFill>
                      <a:prstClr val="black"/>
                    </a:solidFill>
                    <a:latin typeface="Times New Roman" panose="02020603050405020304" pitchFamily="18" charset="0"/>
                    <a:cs typeface="Times New Roman" panose="02020603050405020304" pitchFamily="18" charset="0"/>
                  </a:rPr>
                  <a:t>, </a:t>
                </a:r>
                <a:r>
                  <a:rPr lang="en-US" sz="2600" dirty="0">
                    <a:solidFill>
                      <a:prstClr val="black"/>
                    </a:solidFill>
                    <a:latin typeface="Times New Roman" panose="02020603050405020304" pitchFamily="18" charset="0"/>
                    <a:cs typeface="Times New Roman" panose="02020603050405020304" pitchFamily="18" charset="0"/>
                  </a:rPr>
                  <a:t>but in PCA using S compared to R produces different results. </a:t>
                </a:r>
                <a:endParaRPr lang="en-US" sz="2600"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FA accounts </a:t>
                </a:r>
                <a:r>
                  <a:rPr lang="en-US" sz="2600" dirty="0">
                    <a:solidFill>
                      <a:prstClr val="black"/>
                    </a:solidFill>
                    <a:latin typeface="Times New Roman" panose="02020603050405020304" pitchFamily="18" charset="0"/>
                    <a:cs typeface="Times New Roman" panose="02020603050405020304" pitchFamily="18" charset="0"/>
                  </a:rPr>
                  <a:t>for the </a:t>
                </a:r>
                <a:r>
                  <a:rPr lang="en-US" sz="2600" dirty="0">
                    <a:solidFill>
                      <a:srgbClr val="0070C0"/>
                    </a:solidFill>
                    <a:latin typeface="Times New Roman" panose="02020603050405020304" pitchFamily="18" charset="0"/>
                    <a:cs typeface="Times New Roman" panose="02020603050405020304" pitchFamily="18" charset="0"/>
                  </a:rPr>
                  <a:t>specific variances</a:t>
                </a:r>
                <a:r>
                  <a:rPr lang="en-US" sz="2600" dirty="0">
                    <a:solidFill>
                      <a:prstClr val="black"/>
                    </a:solidFill>
                    <a:latin typeface="Times New Roman" panose="02020603050405020304" pitchFamily="18" charset="0"/>
                    <a:cs typeface="Times New Roman" panose="02020603050405020304" pitchFamily="18" charset="0"/>
                  </a:rPr>
                  <a:t>, so if the specific variances are small, PCA and factor analysis will lead to similar conclusions — but if they are large, this is not so</a:t>
                </a:r>
                <a:r>
                  <a:rPr lang="en-US" sz="2600" dirty="0" smtClean="0">
                    <a:solidFill>
                      <a:prstClr val="black"/>
                    </a:solidFill>
                    <a:latin typeface="Times New Roman" panose="02020603050405020304" pitchFamily="18" charset="0"/>
                    <a:cs typeface="Times New Roman" panose="02020603050405020304" pitchFamily="18" charset="0"/>
                  </a:rPr>
                  <a:t>.</a:t>
                </a:r>
              </a:p>
              <a:p>
                <a:pPr>
                  <a:lnSpc>
                    <a:spcPct val="150000"/>
                  </a:lnSpc>
                </a:pPr>
                <a:r>
                  <a:rPr lang="en-US" sz="2600" dirty="0" smtClean="0">
                    <a:solidFill>
                      <a:prstClr val="black"/>
                    </a:solidFill>
                    <a:latin typeface="Times New Roman" panose="02020603050405020304" pitchFamily="18" charset="0"/>
                    <a:cs typeface="Times New Roman" panose="02020603050405020304" pitchFamily="18" charset="0"/>
                  </a:rPr>
                  <a:t> • Both methods will be not helpful if the </a:t>
                </a:r>
                <a:r>
                  <a:rPr lang="en-US" sz="2600" dirty="0" smtClean="0">
                    <a:solidFill>
                      <a:srgbClr val="0070C0"/>
                    </a:solidFill>
                    <a:latin typeface="Times New Roman" panose="02020603050405020304" pitchFamily="18" charset="0"/>
                    <a:cs typeface="Times New Roman" panose="02020603050405020304" pitchFamily="18" charset="0"/>
                  </a:rPr>
                  <a:t>observed variables are nearly uncorrelated</a:t>
                </a:r>
                <a:r>
                  <a:rPr lang="en-US" sz="2600" dirty="0" smtClean="0">
                    <a:solidFill>
                      <a:prstClr val="black"/>
                    </a:solidFill>
                    <a:latin typeface="Times New Roman" panose="02020603050405020304" pitchFamily="18" charset="0"/>
                    <a:cs typeface="Times New Roman" panose="02020603050405020304" pitchFamily="18" charset="0"/>
                  </a:rPr>
                  <a:t>.</a:t>
                </a:r>
                <a:endParaRPr lang="en-US" sz="2600" dirty="0">
                  <a:solidFill>
                    <a:prstClr val="black"/>
                  </a:solidFill>
                  <a:latin typeface="Times New Roman" panose="02020603050405020304" pitchFamily="18" charset="0"/>
                  <a:cs typeface="Times New Roman" panose="02020603050405020304"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0" y="0"/>
                <a:ext cx="12192000" cy="6694140"/>
              </a:xfrm>
              <a:prstGeom prst="rect">
                <a:avLst/>
              </a:prstGeom>
              <a:blipFill rotWithShape="0">
                <a:blip r:embed="rId2"/>
                <a:stretch>
                  <a:fillRect l="-900" r="-200" b="-273"/>
                </a:stretch>
              </a:blipFill>
            </p:spPr>
            <p:txBody>
              <a:bodyPr/>
              <a:lstStyle/>
              <a:p>
                <a:r>
                  <a:rPr lang="en-US">
                    <a:noFill/>
                  </a:rPr>
                  <a:t> </a:t>
                </a:r>
              </a:p>
            </p:txBody>
          </p:sp>
        </mc:Fallback>
      </mc:AlternateContent>
    </p:spTree>
    <p:extLst>
      <p:ext uri="{BB962C8B-B14F-4D97-AF65-F5344CB8AC3E}">
        <p14:creationId xmlns:p14="http://schemas.microsoft.com/office/powerpoint/2010/main" val="407835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4228" y="212271"/>
            <a:ext cx="7935685" cy="6399235"/>
          </a:xfrm>
          <a:prstGeom prst="rect">
            <a:avLst/>
          </a:prstGeom>
        </p:spPr>
      </p:pic>
    </p:spTree>
    <p:extLst>
      <p:ext uri="{BB962C8B-B14F-4D97-AF65-F5344CB8AC3E}">
        <p14:creationId xmlns:p14="http://schemas.microsoft.com/office/powerpoint/2010/main" val="2780045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0" y="-5426"/>
                <a:ext cx="12092472" cy="3174972"/>
              </a:xfrm>
              <a:prstGeom prst="rect">
                <a:avLst/>
              </a:prstGeom>
            </p:spPr>
            <p:txBody>
              <a:bodyPr wrap="square">
                <a:spAutoFit/>
              </a:bodyPr>
              <a:lstStyle/>
              <a:p>
                <a:pPr algn="ctr"/>
                <a:r>
                  <a:rPr lang="en-US" sz="2800" dirty="0" smtClean="0">
                    <a:latin typeface="Times New Roman" panose="02020603050405020304" pitchFamily="18" charset="0"/>
                    <a:cs typeface="Times New Roman" panose="02020603050405020304" pitchFamily="18" charset="0"/>
                  </a:rPr>
                  <a:t>Factor Analysis Model </a:t>
                </a:r>
              </a:p>
              <a:p>
                <a:r>
                  <a:rPr lang="en-US" sz="2800" dirty="0" smtClean="0">
                    <a:latin typeface="Times New Roman" panose="02020603050405020304" pitchFamily="18" charset="0"/>
                    <a:cs typeface="Times New Roman" panose="02020603050405020304" pitchFamily="18" charset="0"/>
                  </a:rPr>
                  <a:t>• manifest variables: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𝑥</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𝑞</m:t>
                        </m:r>
                      </m:sub>
                    </m:sSub>
                  </m:oMath>
                </a14:m>
                <a:r>
                  <a:rPr lang="en-US" sz="2800" dirty="0" smtClean="0">
                    <a:latin typeface="Times New Roman" panose="02020603050405020304" pitchFamily="18" charset="0"/>
                    <a:cs typeface="Times New Roman" panose="02020603050405020304" pitchFamily="18" charset="0"/>
                  </a:rPr>
                  <a:t>. latent variables or factors: </a:t>
                </a:r>
                <a14:m>
                  <m:oMath xmlns:m="http://schemas.openxmlformats.org/officeDocument/2006/math">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1</m:t>
                        </m:r>
                      </m:sub>
                    </m:sSub>
                    <m:r>
                      <a:rPr lang="en-US" sz="2800" i="1" dirty="0" smtClean="0">
                        <a:latin typeface="Cambria Math" panose="02040503050406030204" pitchFamily="18" charset="0"/>
                      </a:rPr>
                      <m:t>, </m:t>
                    </m:r>
                    <m:sSub>
                      <m:sSubPr>
                        <m:ctrlPr>
                          <a:rPr lang="en-US" sz="2800" b="0" i="1" dirty="0" smtClean="0">
                            <a:latin typeface="Cambria Math" panose="02040503050406030204" pitchFamily="18" charset="0"/>
                          </a:rPr>
                        </m:ctrlPr>
                      </m:sSubPr>
                      <m:e>
                        <m:r>
                          <a:rPr lang="en-US" sz="2800" i="1" dirty="0" smtClean="0">
                            <a:latin typeface="Cambria Math" panose="02040503050406030204" pitchFamily="18" charset="0"/>
                          </a:rPr>
                          <m:t>𝑓</m:t>
                        </m:r>
                      </m:e>
                      <m:sub>
                        <m:r>
                          <a:rPr lang="en-US" sz="2800" i="1" dirty="0" smtClean="0">
                            <a:latin typeface="Cambria Math" panose="02040503050406030204" pitchFamily="18" charset="0"/>
                          </a:rPr>
                          <m:t>2</m:t>
                        </m:r>
                      </m:sub>
                    </m:sSub>
                    <m:r>
                      <a:rPr lang="en-US" sz="2800" i="1" dirty="0" smtClean="0">
                        <a:latin typeface="Cambria Math" panose="02040503050406030204" pitchFamily="18" charset="0"/>
                      </a:rPr>
                      <m:t>, . . ., </m:t>
                    </m:r>
                    <m:sSub>
                      <m:sSubPr>
                        <m:ctrlPr>
                          <a:rPr lang="en-US" sz="2800" b="0" i="1" dirty="0" smtClean="0">
                            <a:latin typeface="Cambria Math" panose="02040503050406030204" pitchFamily="18" charset="0"/>
                          </a:rPr>
                        </m:ctrlPr>
                      </m:sSubPr>
                      <m:e>
                        <m:r>
                          <a:rPr lang="en-US" sz="2800" i="1" dirty="0" err="1" smtClean="0">
                            <a:latin typeface="Cambria Math" panose="02040503050406030204" pitchFamily="18" charset="0"/>
                          </a:rPr>
                          <m:t>𝑓</m:t>
                        </m:r>
                      </m:e>
                      <m:sub>
                        <m:r>
                          <a:rPr lang="en-US" sz="2800" i="1" dirty="0" err="1" smtClean="0">
                            <a:latin typeface="Cambria Math" panose="02040503050406030204" pitchFamily="18" charset="0"/>
                          </a:rPr>
                          <m:t>𝑘</m:t>
                        </m:r>
                      </m:sub>
                    </m:sSub>
                  </m:oMath>
                </a14:m>
                <a:r>
                  <a:rPr lang="en-US" sz="2800" dirty="0" smtClean="0">
                    <a:latin typeface="Times New Roman" panose="02020603050405020304" pitchFamily="18" charset="0"/>
                    <a:cs typeface="Times New Roman" panose="02020603050405020304" pitchFamily="18" charset="0"/>
                  </a:rPr>
                  <a:t>. </a:t>
                </a:r>
                <a:endParaRPr lang="en-US" sz="2800" b="0" i="1" dirty="0" smtClean="0">
                  <a:solidFill>
                    <a:srgbClr val="0070C0"/>
                  </a:solidFill>
                  <a:latin typeface="Cambria Math" panose="02040503050406030204" pitchFamily="18" charset="0"/>
                </a:endParaRPr>
              </a:p>
              <a:p>
                <a:endParaRPr lang="en-US" sz="2800" b="0" i="1" dirty="0" smtClean="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1</m:t>
                          </m:r>
                          <m:r>
                            <a:rPr lang="en-US" sz="2800" i="1" dirty="0" smtClean="0">
                              <a:solidFill>
                                <a:srgbClr val="0070C0"/>
                              </a:solidFill>
                              <a:latin typeface="Cambria Math" panose="02040503050406030204" pitchFamily="18" charset="0"/>
                            </a:rPr>
                            <m:t>𝑘</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𝑢</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2</m:t>
                          </m:r>
                          <m:r>
                            <a:rPr lang="en-US" sz="2800" i="1" dirty="0" smtClean="0">
                              <a:solidFill>
                                <a:srgbClr val="0070C0"/>
                              </a:solidFill>
                              <a:latin typeface="Cambria Math" panose="02040503050406030204" pitchFamily="18" charset="0"/>
                            </a:rPr>
                            <m:t>𝑘</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𝑢</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𝑥</m:t>
                          </m:r>
                        </m:e>
                        <m:sub>
                          <m:r>
                            <a:rPr lang="en-US" sz="2800" i="1" dirty="0" smtClean="0">
                              <a:solidFill>
                                <a:srgbClr val="0070C0"/>
                              </a:solidFill>
                              <a:latin typeface="Cambria Math" panose="02040503050406030204" pitchFamily="18" charset="0"/>
                            </a:rPr>
                            <m:t>𝑞</m:t>
                          </m:r>
                        </m:sub>
                      </m:sSub>
                      <m:r>
                        <a:rPr lang="en-US" sz="2800" i="1" dirty="0" smtClean="0">
                          <a:solidFill>
                            <a:srgbClr val="0070C0"/>
                          </a:solidFill>
                          <a:latin typeface="Cambria Math" panose="02040503050406030204" pitchFamily="18" charset="0"/>
                        </a:rPr>
                        <m:t>=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𝑞</m:t>
                          </m:r>
                          <m:r>
                            <a:rPr lang="en-US" sz="2800" i="1" dirty="0" smtClean="0">
                              <a:solidFill>
                                <a:srgbClr val="0070C0"/>
                              </a:solidFill>
                              <a:latin typeface="Cambria Math" panose="02040503050406030204" pitchFamily="18" charset="0"/>
                            </a:rPr>
                            <m:t>1</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1</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𝜆</m:t>
                          </m:r>
                        </m:e>
                        <m:sub>
                          <m:r>
                            <a:rPr lang="en-US" sz="2800" i="1" dirty="0" smtClean="0">
                              <a:solidFill>
                                <a:srgbClr val="0070C0"/>
                              </a:solidFill>
                              <a:latin typeface="Cambria Math" panose="02040503050406030204" pitchFamily="18" charset="0"/>
                            </a:rPr>
                            <m:t>𝑞</m:t>
                          </m:r>
                          <m:r>
                            <a:rPr lang="en-US" sz="2800" i="1" dirty="0" smtClean="0">
                              <a:solidFill>
                                <a:srgbClr val="0070C0"/>
                              </a:solidFill>
                              <a:latin typeface="Cambria Math" panose="02040503050406030204" pitchFamily="18" charset="0"/>
                            </a:rPr>
                            <m:t>2</m:t>
                          </m:r>
                        </m:sub>
                      </m:sSub>
                      <m:sSub>
                        <m:sSubPr>
                          <m:ctrlPr>
                            <a:rPr lang="en-US" sz="2800" b="0" i="1" dirty="0" smtClean="0">
                              <a:solidFill>
                                <a:srgbClr val="0070C0"/>
                              </a:solidFill>
                              <a:latin typeface="Cambria Math" panose="02040503050406030204" pitchFamily="18" charset="0"/>
                            </a:rPr>
                          </m:ctrlPr>
                        </m:sSubPr>
                        <m:e>
                          <m:r>
                            <a:rPr lang="en-US" sz="2800" i="1" dirty="0" smtClean="0">
                              <a:solidFill>
                                <a:srgbClr val="0070C0"/>
                              </a:solidFill>
                              <a:latin typeface="Cambria Math" panose="02040503050406030204" pitchFamily="18" charset="0"/>
                            </a:rPr>
                            <m:t>𝑓</m:t>
                          </m:r>
                        </m:e>
                        <m:sub>
                          <m:r>
                            <a:rPr lang="en-US" sz="2800" i="1" dirty="0" smtClean="0">
                              <a:solidFill>
                                <a:srgbClr val="0070C0"/>
                              </a:solidFill>
                              <a:latin typeface="Cambria Math" panose="02040503050406030204" pitchFamily="18" charset="0"/>
                            </a:rPr>
                            <m:t>2</m:t>
                          </m:r>
                        </m:sub>
                      </m:sSub>
                      <m:r>
                        <a:rPr lang="en-US" sz="2800" i="1" dirty="0" smtClean="0">
                          <a:solidFill>
                            <a:srgbClr val="0070C0"/>
                          </a:solidFill>
                          <a:latin typeface="Cambria Math" panose="02040503050406030204" pitchFamily="18" charset="0"/>
                        </a:rPr>
                        <m:t> + · · · + </m:t>
                      </m:r>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𝜆</m:t>
                          </m:r>
                        </m:e>
                        <m:sub>
                          <m:r>
                            <a:rPr lang="en-US" sz="2800" i="1" dirty="0" err="1" smtClean="0">
                              <a:solidFill>
                                <a:srgbClr val="0070C0"/>
                              </a:solidFill>
                              <a:latin typeface="Cambria Math" panose="02040503050406030204" pitchFamily="18" charset="0"/>
                            </a:rPr>
                            <m:t>𝑞𝑘</m:t>
                          </m:r>
                        </m:sub>
                      </m:sSub>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𝑓</m:t>
                          </m:r>
                        </m:e>
                        <m:sub>
                          <m:r>
                            <a:rPr lang="en-US" sz="2800" i="1" dirty="0" err="1" smtClean="0">
                              <a:solidFill>
                                <a:srgbClr val="0070C0"/>
                              </a:solidFill>
                              <a:latin typeface="Cambria Math" panose="02040503050406030204" pitchFamily="18" charset="0"/>
                            </a:rPr>
                            <m:t>𝑘</m:t>
                          </m:r>
                        </m:sub>
                      </m:sSub>
                      <m:r>
                        <a:rPr lang="en-US" sz="2800" i="1" dirty="0" smtClean="0">
                          <a:solidFill>
                            <a:srgbClr val="0070C0"/>
                          </a:solidFill>
                          <a:latin typeface="Cambria Math" panose="02040503050406030204" pitchFamily="18" charset="0"/>
                        </a:rPr>
                        <m:t> + </m:t>
                      </m:r>
                      <m:sSub>
                        <m:sSubPr>
                          <m:ctrlPr>
                            <a:rPr lang="en-US" sz="2800" b="0" i="1" dirty="0" smtClean="0">
                              <a:solidFill>
                                <a:srgbClr val="0070C0"/>
                              </a:solidFill>
                              <a:latin typeface="Cambria Math" panose="02040503050406030204" pitchFamily="18" charset="0"/>
                            </a:rPr>
                          </m:ctrlPr>
                        </m:sSubPr>
                        <m:e>
                          <m:r>
                            <a:rPr lang="en-US" sz="2800" i="1" dirty="0" err="1" smtClean="0">
                              <a:solidFill>
                                <a:srgbClr val="0070C0"/>
                              </a:solidFill>
                              <a:latin typeface="Cambria Math" panose="02040503050406030204" pitchFamily="18" charset="0"/>
                            </a:rPr>
                            <m:t>𝑢</m:t>
                          </m:r>
                        </m:e>
                        <m:sub>
                          <m:r>
                            <a:rPr lang="en-US" sz="2800" i="1" dirty="0" err="1" smtClean="0">
                              <a:solidFill>
                                <a:srgbClr val="0070C0"/>
                              </a:solidFill>
                              <a:latin typeface="Cambria Math" panose="02040503050406030204" pitchFamily="18" charset="0"/>
                            </a:rPr>
                            <m:t>𝑞</m:t>
                          </m:r>
                        </m:sub>
                      </m:sSub>
                      <m:r>
                        <a:rPr lang="en-US" sz="2800" i="1" dirty="0" smtClean="0">
                          <a:solidFill>
                            <a:srgbClr val="0070C0"/>
                          </a:solidFill>
                          <a:latin typeface="Cambria Math" panose="02040503050406030204" pitchFamily="18" charset="0"/>
                        </a:rPr>
                        <m:t> </m:t>
                      </m:r>
                    </m:oMath>
                  </m:oMathPara>
                </a14:m>
                <a:endParaRPr lang="en-US" sz="2800" dirty="0" smtClean="0">
                  <a:solidFill>
                    <a:srgbClr val="0070C0"/>
                  </a:solidFill>
                  <a:latin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5426"/>
                <a:ext cx="12092472" cy="3174972"/>
              </a:xfrm>
              <a:prstGeom prst="rect">
                <a:avLst/>
              </a:prstGeom>
              <a:blipFill rotWithShape="0">
                <a:blip r:embed="rId2"/>
                <a:stretch>
                  <a:fillRect l="-1008" t="-1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 y="3539660"/>
                <a:ext cx="12258675" cy="2105961"/>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variance of </a:t>
                </a:r>
                <a14:m>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oMath>
                </a14:m>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2400" b="0" i="1" dirty="0" smtClean="0">
                            <a:latin typeface="Cambria Math" panose="02040503050406030204" pitchFamily="18" charset="0"/>
                            <a:cs typeface="Times New Roman" panose="02020603050405020304" pitchFamily="18" charset="0"/>
                          </a:rPr>
                        </m:ctrlPr>
                      </m:sSubSupPr>
                      <m:e>
                        <m:r>
                          <a:rPr lang="en-US" sz="2400" i="1" dirty="0" smtClean="0">
                            <a:latin typeface="Cambria Math" panose="02040503050406030204" pitchFamily="18" charset="0"/>
                            <a:cs typeface="Times New Roman" panose="02020603050405020304" pitchFamily="18" charset="0"/>
                          </a:rPr>
                          <m:t>𝜎</m:t>
                        </m:r>
                      </m:e>
                      <m:sub>
                        <m:r>
                          <a:rPr lang="en-US" sz="2400" i="1" dirty="0" smtClean="0">
                            <a:latin typeface="Cambria Math" panose="02040503050406030204" pitchFamily="18" charset="0"/>
                            <a:cs typeface="Times New Roman" panose="02020603050405020304" pitchFamily="18" charset="0"/>
                          </a:rPr>
                          <m:t>𝑖</m:t>
                        </m:r>
                      </m:sub>
                      <m:sup>
                        <m:r>
                          <a:rPr lang="en-US" sz="2400" i="1" dirty="0" smtClean="0">
                            <a:latin typeface="Cambria Math" panose="02040503050406030204" pitchFamily="18" charset="0"/>
                            <a:cs typeface="Times New Roman" panose="02020603050405020304" pitchFamily="18" charset="0"/>
                          </a:rPr>
                          <m:t>2</m:t>
                        </m:r>
                      </m:sup>
                    </m:sSubSup>
                    <m:r>
                      <a:rPr lang="en-US" sz="2400" i="1" dirty="0" smtClean="0">
                        <a:latin typeface="Cambria Math" panose="02040503050406030204" pitchFamily="18" charset="0"/>
                        <a:cs typeface="Times New Roman" panose="02020603050405020304" pitchFamily="18" charset="0"/>
                      </a:rPr>
                      <m:t>=</m:t>
                    </m:r>
                    <m:r>
                      <a:rPr lang="en-US" sz="2400" i="1" dirty="0" smtClean="0">
                        <a:latin typeface="Cambria Math" panose="02040503050406030204" pitchFamily="18" charset="0"/>
                        <a:cs typeface="Times New Roman" panose="02020603050405020304" pitchFamily="18" charset="0"/>
                      </a:rPr>
                      <m:t>𝑣𝑎𝑟</m:t>
                    </m:r>
                    <m:d>
                      <m:dPr>
                        <m:ctrlPr>
                          <a:rPr lang="en-US" sz="2400" i="1" dirty="0" smtClean="0">
                            <a:latin typeface="Cambria Math" panose="02040503050406030204" pitchFamily="18" charset="0"/>
                            <a:cs typeface="Times New Roman" panose="02020603050405020304" pitchFamily="18" charset="0"/>
                          </a:rPr>
                        </m:ctrlPr>
                      </m:dPr>
                      <m:e>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e>
                    </m:d>
                    <m:r>
                      <a:rPr lang="en-US" sz="2400" i="1" dirty="0" smtClean="0">
                        <a:latin typeface="Cambria Math" panose="02040503050406030204" pitchFamily="18" charset="0"/>
                        <a:cs typeface="Times New Roman" panose="02020603050405020304" pitchFamily="18" charset="0"/>
                      </a:rPr>
                      <m:t>=</m:t>
                    </m:r>
                    <m:nary>
                      <m:naryPr>
                        <m:chr m:val="∑"/>
                        <m:ctrlPr>
                          <a:rPr lang="en-US" sz="2400" i="1" dirty="0" smtClean="0">
                            <a:latin typeface="Cambria Math" panose="02040503050406030204" pitchFamily="18" charset="0"/>
                            <a:cs typeface="Times New Roman" panose="02020603050405020304" pitchFamily="18" charset="0"/>
                          </a:rPr>
                        </m:ctrlPr>
                      </m:naryPr>
                      <m:sub>
                        <m:r>
                          <m:rPr>
                            <m:brk m:alnAt="23"/>
                          </m:rPr>
                          <a:rPr lang="en-US" sz="2400" b="0" i="1" dirty="0" smtClean="0">
                            <a:latin typeface="Cambria Math" panose="02040503050406030204" pitchFamily="18" charset="0"/>
                            <a:cs typeface="Times New Roman" panose="02020603050405020304" pitchFamily="18" charset="0"/>
                          </a:rPr>
                          <m:t>𝑗</m:t>
                        </m:r>
                        <m:r>
                          <a:rPr lang="en-US" sz="2400" b="0" i="1" dirty="0" smtClean="0">
                            <a:latin typeface="Cambria Math" panose="02040503050406030204" pitchFamily="18" charset="0"/>
                            <a:cs typeface="Times New Roman" panose="02020603050405020304" pitchFamily="18" charset="0"/>
                          </a:rPr>
                          <m:t>=1</m:t>
                        </m:r>
                      </m:sub>
                      <m:sup>
                        <m:r>
                          <a:rPr lang="en-US" sz="2400" b="0" i="1" dirty="0" smtClean="0">
                            <a:latin typeface="Cambria Math" panose="02040503050406030204" pitchFamily="18" charset="0"/>
                            <a:cs typeface="Times New Roman" panose="02020603050405020304" pitchFamily="18" charset="0"/>
                          </a:rPr>
                          <m:t>𝑘</m:t>
                        </m:r>
                      </m:sup>
                      <m:e>
                        <m:sSubSup>
                          <m:sSubSupPr>
                            <m:ctrlPr>
                              <a:rPr lang="en-US" sz="2400" b="0" i="1" dirty="0" smtClean="0">
                                <a:latin typeface="Cambria Math" panose="02040503050406030204" pitchFamily="18" charset="0"/>
                                <a:cs typeface="Times New Roman" panose="02020603050405020304" pitchFamily="18" charset="0"/>
                              </a:rPr>
                            </m:ctrlPr>
                          </m:sSubSupPr>
                          <m:e>
                            <m:r>
                              <m:rPr>
                                <m:sty m:val="p"/>
                              </m:rPr>
                              <a:rPr lang="el-GR" sz="2400" b="0" i="1" dirty="0" smtClean="0">
                                <a:latin typeface="Cambria Math" panose="02040503050406030204" pitchFamily="18" charset="0"/>
                                <a:cs typeface="Times New Roman" panose="02020603050405020304" pitchFamily="18" charset="0"/>
                              </a:rPr>
                              <m:t>λ</m:t>
                            </m:r>
                          </m:e>
                          <m:sub>
                            <m:r>
                              <a:rPr lang="en-US" sz="2400" b="0" i="1" dirty="0" smtClean="0">
                                <a:latin typeface="Cambria Math" panose="02040503050406030204" pitchFamily="18" charset="0"/>
                                <a:cs typeface="Times New Roman" panose="02020603050405020304" pitchFamily="18" charset="0"/>
                              </a:rPr>
                              <m:t>𝑖𝑗</m:t>
                            </m:r>
                          </m:sub>
                          <m:sup>
                            <m:r>
                              <a:rPr lang="en-US" sz="2400" b="0" i="1" dirty="0" smtClean="0">
                                <a:latin typeface="Cambria Math" panose="02040503050406030204" pitchFamily="18" charset="0"/>
                                <a:cs typeface="Times New Roman" panose="02020603050405020304" pitchFamily="18" charset="0"/>
                              </a:rPr>
                              <m:t>2</m:t>
                            </m:r>
                          </m:sup>
                        </m:sSubSup>
                      </m:e>
                    </m:nary>
                    <m:r>
                      <a:rPr lang="en-US" sz="2400" b="0" i="1" dirty="0" smtClean="0">
                        <a:solidFill>
                          <a:srgbClr val="0070C0"/>
                        </a:solidFill>
                        <a:latin typeface="Cambria Math" panose="020405030504060302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𝜓</m:t>
                        </m:r>
                      </m:e>
                      <m:sub>
                        <m:r>
                          <a:rPr lang="en-US" sz="2400" i="1" dirty="0" smtClean="0">
                            <a:latin typeface="Cambria Math" panose="02040503050406030204" pitchFamily="18" charset="0"/>
                            <a:cs typeface="Times New Roman" panose="02020603050405020304" pitchFamily="18" charset="0"/>
                          </a:rPr>
                          <m:t>𝑖</m:t>
                        </m:r>
                      </m:sub>
                    </m:sSub>
                  </m:oMath>
                </a14:m>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𝑖</m:t>
                    </m:r>
                    <m:r>
                      <a:rPr lang="en-US" sz="2400" i="1" dirty="0" smtClean="0">
                        <a:latin typeface="Cambria Math" panose="02040503050406030204" pitchFamily="18" charset="0"/>
                        <a:cs typeface="Times New Roman" panose="02020603050405020304" pitchFamily="18" charset="0"/>
                      </a:rPr>
                      <m:t>=1, 2, …, </m:t>
                    </m:r>
                    <m:r>
                      <a:rPr lang="en-US" sz="2400" i="1" dirty="0" smtClean="0">
                        <a:latin typeface="Cambria Math" panose="02040503050406030204" pitchFamily="18" charset="0"/>
                        <a:cs typeface="Times New Roman" panose="02020603050405020304" pitchFamily="18" charset="0"/>
                      </a:rPr>
                      <m:t>𝑞</m:t>
                    </m:r>
                  </m:oMath>
                </a14:m>
                <a:r>
                  <a:rPr lang="en-US" sz="24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covariance between pairs of </a:t>
                </a:r>
                <a14:m>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oMath>
                </a14:m>
                <a:r>
                  <a:rPr lang="en-US" sz="24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𝑗</m:t>
                        </m:r>
                      </m:sub>
                    </m:sSub>
                  </m:oMath>
                </a14:m>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smtClean="0">
                            <a:latin typeface="Cambria Math" panose="02040503050406030204" pitchFamily="18" charset="0"/>
                            <a:cs typeface="Times New Roman" panose="02020603050405020304" pitchFamily="18" charset="0"/>
                          </a:rPr>
                          <m:t>𝜎</m:t>
                        </m:r>
                      </m:e>
                      <m:sub>
                        <m:r>
                          <a:rPr lang="en-US" sz="2400" i="1" dirty="0" smtClean="0">
                            <a:latin typeface="Cambria Math" panose="02040503050406030204" pitchFamily="18" charset="0"/>
                            <a:cs typeface="Times New Roman" panose="02020603050405020304" pitchFamily="18" charset="0"/>
                          </a:rPr>
                          <m:t>𝑖𝑗</m:t>
                        </m:r>
                      </m:sub>
                    </m:sSub>
                    <m:r>
                      <a:rPr lang="en-US" sz="2400" i="1" dirty="0" smtClean="0">
                        <a:latin typeface="Cambria Math" panose="02040503050406030204" pitchFamily="18" charset="0"/>
                        <a:cs typeface="Times New Roman" panose="02020603050405020304" pitchFamily="18" charset="0"/>
                      </a:rPr>
                      <m:t>=</m:t>
                    </m:r>
                    <m:r>
                      <a:rPr lang="en-US" sz="2400" i="1" dirty="0" err="1" smtClean="0">
                        <a:latin typeface="Cambria Math" panose="02040503050406030204" pitchFamily="18" charset="0"/>
                        <a:cs typeface="Times New Roman" panose="02020603050405020304" pitchFamily="18" charset="0"/>
                      </a:rPr>
                      <m:t>𝑐𝑜𝑣</m:t>
                    </m:r>
                    <m:r>
                      <a:rPr lang="en-US" sz="240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𝑥</m:t>
                        </m:r>
                      </m:e>
                      <m:sub>
                        <m:r>
                          <a:rPr lang="en-US" sz="2400" i="1" dirty="0" err="1" smtClean="0">
                            <a:latin typeface="Cambria Math" panose="02040503050406030204" pitchFamily="18" charset="0"/>
                            <a:cs typeface="Times New Roman" panose="02020603050405020304" pitchFamily="18" charset="0"/>
                          </a:rPr>
                          <m:t>𝑖</m:t>
                        </m:r>
                      </m:sub>
                    </m:sSub>
                    <m:r>
                      <a:rPr lang="en-US" sz="2400" i="1" dirty="0" err="1"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𝑥</m:t>
                        </m:r>
                      </m:e>
                      <m:sub>
                        <m:r>
                          <a:rPr lang="en-US" sz="2400" i="1" dirty="0" err="1" smtClean="0">
                            <a:latin typeface="Cambria Math" panose="02040503050406030204" pitchFamily="18" charset="0"/>
                            <a:cs typeface="Times New Roman" panose="02020603050405020304" pitchFamily="18" charset="0"/>
                          </a:rPr>
                          <m:t>𝑗</m:t>
                        </m:r>
                      </m:sub>
                    </m:sSub>
                    <m:r>
                      <a:rPr lang="en-US" sz="2400" b="0" i="1" dirty="0" smtClean="0">
                        <a:latin typeface="Cambria Math" panose="02040503050406030204" pitchFamily="18" charset="0"/>
                        <a:cs typeface="Times New Roman" panose="02020603050405020304" pitchFamily="18" charset="0"/>
                      </a:rPr>
                      <m:t>)</m:t>
                    </m:r>
                    <m:r>
                      <a:rPr lang="en-US" sz="2400" i="1" dirty="0" smtClean="0">
                        <a:latin typeface="Cambria Math" panose="02040503050406030204" pitchFamily="18" charset="0"/>
                        <a:cs typeface="Times New Roman" panose="02020603050405020304" pitchFamily="18" charset="0"/>
                      </a:rPr>
                      <m:t>=</m:t>
                    </m:r>
                    <m:nary>
                      <m:naryPr>
                        <m:chr m:val="∑"/>
                        <m:ctrlPr>
                          <a:rPr lang="en-US" sz="2400" i="1" dirty="0" smtClean="0">
                            <a:latin typeface="Cambria Math" panose="02040503050406030204" pitchFamily="18" charset="0"/>
                            <a:cs typeface="Times New Roman" panose="02020603050405020304" pitchFamily="18" charset="0"/>
                          </a:rPr>
                        </m:ctrlPr>
                      </m:naryPr>
                      <m:sub>
                        <m:r>
                          <a:rPr lang="en-US" sz="2400" b="0" i="1" dirty="0" smtClean="0">
                            <a:latin typeface="Cambria Math" panose="02040503050406030204" pitchFamily="18" charset="0"/>
                            <a:cs typeface="Times New Roman" panose="02020603050405020304" pitchFamily="18" charset="0"/>
                          </a:rPr>
                          <m:t>𝑚</m:t>
                        </m:r>
                        <m:r>
                          <a:rPr lang="en-US" sz="2400" b="0" i="1" dirty="0" smtClean="0">
                            <a:latin typeface="Cambria Math" panose="02040503050406030204" pitchFamily="18" charset="0"/>
                            <a:cs typeface="Times New Roman" panose="02020603050405020304" pitchFamily="18" charset="0"/>
                          </a:rPr>
                          <m:t>=1</m:t>
                        </m:r>
                      </m:sub>
                      <m:sup>
                        <m:r>
                          <a:rPr lang="en-US" sz="2400" b="0" i="1" dirty="0" smtClean="0">
                            <a:latin typeface="Cambria Math" panose="02040503050406030204" pitchFamily="18" charset="0"/>
                            <a:cs typeface="Times New Roman" panose="02020603050405020304" pitchFamily="18" charset="0"/>
                          </a:rPr>
                          <m:t>𝑘</m:t>
                        </m:r>
                      </m:sup>
                      <m:e>
                        <m:sSub>
                          <m:sSubPr>
                            <m:ctrlPr>
                              <a:rPr lang="en-US" sz="2400" b="0" i="1" dirty="0" smtClean="0">
                                <a:latin typeface="Cambria Math" panose="02040503050406030204" pitchFamily="18" charset="0"/>
                                <a:cs typeface="Times New Roman" panose="02020603050405020304" pitchFamily="18" charset="0"/>
                              </a:rPr>
                            </m:ctrlPr>
                          </m:sSubPr>
                          <m:e>
                            <m:r>
                              <m:rPr>
                                <m:sty m:val="p"/>
                              </m:rPr>
                              <a:rPr lang="el-GR" sz="2400" b="0" i="1" dirty="0" smtClean="0">
                                <a:latin typeface="Cambria Math" panose="02040503050406030204" pitchFamily="18" charset="0"/>
                                <a:cs typeface="Times New Roman" panose="02020603050405020304" pitchFamily="18" charset="0"/>
                              </a:rPr>
                              <m:t>λ</m:t>
                            </m:r>
                          </m:e>
                          <m:sub>
                            <m:r>
                              <a:rPr lang="en-US" sz="2400" b="0" i="1" dirty="0" smtClean="0">
                                <a:latin typeface="Cambria Math" panose="02040503050406030204" pitchFamily="18" charset="0"/>
                                <a:cs typeface="Times New Roman" panose="02020603050405020304" pitchFamily="18" charset="0"/>
                              </a:rPr>
                              <m:t>𝑖𝑚</m:t>
                            </m:r>
                          </m:sub>
                        </m:sSub>
                        <m:sSub>
                          <m:sSubPr>
                            <m:ctrlPr>
                              <a:rPr lang="en-US" sz="2400" b="0" i="1" dirty="0" smtClean="0">
                                <a:latin typeface="Cambria Math" panose="02040503050406030204" pitchFamily="18" charset="0"/>
                                <a:cs typeface="Times New Roman" panose="02020603050405020304" pitchFamily="18" charset="0"/>
                              </a:rPr>
                            </m:ctrlPr>
                          </m:sSubPr>
                          <m:e>
                            <m:r>
                              <m:rPr>
                                <m:sty m:val="p"/>
                              </m:rPr>
                              <a:rPr lang="el-GR" sz="2400" b="0" i="1" dirty="0" smtClean="0">
                                <a:latin typeface="Cambria Math" panose="02040503050406030204" pitchFamily="18" charset="0"/>
                                <a:cs typeface="Times New Roman" panose="02020603050405020304" pitchFamily="18" charset="0"/>
                              </a:rPr>
                              <m:t>λ</m:t>
                            </m:r>
                          </m:e>
                          <m:sub>
                            <m:r>
                              <a:rPr lang="en-US" sz="2400" b="0" i="1" dirty="0" smtClean="0">
                                <a:latin typeface="Cambria Math" panose="02040503050406030204" pitchFamily="18" charset="0"/>
                                <a:cs typeface="Times New Roman" panose="02020603050405020304" pitchFamily="18" charset="0"/>
                              </a:rPr>
                              <m:t>𝑗𝑚</m:t>
                            </m:r>
                          </m:sub>
                        </m:sSub>
                        <m:r>
                          <a:rPr lang="en-US" sz="2400" b="0" i="1" dirty="0" smtClean="0">
                            <a:latin typeface="Cambria Math" panose="02040503050406030204" pitchFamily="18" charset="0"/>
                            <a:cs typeface="Times New Roman" panose="02020603050405020304" pitchFamily="18" charset="0"/>
                          </a:rPr>
                          <m:t>, </m:t>
                        </m:r>
                        <m:r>
                          <a:rPr lang="en-US" sz="2400" b="0" i="1" dirty="0" smtClean="0">
                            <a:latin typeface="Cambria Math" panose="02040503050406030204" pitchFamily="18" charset="0"/>
                            <a:cs typeface="Times New Roman" panose="02020603050405020304" pitchFamily="18" charset="0"/>
                          </a:rPr>
                          <m:t>𝑖</m:t>
                        </m:r>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𝑗</m:t>
                        </m:r>
                        <m:r>
                          <a:rPr lang="en-US" sz="2400" b="0" i="1" dirty="0" smtClean="0">
                            <a:latin typeface="Cambria Math" panose="02040503050406030204" pitchFamily="18" charset="0"/>
                            <a:cs typeface="Times New Roman" panose="02020603050405020304" pitchFamily="18" charset="0"/>
                          </a:rPr>
                          <m:t>=1, 2, …,</m:t>
                        </m:r>
                        <m:r>
                          <a:rPr lang="en-US" sz="2400" b="0" i="1" dirty="0" smtClean="0">
                            <a:latin typeface="Cambria Math" panose="02040503050406030204" pitchFamily="18" charset="0"/>
                            <a:cs typeface="Times New Roman" panose="02020603050405020304" pitchFamily="18" charset="0"/>
                          </a:rPr>
                          <m:t>𝑞</m:t>
                        </m:r>
                        <m:r>
                          <a:rPr lang="en-US" sz="2400" b="0" i="1" dirty="0" smtClean="0">
                            <a:latin typeface="Cambria Math" panose="02040503050406030204" pitchFamily="18" charset="0"/>
                            <a:cs typeface="Times New Roman" panose="02020603050405020304" pitchFamily="18" charset="0"/>
                          </a:rPr>
                          <m:t>.</m:t>
                        </m:r>
                      </m:e>
                    </m:nary>
                  </m:oMath>
                </a14:m>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covariance between </a:t>
                </a:r>
                <a14:m>
                  <m:oMath xmlns:m="http://schemas.openxmlformats.org/officeDocument/2006/math">
                    <m:sSub>
                      <m:sSubPr>
                        <m:ctrlPr>
                          <a:rPr lang="en-US" sz="2400" b="0" i="1" dirty="0" smtClean="0">
                            <a:solidFill>
                              <a:srgbClr val="0070C0"/>
                            </a:solidFill>
                            <a:latin typeface="Cambria Math" panose="02040503050406030204" pitchFamily="18" charset="0"/>
                          </a:rPr>
                        </m:ctrlPr>
                      </m:sSubPr>
                      <m:e>
                        <m:r>
                          <a:rPr lang="en-US" sz="2400" i="1" dirty="0" smtClean="0">
                            <a:solidFill>
                              <a:srgbClr val="0070C0"/>
                            </a:solidFill>
                            <a:latin typeface="Cambria Math" panose="02040503050406030204" pitchFamily="18" charset="0"/>
                          </a:rPr>
                          <m:t>𝑥</m:t>
                        </m:r>
                      </m:e>
                      <m:sub>
                        <m:r>
                          <a:rPr lang="en-US" sz="2400" b="0" i="1" dirty="0" smtClean="0">
                            <a:solidFill>
                              <a:srgbClr val="0070C0"/>
                            </a:solidFill>
                            <a:latin typeface="Cambria Math" panose="02040503050406030204" pitchFamily="18" charset="0"/>
                          </a:rPr>
                          <m:t>𝑖</m:t>
                        </m:r>
                      </m:sub>
                    </m:sSub>
                  </m:oMath>
                </a14:m>
                <a:r>
                  <a:rPr lang="en-US" sz="2400" dirty="0" smtClean="0">
                    <a:latin typeface="Times New Roman" panose="02020603050405020304" pitchFamily="18" charset="0"/>
                    <a:cs typeface="Times New Roman" panose="02020603050405020304" pitchFamily="18" charset="0"/>
                  </a:rPr>
                  <a:t>and factor </a:t>
                </a:r>
                <a14:m>
                  <m:oMath xmlns:m="http://schemas.openxmlformats.org/officeDocument/2006/math">
                    <m:sSub>
                      <m:sSubPr>
                        <m:ctrlPr>
                          <a:rPr lang="en-US" sz="2400" i="1" dirty="0" smtClean="0">
                            <a:solidFill>
                              <a:srgbClr val="0070C0"/>
                            </a:solidFill>
                            <a:latin typeface="Cambria Math" panose="02040503050406030204" pitchFamily="18" charset="0"/>
                            <a:cs typeface="Times New Roman" panose="02020603050405020304" pitchFamily="18" charset="0"/>
                          </a:rPr>
                        </m:ctrlPr>
                      </m:sSubPr>
                      <m:e>
                        <m:r>
                          <a:rPr lang="en-US" sz="2400" i="1" dirty="0" smtClean="0">
                            <a:solidFill>
                              <a:srgbClr val="0070C0"/>
                            </a:solidFill>
                            <a:latin typeface="Cambria Math" panose="02040503050406030204" pitchFamily="18" charset="0"/>
                            <a:cs typeface="Times New Roman" panose="02020603050405020304" pitchFamily="18" charset="0"/>
                          </a:rPr>
                          <m:t>𝑓</m:t>
                        </m:r>
                      </m:e>
                      <m:sub>
                        <m:r>
                          <a:rPr lang="en-US" sz="2400" i="1" dirty="0" smtClean="0">
                            <a:solidFill>
                              <a:srgbClr val="0070C0"/>
                            </a:solidFill>
                            <a:latin typeface="Cambria Math" panose="02040503050406030204" pitchFamily="18" charset="0"/>
                            <a:cs typeface="Times New Roman" panose="02020603050405020304" pitchFamily="18" charset="0"/>
                          </a:rPr>
                          <m:t>𝑗</m:t>
                        </m:r>
                      </m:sub>
                    </m:sSub>
                  </m:oMath>
                </a14:m>
                <a:r>
                  <a:rPr lang="en-US" sz="2400" dirty="0" smtClean="0">
                    <a:latin typeface="Times New Roman" panose="02020603050405020304" pitchFamily="18" charset="0"/>
                    <a:cs typeface="Times New Roman" panose="02020603050405020304" pitchFamily="18" charset="0"/>
                  </a:rPr>
                  <a:t> is: </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𝑐𝑜𝑣</m:t>
                    </m:r>
                    <m:r>
                      <a:rPr lang="en-US" sz="240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err="1" smtClean="0">
                            <a:latin typeface="Cambria Math" panose="02040503050406030204" pitchFamily="18" charset="0"/>
                            <a:cs typeface="Times New Roman" panose="02020603050405020304" pitchFamily="18" charset="0"/>
                          </a:rPr>
                          <m:t>𝑥</m:t>
                        </m:r>
                      </m:e>
                      <m:sub>
                        <m:r>
                          <a:rPr lang="en-US" sz="2400" i="1" dirty="0" err="1" smtClean="0">
                            <a:latin typeface="Cambria Math" panose="02040503050406030204" pitchFamily="18" charset="0"/>
                            <a:cs typeface="Times New Roman" panose="02020603050405020304" pitchFamily="18" charset="0"/>
                          </a:rPr>
                          <m:t>𝑖</m:t>
                        </m:r>
                      </m:sub>
                    </m:sSub>
                    <m:r>
                      <a:rPr lang="en-US" sz="2400" i="1" dirty="0" err="1"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i="1" dirty="0" err="1" smtClean="0">
                            <a:latin typeface="Cambria Math" panose="02040503050406030204" pitchFamily="18" charset="0"/>
                            <a:cs typeface="Times New Roman" panose="02020603050405020304" pitchFamily="18" charset="0"/>
                          </a:rPr>
                          <m:t>𝑓</m:t>
                        </m:r>
                      </m:e>
                      <m:sub>
                        <m:r>
                          <a:rPr lang="en-US" sz="2400" i="1" dirty="0" err="1" smtClean="0">
                            <a:latin typeface="Cambria Math" panose="02040503050406030204" pitchFamily="18" charset="0"/>
                            <a:cs typeface="Times New Roman" panose="02020603050405020304" pitchFamily="18" charset="0"/>
                          </a:rPr>
                          <m:t>𝑗</m:t>
                        </m:r>
                      </m:sub>
                    </m:sSub>
                    <m:r>
                      <a:rPr lang="en-US" sz="240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m:rPr>
                            <m:sty m:val="p"/>
                          </m:rPr>
                          <a:rPr lang="el-GR" sz="2400" i="1" dirty="0" smtClean="0">
                            <a:latin typeface="Cambria Math" panose="02040503050406030204" pitchFamily="18" charset="0"/>
                            <a:cs typeface="Times New Roman" panose="02020603050405020304" pitchFamily="18" charset="0"/>
                          </a:rPr>
                          <m:t>λ</m:t>
                        </m:r>
                      </m:e>
                      <m:sub>
                        <m:r>
                          <a:rPr lang="en-US" sz="2400" i="1" dirty="0" err="1" smtClean="0">
                            <a:latin typeface="Cambria Math" panose="02040503050406030204" pitchFamily="18" charset="0"/>
                            <a:cs typeface="Times New Roman" panose="02020603050405020304" pitchFamily="18" charset="0"/>
                          </a:rPr>
                          <m:t>𝑖𝑗</m:t>
                        </m:r>
                      </m:sub>
                    </m:sSub>
                  </m:oMath>
                </a14:m>
                <a:endParaRPr 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 y="3539660"/>
                <a:ext cx="12258675" cy="2105961"/>
              </a:xfrm>
              <a:prstGeom prst="rect">
                <a:avLst/>
              </a:prstGeom>
              <a:blipFill rotWithShape="0">
                <a:blip r:embed="rId3"/>
                <a:stretch>
                  <a:fillRect l="-646" t="-1159" b="-3768"/>
                </a:stretch>
              </a:blipFill>
            </p:spPr>
            <p:txBody>
              <a:bodyPr/>
              <a:lstStyle/>
              <a:p>
                <a:r>
                  <a:rPr lang="en-US">
                    <a:noFill/>
                  </a:rPr>
                  <a:t> </a:t>
                </a:r>
              </a:p>
            </p:txBody>
          </p:sp>
        </mc:Fallback>
      </mc:AlternateContent>
    </p:spTree>
    <p:extLst>
      <p:ext uri="{BB962C8B-B14F-4D97-AF65-F5344CB8AC3E}">
        <p14:creationId xmlns:p14="http://schemas.microsoft.com/office/powerpoint/2010/main" val="3395887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18512</TotalTime>
  <Words>4424</Words>
  <Application>Microsoft Office PowerPoint</Application>
  <PresentationFormat>Widescreen</PresentationFormat>
  <Paragraphs>1419</Paragraphs>
  <Slides>76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MathJax_Main</vt:lpstr>
      <vt:lpstr>MathJax_Math-italic</vt:lpstr>
      <vt:lpstr>SimSun</vt:lpstr>
      <vt:lpstr>Arial</vt:lpstr>
      <vt:lpstr>Calibri</vt:lpstr>
      <vt:lpstr>Calibri Light</vt:lpstr>
      <vt:lpstr>Cambria Math</vt:lpstr>
      <vt:lpstr>Courier New</vt:lpstr>
      <vt:lpstr>Lucida Console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xiaoyi ji</dc:creator>
  <cp:lastModifiedBy>Xiao Ji</cp:lastModifiedBy>
  <cp:revision>273</cp:revision>
  <cp:lastPrinted>2017-04-03T18:42:46Z</cp:lastPrinted>
  <dcterms:created xsi:type="dcterms:W3CDTF">2017-03-12T15:03:56Z</dcterms:created>
  <dcterms:modified xsi:type="dcterms:W3CDTF">2017-04-07T18:52:31Z</dcterms:modified>
</cp:coreProperties>
</file>